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 id="2147484130" r:id="rId2"/>
  </p:sldMasterIdLst>
  <p:notesMasterIdLst>
    <p:notesMasterId r:id="rId48"/>
  </p:notesMasterIdLst>
  <p:handoutMasterIdLst>
    <p:handoutMasterId r:id="rId49"/>
  </p:handoutMasterIdLst>
  <p:sldIdLst>
    <p:sldId id="342" r:id="rId3"/>
    <p:sldId id="390" r:id="rId4"/>
    <p:sldId id="382" r:id="rId5"/>
    <p:sldId id="383" r:id="rId6"/>
    <p:sldId id="384" r:id="rId7"/>
    <p:sldId id="398" r:id="rId8"/>
    <p:sldId id="385" r:id="rId9"/>
    <p:sldId id="388" r:id="rId10"/>
    <p:sldId id="389" r:id="rId11"/>
    <p:sldId id="464" r:id="rId12"/>
    <p:sldId id="416" r:id="rId13"/>
    <p:sldId id="417" r:id="rId14"/>
    <p:sldId id="418" r:id="rId15"/>
    <p:sldId id="419" r:id="rId16"/>
    <p:sldId id="420" r:id="rId17"/>
    <p:sldId id="421" r:id="rId18"/>
    <p:sldId id="399" r:id="rId19"/>
    <p:sldId id="400" r:id="rId20"/>
    <p:sldId id="401" r:id="rId21"/>
    <p:sldId id="402" r:id="rId22"/>
    <p:sldId id="408" r:id="rId23"/>
    <p:sldId id="414" r:id="rId24"/>
    <p:sldId id="460" r:id="rId25"/>
    <p:sldId id="362" r:id="rId26"/>
    <p:sldId id="363" r:id="rId27"/>
    <p:sldId id="465" r:id="rId28"/>
    <p:sldId id="462" r:id="rId29"/>
    <p:sldId id="467" r:id="rId30"/>
    <p:sldId id="468" r:id="rId31"/>
    <p:sldId id="469" r:id="rId32"/>
    <p:sldId id="473" r:id="rId33"/>
    <p:sldId id="463" r:id="rId34"/>
    <p:sldId id="471" r:id="rId35"/>
    <p:sldId id="472" r:id="rId36"/>
    <p:sldId id="466" r:id="rId37"/>
    <p:sldId id="470" r:id="rId38"/>
    <p:sldId id="474" r:id="rId39"/>
    <p:sldId id="461" r:id="rId40"/>
    <p:sldId id="452" r:id="rId41"/>
    <p:sldId id="453" r:id="rId42"/>
    <p:sldId id="454" r:id="rId43"/>
    <p:sldId id="455" r:id="rId44"/>
    <p:sldId id="457" r:id="rId45"/>
    <p:sldId id="458" r:id="rId46"/>
    <p:sldId id="451" r:id="rId47"/>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33"/>
    <a:srgbClr val="C305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33" autoAdjust="0"/>
  </p:normalViewPr>
  <p:slideViewPr>
    <p:cSldViewPr>
      <p:cViewPr>
        <p:scale>
          <a:sx n="70" d="100"/>
          <a:sy n="70" d="100"/>
        </p:scale>
        <p:origin x="-84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98B3-2BC7-49A1-B058-9D35499455F5}"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7A7D7EE0-18E7-41EE-B8CF-82605B237D1F}">
      <dgm:prSet/>
      <dgm:spPr/>
      <dgm:t>
        <a:bodyPr/>
        <a:lstStyle/>
        <a:p>
          <a:pPr rtl="0"/>
          <a:r>
            <a:rPr lang="en-US" dirty="0" smtClean="0"/>
            <a:t>Practice Based Evidence</a:t>
          </a:r>
          <a:endParaRPr lang="en-US" dirty="0"/>
        </a:p>
      </dgm:t>
    </dgm:pt>
    <dgm:pt modelId="{6124456D-A58E-4742-8F7E-DF215F743544}" type="parTrans" cxnId="{B548C0D4-2BF1-4CAC-AB30-82686F4F06F6}">
      <dgm:prSet/>
      <dgm:spPr/>
      <dgm:t>
        <a:bodyPr/>
        <a:lstStyle/>
        <a:p>
          <a:endParaRPr lang="en-US"/>
        </a:p>
      </dgm:t>
    </dgm:pt>
    <dgm:pt modelId="{D0094D6A-9F68-498B-8792-E3CCDB004E92}" type="sibTrans" cxnId="{B548C0D4-2BF1-4CAC-AB30-82686F4F06F6}">
      <dgm:prSet/>
      <dgm:spPr/>
      <dgm:t>
        <a:bodyPr/>
        <a:lstStyle/>
        <a:p>
          <a:endParaRPr lang="en-US"/>
        </a:p>
      </dgm:t>
    </dgm:pt>
    <dgm:pt modelId="{CB57216E-195E-48F5-B6D6-6A0531FE90AD}">
      <dgm:prSet/>
      <dgm:spPr/>
      <dgm:t>
        <a:bodyPr/>
        <a:lstStyle/>
        <a:p>
          <a:pPr rtl="0"/>
          <a:r>
            <a:rPr lang="en-US" dirty="0" smtClean="0"/>
            <a:t>Emerging Practice</a:t>
          </a:r>
          <a:endParaRPr lang="en-US" dirty="0"/>
        </a:p>
      </dgm:t>
    </dgm:pt>
    <dgm:pt modelId="{17330781-78E4-4C9A-9980-7EDC4804E4F6}" type="parTrans" cxnId="{33744CD6-5241-4EAA-9D6F-E015F5A78490}">
      <dgm:prSet/>
      <dgm:spPr/>
      <dgm:t>
        <a:bodyPr/>
        <a:lstStyle/>
        <a:p>
          <a:endParaRPr lang="en-US"/>
        </a:p>
      </dgm:t>
    </dgm:pt>
    <dgm:pt modelId="{D6AEA559-0215-4263-BFF8-76E0DA941C57}" type="sibTrans" cxnId="{33744CD6-5241-4EAA-9D6F-E015F5A78490}">
      <dgm:prSet/>
      <dgm:spPr/>
      <dgm:t>
        <a:bodyPr/>
        <a:lstStyle/>
        <a:p>
          <a:endParaRPr lang="en-US"/>
        </a:p>
      </dgm:t>
    </dgm:pt>
    <dgm:pt modelId="{3C99215B-75E0-4734-A48A-7A6AD6B3AC1F}">
      <dgm:prSet/>
      <dgm:spPr/>
      <dgm:t>
        <a:bodyPr/>
        <a:lstStyle/>
        <a:p>
          <a:pPr rtl="0"/>
          <a:r>
            <a:rPr lang="en-US" dirty="0" smtClean="0"/>
            <a:t>Good Practice</a:t>
          </a:r>
          <a:endParaRPr lang="en-US" dirty="0"/>
        </a:p>
      </dgm:t>
    </dgm:pt>
    <dgm:pt modelId="{DE61E370-F024-482F-B1CD-FC69EE773B2D}" type="parTrans" cxnId="{D6E064C3-6BEB-4882-95C7-D12F8CE793C6}">
      <dgm:prSet/>
      <dgm:spPr/>
      <dgm:t>
        <a:bodyPr/>
        <a:lstStyle/>
        <a:p>
          <a:endParaRPr lang="en-US"/>
        </a:p>
      </dgm:t>
    </dgm:pt>
    <dgm:pt modelId="{E962DCC2-D6D4-4EF5-8887-BE15A54FD332}" type="sibTrans" cxnId="{D6E064C3-6BEB-4882-95C7-D12F8CE793C6}">
      <dgm:prSet/>
      <dgm:spPr/>
      <dgm:t>
        <a:bodyPr/>
        <a:lstStyle/>
        <a:p>
          <a:endParaRPr lang="en-US"/>
        </a:p>
      </dgm:t>
    </dgm:pt>
    <dgm:pt modelId="{8A6A774A-2E30-4C07-A865-6B1EB3C130BB}">
      <dgm:prSet/>
      <dgm:spPr/>
      <dgm:t>
        <a:bodyPr/>
        <a:lstStyle/>
        <a:p>
          <a:pPr rtl="0"/>
          <a:r>
            <a:rPr lang="en-US" dirty="0" smtClean="0"/>
            <a:t>Promising Practice</a:t>
          </a:r>
          <a:endParaRPr lang="en-US" dirty="0"/>
        </a:p>
      </dgm:t>
    </dgm:pt>
    <dgm:pt modelId="{7162D7A4-2DC9-45F7-9664-A9C0D96094E0}" type="parTrans" cxnId="{25549807-0CCD-4271-A011-60E5042496FB}">
      <dgm:prSet/>
      <dgm:spPr/>
      <dgm:t>
        <a:bodyPr/>
        <a:lstStyle/>
        <a:p>
          <a:endParaRPr lang="en-US"/>
        </a:p>
      </dgm:t>
    </dgm:pt>
    <dgm:pt modelId="{E60A2D72-73B4-4AFA-A33D-45A22FDA75E9}" type="sibTrans" cxnId="{25549807-0CCD-4271-A011-60E5042496FB}">
      <dgm:prSet/>
      <dgm:spPr/>
      <dgm:t>
        <a:bodyPr/>
        <a:lstStyle/>
        <a:p>
          <a:endParaRPr lang="en-US"/>
        </a:p>
      </dgm:t>
    </dgm:pt>
    <dgm:pt modelId="{4A1CF2A0-B384-4E91-9FB4-248CB2AD5910}">
      <dgm:prSet/>
      <dgm:spPr/>
      <dgm:t>
        <a:bodyPr/>
        <a:lstStyle/>
        <a:p>
          <a:pPr rtl="0"/>
          <a:r>
            <a:rPr lang="en-US" dirty="0" smtClean="0"/>
            <a:t>Best Practice</a:t>
          </a:r>
          <a:endParaRPr lang="en-US" dirty="0"/>
        </a:p>
      </dgm:t>
    </dgm:pt>
    <dgm:pt modelId="{2B53987A-6774-4F86-9831-C983F2EAB69B}" type="parTrans" cxnId="{B2555CA5-945F-4E33-ADB4-553204F8BD6F}">
      <dgm:prSet/>
      <dgm:spPr/>
      <dgm:t>
        <a:bodyPr/>
        <a:lstStyle/>
        <a:p>
          <a:endParaRPr lang="en-US"/>
        </a:p>
      </dgm:t>
    </dgm:pt>
    <dgm:pt modelId="{6B80316E-07FC-4C56-8F62-7775C3593051}" type="sibTrans" cxnId="{B2555CA5-945F-4E33-ADB4-553204F8BD6F}">
      <dgm:prSet/>
      <dgm:spPr/>
      <dgm:t>
        <a:bodyPr/>
        <a:lstStyle/>
        <a:p>
          <a:endParaRPr lang="en-US"/>
        </a:p>
      </dgm:t>
    </dgm:pt>
    <dgm:pt modelId="{19666185-999D-4F84-946E-42B26940327A}">
      <dgm:prSet/>
      <dgm:spPr/>
      <dgm:t>
        <a:bodyPr/>
        <a:lstStyle/>
        <a:p>
          <a:pPr rtl="0"/>
          <a:r>
            <a:rPr lang="en-US" dirty="0" smtClean="0"/>
            <a:t>Evidence Informed Practice</a:t>
          </a:r>
          <a:endParaRPr lang="en-US" dirty="0"/>
        </a:p>
      </dgm:t>
    </dgm:pt>
    <dgm:pt modelId="{CFB18D0D-697B-417E-AE01-446E9ECE4771}" type="parTrans" cxnId="{338A49CD-5694-40DC-8382-DCAB4C96E242}">
      <dgm:prSet/>
      <dgm:spPr/>
      <dgm:t>
        <a:bodyPr/>
        <a:lstStyle/>
        <a:p>
          <a:endParaRPr lang="en-US"/>
        </a:p>
      </dgm:t>
    </dgm:pt>
    <dgm:pt modelId="{BF7F19D0-7CFA-4472-95A5-853BD3A0100F}" type="sibTrans" cxnId="{338A49CD-5694-40DC-8382-DCAB4C96E242}">
      <dgm:prSet/>
      <dgm:spPr/>
      <dgm:t>
        <a:bodyPr/>
        <a:lstStyle/>
        <a:p>
          <a:endParaRPr lang="en-US"/>
        </a:p>
      </dgm:t>
    </dgm:pt>
    <dgm:pt modelId="{D720C151-4BB6-4C6B-9183-128A9B5C7ECB}">
      <dgm:prSet/>
      <dgm:spPr/>
      <dgm:t>
        <a:bodyPr/>
        <a:lstStyle/>
        <a:p>
          <a:pPr rtl="0"/>
          <a:r>
            <a:rPr lang="en-US" dirty="0" smtClean="0"/>
            <a:t>Evidence Supported Practice</a:t>
          </a:r>
          <a:endParaRPr lang="en-US" dirty="0"/>
        </a:p>
      </dgm:t>
    </dgm:pt>
    <dgm:pt modelId="{A65BC48D-4A19-4B9A-ABEF-3CFBEE6F74F7}" type="parTrans" cxnId="{07E7B1CD-E123-478C-B4C7-7FEBF199E07B}">
      <dgm:prSet/>
      <dgm:spPr/>
      <dgm:t>
        <a:bodyPr/>
        <a:lstStyle/>
        <a:p>
          <a:endParaRPr lang="en-US"/>
        </a:p>
      </dgm:t>
    </dgm:pt>
    <dgm:pt modelId="{FB3A6ED8-8179-4273-9D31-8CF86CBF3587}" type="sibTrans" cxnId="{07E7B1CD-E123-478C-B4C7-7FEBF199E07B}">
      <dgm:prSet/>
      <dgm:spPr/>
      <dgm:t>
        <a:bodyPr/>
        <a:lstStyle/>
        <a:p>
          <a:endParaRPr lang="en-US"/>
        </a:p>
      </dgm:t>
    </dgm:pt>
    <dgm:pt modelId="{2191A58E-91F6-4611-827B-02C592A26D8D}">
      <dgm:prSet/>
      <dgm:spPr/>
      <dgm:t>
        <a:bodyPr/>
        <a:lstStyle/>
        <a:p>
          <a:pPr rtl="0"/>
          <a:r>
            <a:rPr lang="en-US" dirty="0" smtClean="0"/>
            <a:t>Evidence Based Practice</a:t>
          </a:r>
          <a:endParaRPr lang="en-US" dirty="0"/>
        </a:p>
      </dgm:t>
    </dgm:pt>
    <dgm:pt modelId="{BE6975EF-8E5E-4EF8-9410-A120107DC89C}" type="parTrans" cxnId="{CAAD2101-B8CE-40D3-9F37-A0A19E7D52CF}">
      <dgm:prSet/>
      <dgm:spPr/>
      <dgm:t>
        <a:bodyPr/>
        <a:lstStyle/>
        <a:p>
          <a:endParaRPr lang="en-US"/>
        </a:p>
      </dgm:t>
    </dgm:pt>
    <dgm:pt modelId="{047AD20C-F18B-4DCC-8B02-3D6AFB2C7B93}" type="sibTrans" cxnId="{CAAD2101-B8CE-40D3-9F37-A0A19E7D52CF}">
      <dgm:prSet/>
      <dgm:spPr/>
      <dgm:t>
        <a:bodyPr/>
        <a:lstStyle/>
        <a:p>
          <a:endParaRPr lang="en-US"/>
        </a:p>
      </dgm:t>
    </dgm:pt>
    <dgm:pt modelId="{EC277347-9752-405E-9B26-8059FE293171}" type="pres">
      <dgm:prSet presAssocID="{C0DA98B3-2BC7-49A1-B058-9D35499455F5}" presName="CompostProcess" presStyleCnt="0">
        <dgm:presLayoutVars>
          <dgm:dir/>
          <dgm:resizeHandles val="exact"/>
        </dgm:presLayoutVars>
      </dgm:prSet>
      <dgm:spPr/>
      <dgm:t>
        <a:bodyPr/>
        <a:lstStyle/>
        <a:p>
          <a:endParaRPr lang="en-US"/>
        </a:p>
      </dgm:t>
    </dgm:pt>
    <dgm:pt modelId="{DA1B9DA6-C55A-441F-8276-C4B0E61483A6}" type="pres">
      <dgm:prSet presAssocID="{C0DA98B3-2BC7-49A1-B058-9D35499455F5}" presName="arrow" presStyleLbl="bgShp" presStyleIdx="0" presStyleCnt="1" custLinFactNeighborX="5338"/>
      <dgm:spPr/>
      <dgm:t>
        <a:bodyPr/>
        <a:lstStyle/>
        <a:p>
          <a:endParaRPr lang="en-US"/>
        </a:p>
      </dgm:t>
    </dgm:pt>
    <dgm:pt modelId="{C4935848-B8DE-41F4-AE98-227C7FFA806A}" type="pres">
      <dgm:prSet presAssocID="{C0DA98B3-2BC7-49A1-B058-9D35499455F5}" presName="linearProcess" presStyleCnt="0"/>
      <dgm:spPr/>
      <dgm:t>
        <a:bodyPr/>
        <a:lstStyle/>
        <a:p>
          <a:endParaRPr lang="en-US"/>
        </a:p>
      </dgm:t>
    </dgm:pt>
    <dgm:pt modelId="{FEBC4DAC-FDAA-424F-9306-9FDDA68FD2F9}" type="pres">
      <dgm:prSet presAssocID="{7A7D7EE0-18E7-41EE-B8CF-82605B237D1F}" presName="textNode" presStyleLbl="node1" presStyleIdx="0" presStyleCnt="8">
        <dgm:presLayoutVars>
          <dgm:bulletEnabled val="1"/>
        </dgm:presLayoutVars>
      </dgm:prSet>
      <dgm:spPr/>
      <dgm:t>
        <a:bodyPr/>
        <a:lstStyle/>
        <a:p>
          <a:endParaRPr lang="en-US"/>
        </a:p>
      </dgm:t>
    </dgm:pt>
    <dgm:pt modelId="{21C6D792-9D26-4759-9B06-BFFED852CD2D}" type="pres">
      <dgm:prSet presAssocID="{D0094D6A-9F68-498B-8792-E3CCDB004E92}" presName="sibTrans" presStyleCnt="0"/>
      <dgm:spPr/>
      <dgm:t>
        <a:bodyPr/>
        <a:lstStyle/>
        <a:p>
          <a:endParaRPr lang="en-US"/>
        </a:p>
      </dgm:t>
    </dgm:pt>
    <dgm:pt modelId="{17D97F9E-6210-4368-847D-3E31CEA08449}" type="pres">
      <dgm:prSet presAssocID="{CB57216E-195E-48F5-B6D6-6A0531FE90AD}" presName="textNode" presStyleLbl="node1" presStyleIdx="1" presStyleCnt="8">
        <dgm:presLayoutVars>
          <dgm:bulletEnabled val="1"/>
        </dgm:presLayoutVars>
      </dgm:prSet>
      <dgm:spPr/>
      <dgm:t>
        <a:bodyPr/>
        <a:lstStyle/>
        <a:p>
          <a:endParaRPr lang="en-US"/>
        </a:p>
      </dgm:t>
    </dgm:pt>
    <dgm:pt modelId="{313DA94D-C74E-462A-A70F-0AF8AF309F3B}" type="pres">
      <dgm:prSet presAssocID="{D6AEA559-0215-4263-BFF8-76E0DA941C57}" presName="sibTrans" presStyleCnt="0"/>
      <dgm:spPr/>
      <dgm:t>
        <a:bodyPr/>
        <a:lstStyle/>
        <a:p>
          <a:endParaRPr lang="en-US"/>
        </a:p>
      </dgm:t>
    </dgm:pt>
    <dgm:pt modelId="{02C4E6F7-3012-4046-A775-36C23F1796EB}" type="pres">
      <dgm:prSet presAssocID="{3C99215B-75E0-4734-A48A-7A6AD6B3AC1F}" presName="textNode" presStyleLbl="node1" presStyleIdx="2" presStyleCnt="8">
        <dgm:presLayoutVars>
          <dgm:bulletEnabled val="1"/>
        </dgm:presLayoutVars>
      </dgm:prSet>
      <dgm:spPr/>
      <dgm:t>
        <a:bodyPr/>
        <a:lstStyle/>
        <a:p>
          <a:endParaRPr lang="en-US"/>
        </a:p>
      </dgm:t>
    </dgm:pt>
    <dgm:pt modelId="{271D4A66-E314-4A3A-B1AF-C4A00B1DA745}" type="pres">
      <dgm:prSet presAssocID="{E962DCC2-D6D4-4EF5-8887-BE15A54FD332}" presName="sibTrans" presStyleCnt="0"/>
      <dgm:spPr/>
      <dgm:t>
        <a:bodyPr/>
        <a:lstStyle/>
        <a:p>
          <a:endParaRPr lang="en-US"/>
        </a:p>
      </dgm:t>
    </dgm:pt>
    <dgm:pt modelId="{DB9F66E6-21F6-47E6-AABB-FAFAB7C36B93}" type="pres">
      <dgm:prSet presAssocID="{8A6A774A-2E30-4C07-A865-6B1EB3C130BB}" presName="textNode" presStyleLbl="node1" presStyleIdx="3" presStyleCnt="8">
        <dgm:presLayoutVars>
          <dgm:bulletEnabled val="1"/>
        </dgm:presLayoutVars>
      </dgm:prSet>
      <dgm:spPr/>
      <dgm:t>
        <a:bodyPr/>
        <a:lstStyle/>
        <a:p>
          <a:endParaRPr lang="en-US"/>
        </a:p>
      </dgm:t>
    </dgm:pt>
    <dgm:pt modelId="{64A2BB9F-2F31-4578-A5ED-1DE0A05DE82A}" type="pres">
      <dgm:prSet presAssocID="{E60A2D72-73B4-4AFA-A33D-45A22FDA75E9}" presName="sibTrans" presStyleCnt="0"/>
      <dgm:spPr/>
      <dgm:t>
        <a:bodyPr/>
        <a:lstStyle/>
        <a:p>
          <a:endParaRPr lang="en-US"/>
        </a:p>
      </dgm:t>
    </dgm:pt>
    <dgm:pt modelId="{524D6DC9-DA78-4A9F-8CE4-A6D6C6189018}" type="pres">
      <dgm:prSet presAssocID="{4A1CF2A0-B384-4E91-9FB4-248CB2AD5910}" presName="textNode" presStyleLbl="node1" presStyleIdx="4" presStyleCnt="8">
        <dgm:presLayoutVars>
          <dgm:bulletEnabled val="1"/>
        </dgm:presLayoutVars>
      </dgm:prSet>
      <dgm:spPr/>
      <dgm:t>
        <a:bodyPr/>
        <a:lstStyle/>
        <a:p>
          <a:endParaRPr lang="en-US"/>
        </a:p>
      </dgm:t>
    </dgm:pt>
    <dgm:pt modelId="{D13108D3-A816-49F5-A0B8-B7C73AB41D1F}" type="pres">
      <dgm:prSet presAssocID="{6B80316E-07FC-4C56-8F62-7775C3593051}" presName="sibTrans" presStyleCnt="0"/>
      <dgm:spPr/>
      <dgm:t>
        <a:bodyPr/>
        <a:lstStyle/>
        <a:p>
          <a:endParaRPr lang="en-US"/>
        </a:p>
      </dgm:t>
    </dgm:pt>
    <dgm:pt modelId="{23319044-B1D3-49C6-80C7-F72ABB27A0F3}" type="pres">
      <dgm:prSet presAssocID="{19666185-999D-4F84-946E-42B26940327A}" presName="textNode" presStyleLbl="node1" presStyleIdx="5" presStyleCnt="8">
        <dgm:presLayoutVars>
          <dgm:bulletEnabled val="1"/>
        </dgm:presLayoutVars>
      </dgm:prSet>
      <dgm:spPr/>
      <dgm:t>
        <a:bodyPr/>
        <a:lstStyle/>
        <a:p>
          <a:endParaRPr lang="en-US"/>
        </a:p>
      </dgm:t>
    </dgm:pt>
    <dgm:pt modelId="{05D8878D-ECF2-4485-82D8-632B50016CA1}" type="pres">
      <dgm:prSet presAssocID="{BF7F19D0-7CFA-4472-95A5-853BD3A0100F}" presName="sibTrans" presStyleCnt="0"/>
      <dgm:spPr/>
      <dgm:t>
        <a:bodyPr/>
        <a:lstStyle/>
        <a:p>
          <a:endParaRPr lang="en-US"/>
        </a:p>
      </dgm:t>
    </dgm:pt>
    <dgm:pt modelId="{ED0BE26A-2A35-4016-B53F-9E76B2CA25DA}" type="pres">
      <dgm:prSet presAssocID="{D720C151-4BB6-4C6B-9183-128A9B5C7ECB}" presName="textNode" presStyleLbl="node1" presStyleIdx="6" presStyleCnt="8">
        <dgm:presLayoutVars>
          <dgm:bulletEnabled val="1"/>
        </dgm:presLayoutVars>
      </dgm:prSet>
      <dgm:spPr/>
      <dgm:t>
        <a:bodyPr/>
        <a:lstStyle/>
        <a:p>
          <a:endParaRPr lang="en-US"/>
        </a:p>
      </dgm:t>
    </dgm:pt>
    <dgm:pt modelId="{8B02E2D7-C91F-4781-88A1-7A3D1A1B908E}" type="pres">
      <dgm:prSet presAssocID="{FB3A6ED8-8179-4273-9D31-8CF86CBF3587}" presName="sibTrans" presStyleCnt="0"/>
      <dgm:spPr/>
      <dgm:t>
        <a:bodyPr/>
        <a:lstStyle/>
        <a:p>
          <a:endParaRPr lang="en-US"/>
        </a:p>
      </dgm:t>
    </dgm:pt>
    <dgm:pt modelId="{6CEF63ED-48B4-4E65-B32F-D44A7754A2E4}" type="pres">
      <dgm:prSet presAssocID="{2191A58E-91F6-4611-827B-02C592A26D8D}" presName="textNode" presStyleLbl="node1" presStyleIdx="7" presStyleCnt="8">
        <dgm:presLayoutVars>
          <dgm:bulletEnabled val="1"/>
        </dgm:presLayoutVars>
      </dgm:prSet>
      <dgm:spPr/>
      <dgm:t>
        <a:bodyPr/>
        <a:lstStyle/>
        <a:p>
          <a:endParaRPr lang="en-US"/>
        </a:p>
      </dgm:t>
    </dgm:pt>
  </dgm:ptLst>
  <dgm:cxnLst>
    <dgm:cxn modelId="{B4D36FF8-8C44-4387-95F5-634BA8C7FB2D}" type="presOf" srcId="{4A1CF2A0-B384-4E91-9FB4-248CB2AD5910}" destId="{524D6DC9-DA78-4A9F-8CE4-A6D6C6189018}" srcOrd="0" destOrd="0" presId="urn:microsoft.com/office/officeart/2005/8/layout/hProcess9"/>
    <dgm:cxn modelId="{D6E064C3-6BEB-4882-95C7-D12F8CE793C6}" srcId="{C0DA98B3-2BC7-49A1-B058-9D35499455F5}" destId="{3C99215B-75E0-4734-A48A-7A6AD6B3AC1F}" srcOrd="2" destOrd="0" parTransId="{DE61E370-F024-482F-B1CD-FC69EE773B2D}" sibTransId="{E962DCC2-D6D4-4EF5-8887-BE15A54FD332}"/>
    <dgm:cxn modelId="{2FAEDED2-8B6A-4373-BDB3-1F4C46332FA7}" type="presOf" srcId="{CB57216E-195E-48F5-B6D6-6A0531FE90AD}" destId="{17D97F9E-6210-4368-847D-3E31CEA08449}" srcOrd="0" destOrd="0" presId="urn:microsoft.com/office/officeart/2005/8/layout/hProcess9"/>
    <dgm:cxn modelId="{5E7E8DEA-2883-4CD3-AC79-ADC95A53BC0F}" type="presOf" srcId="{3C99215B-75E0-4734-A48A-7A6AD6B3AC1F}" destId="{02C4E6F7-3012-4046-A775-36C23F1796EB}" srcOrd="0" destOrd="0" presId="urn:microsoft.com/office/officeart/2005/8/layout/hProcess9"/>
    <dgm:cxn modelId="{B2555CA5-945F-4E33-ADB4-553204F8BD6F}" srcId="{C0DA98B3-2BC7-49A1-B058-9D35499455F5}" destId="{4A1CF2A0-B384-4E91-9FB4-248CB2AD5910}" srcOrd="4" destOrd="0" parTransId="{2B53987A-6774-4F86-9831-C983F2EAB69B}" sibTransId="{6B80316E-07FC-4C56-8F62-7775C3593051}"/>
    <dgm:cxn modelId="{B548C0D4-2BF1-4CAC-AB30-82686F4F06F6}" srcId="{C0DA98B3-2BC7-49A1-B058-9D35499455F5}" destId="{7A7D7EE0-18E7-41EE-B8CF-82605B237D1F}" srcOrd="0" destOrd="0" parTransId="{6124456D-A58E-4742-8F7E-DF215F743544}" sibTransId="{D0094D6A-9F68-498B-8792-E3CCDB004E92}"/>
    <dgm:cxn modelId="{338A49CD-5694-40DC-8382-DCAB4C96E242}" srcId="{C0DA98B3-2BC7-49A1-B058-9D35499455F5}" destId="{19666185-999D-4F84-946E-42B26940327A}" srcOrd="5" destOrd="0" parTransId="{CFB18D0D-697B-417E-AE01-446E9ECE4771}" sibTransId="{BF7F19D0-7CFA-4472-95A5-853BD3A0100F}"/>
    <dgm:cxn modelId="{07E7B1CD-E123-478C-B4C7-7FEBF199E07B}" srcId="{C0DA98B3-2BC7-49A1-B058-9D35499455F5}" destId="{D720C151-4BB6-4C6B-9183-128A9B5C7ECB}" srcOrd="6" destOrd="0" parTransId="{A65BC48D-4A19-4B9A-ABEF-3CFBEE6F74F7}" sibTransId="{FB3A6ED8-8179-4273-9D31-8CF86CBF3587}"/>
    <dgm:cxn modelId="{27E573E5-EB61-42AF-930E-3677EE22AD85}" type="presOf" srcId="{C0DA98B3-2BC7-49A1-B058-9D35499455F5}" destId="{EC277347-9752-405E-9B26-8059FE293171}" srcOrd="0" destOrd="0" presId="urn:microsoft.com/office/officeart/2005/8/layout/hProcess9"/>
    <dgm:cxn modelId="{25549807-0CCD-4271-A011-60E5042496FB}" srcId="{C0DA98B3-2BC7-49A1-B058-9D35499455F5}" destId="{8A6A774A-2E30-4C07-A865-6B1EB3C130BB}" srcOrd="3" destOrd="0" parTransId="{7162D7A4-2DC9-45F7-9664-A9C0D96094E0}" sibTransId="{E60A2D72-73B4-4AFA-A33D-45A22FDA75E9}"/>
    <dgm:cxn modelId="{E2E9CC36-90BF-4EBF-BB70-3C2195EF4007}" type="presOf" srcId="{8A6A774A-2E30-4C07-A865-6B1EB3C130BB}" destId="{DB9F66E6-21F6-47E6-AABB-FAFAB7C36B93}" srcOrd="0" destOrd="0" presId="urn:microsoft.com/office/officeart/2005/8/layout/hProcess9"/>
    <dgm:cxn modelId="{33744CD6-5241-4EAA-9D6F-E015F5A78490}" srcId="{C0DA98B3-2BC7-49A1-B058-9D35499455F5}" destId="{CB57216E-195E-48F5-B6D6-6A0531FE90AD}" srcOrd="1" destOrd="0" parTransId="{17330781-78E4-4C9A-9980-7EDC4804E4F6}" sibTransId="{D6AEA559-0215-4263-BFF8-76E0DA941C57}"/>
    <dgm:cxn modelId="{CD43E843-6D6C-41B6-A015-339EC959D782}" type="presOf" srcId="{7A7D7EE0-18E7-41EE-B8CF-82605B237D1F}" destId="{FEBC4DAC-FDAA-424F-9306-9FDDA68FD2F9}" srcOrd="0" destOrd="0" presId="urn:microsoft.com/office/officeart/2005/8/layout/hProcess9"/>
    <dgm:cxn modelId="{D6CAED1B-EA3B-44F4-AA60-9A73D653C1F3}" type="presOf" srcId="{D720C151-4BB6-4C6B-9183-128A9B5C7ECB}" destId="{ED0BE26A-2A35-4016-B53F-9E76B2CA25DA}" srcOrd="0" destOrd="0" presId="urn:microsoft.com/office/officeart/2005/8/layout/hProcess9"/>
    <dgm:cxn modelId="{CAAD2101-B8CE-40D3-9F37-A0A19E7D52CF}" srcId="{C0DA98B3-2BC7-49A1-B058-9D35499455F5}" destId="{2191A58E-91F6-4611-827B-02C592A26D8D}" srcOrd="7" destOrd="0" parTransId="{BE6975EF-8E5E-4EF8-9410-A120107DC89C}" sibTransId="{047AD20C-F18B-4DCC-8B02-3D6AFB2C7B93}"/>
    <dgm:cxn modelId="{1320A462-D170-4D1E-9F4A-8A2679F838D4}" type="presOf" srcId="{2191A58E-91F6-4611-827B-02C592A26D8D}" destId="{6CEF63ED-48B4-4E65-B32F-D44A7754A2E4}" srcOrd="0" destOrd="0" presId="urn:microsoft.com/office/officeart/2005/8/layout/hProcess9"/>
    <dgm:cxn modelId="{4E1B8FEB-BC89-4358-BED4-97FB539D8ACE}" type="presOf" srcId="{19666185-999D-4F84-946E-42B26940327A}" destId="{23319044-B1D3-49C6-80C7-F72ABB27A0F3}" srcOrd="0" destOrd="0" presId="urn:microsoft.com/office/officeart/2005/8/layout/hProcess9"/>
    <dgm:cxn modelId="{65BCFD71-B6E9-47AA-B947-2AE2FCD50373}" type="presParOf" srcId="{EC277347-9752-405E-9B26-8059FE293171}" destId="{DA1B9DA6-C55A-441F-8276-C4B0E61483A6}" srcOrd="0" destOrd="0" presId="urn:microsoft.com/office/officeart/2005/8/layout/hProcess9"/>
    <dgm:cxn modelId="{E523A653-9C31-4344-9421-6C7141E307F4}" type="presParOf" srcId="{EC277347-9752-405E-9B26-8059FE293171}" destId="{C4935848-B8DE-41F4-AE98-227C7FFA806A}" srcOrd="1" destOrd="0" presId="urn:microsoft.com/office/officeart/2005/8/layout/hProcess9"/>
    <dgm:cxn modelId="{43A16CFD-AA02-44C7-8281-908494D96160}" type="presParOf" srcId="{C4935848-B8DE-41F4-AE98-227C7FFA806A}" destId="{FEBC4DAC-FDAA-424F-9306-9FDDA68FD2F9}" srcOrd="0" destOrd="0" presId="urn:microsoft.com/office/officeart/2005/8/layout/hProcess9"/>
    <dgm:cxn modelId="{07A4DCD1-FDD2-4038-BE13-9647BB2C1AD6}" type="presParOf" srcId="{C4935848-B8DE-41F4-AE98-227C7FFA806A}" destId="{21C6D792-9D26-4759-9B06-BFFED852CD2D}" srcOrd="1" destOrd="0" presId="urn:microsoft.com/office/officeart/2005/8/layout/hProcess9"/>
    <dgm:cxn modelId="{42A7A0B2-B1F0-414A-A13A-2E5673F30CB0}" type="presParOf" srcId="{C4935848-B8DE-41F4-AE98-227C7FFA806A}" destId="{17D97F9E-6210-4368-847D-3E31CEA08449}" srcOrd="2" destOrd="0" presId="urn:microsoft.com/office/officeart/2005/8/layout/hProcess9"/>
    <dgm:cxn modelId="{8B39BC77-4B8E-48A1-86F1-31EC8ADCE90C}" type="presParOf" srcId="{C4935848-B8DE-41F4-AE98-227C7FFA806A}" destId="{313DA94D-C74E-462A-A70F-0AF8AF309F3B}" srcOrd="3" destOrd="0" presId="urn:microsoft.com/office/officeart/2005/8/layout/hProcess9"/>
    <dgm:cxn modelId="{D98F6A60-2507-4AE2-BE59-A9E1BAA7DDA5}" type="presParOf" srcId="{C4935848-B8DE-41F4-AE98-227C7FFA806A}" destId="{02C4E6F7-3012-4046-A775-36C23F1796EB}" srcOrd="4" destOrd="0" presId="urn:microsoft.com/office/officeart/2005/8/layout/hProcess9"/>
    <dgm:cxn modelId="{F661E759-C644-4ABD-B8D7-4F9699F9E121}" type="presParOf" srcId="{C4935848-B8DE-41F4-AE98-227C7FFA806A}" destId="{271D4A66-E314-4A3A-B1AF-C4A00B1DA745}" srcOrd="5" destOrd="0" presId="urn:microsoft.com/office/officeart/2005/8/layout/hProcess9"/>
    <dgm:cxn modelId="{19328EC4-A8BA-4455-9D73-1729664650E2}" type="presParOf" srcId="{C4935848-B8DE-41F4-AE98-227C7FFA806A}" destId="{DB9F66E6-21F6-47E6-AABB-FAFAB7C36B93}" srcOrd="6" destOrd="0" presId="urn:microsoft.com/office/officeart/2005/8/layout/hProcess9"/>
    <dgm:cxn modelId="{FEF8B28E-8B44-41FA-B5AF-32D67F244A98}" type="presParOf" srcId="{C4935848-B8DE-41F4-AE98-227C7FFA806A}" destId="{64A2BB9F-2F31-4578-A5ED-1DE0A05DE82A}" srcOrd="7" destOrd="0" presId="urn:microsoft.com/office/officeart/2005/8/layout/hProcess9"/>
    <dgm:cxn modelId="{EC88DD50-E05C-452D-A6A8-3899A80D8590}" type="presParOf" srcId="{C4935848-B8DE-41F4-AE98-227C7FFA806A}" destId="{524D6DC9-DA78-4A9F-8CE4-A6D6C6189018}" srcOrd="8" destOrd="0" presId="urn:microsoft.com/office/officeart/2005/8/layout/hProcess9"/>
    <dgm:cxn modelId="{B099EF2A-C088-480F-AAED-B0FC612FC02B}" type="presParOf" srcId="{C4935848-B8DE-41F4-AE98-227C7FFA806A}" destId="{D13108D3-A816-49F5-A0B8-B7C73AB41D1F}" srcOrd="9" destOrd="0" presId="urn:microsoft.com/office/officeart/2005/8/layout/hProcess9"/>
    <dgm:cxn modelId="{7A704ABD-D57C-4EF9-8D01-521A70B50C50}" type="presParOf" srcId="{C4935848-B8DE-41F4-AE98-227C7FFA806A}" destId="{23319044-B1D3-49C6-80C7-F72ABB27A0F3}" srcOrd="10" destOrd="0" presId="urn:microsoft.com/office/officeart/2005/8/layout/hProcess9"/>
    <dgm:cxn modelId="{357A3BC4-7AF3-4AF5-9412-3441A260C97E}" type="presParOf" srcId="{C4935848-B8DE-41F4-AE98-227C7FFA806A}" destId="{05D8878D-ECF2-4485-82D8-632B50016CA1}" srcOrd="11" destOrd="0" presId="urn:microsoft.com/office/officeart/2005/8/layout/hProcess9"/>
    <dgm:cxn modelId="{B1F565AE-DEE3-4617-B1B9-0723AC570C99}" type="presParOf" srcId="{C4935848-B8DE-41F4-AE98-227C7FFA806A}" destId="{ED0BE26A-2A35-4016-B53F-9E76B2CA25DA}" srcOrd="12" destOrd="0" presId="urn:microsoft.com/office/officeart/2005/8/layout/hProcess9"/>
    <dgm:cxn modelId="{3AE8BFAB-BA55-47C2-9ADB-172464089B5B}" type="presParOf" srcId="{C4935848-B8DE-41F4-AE98-227C7FFA806A}" destId="{8B02E2D7-C91F-4781-88A1-7A3D1A1B908E}" srcOrd="13" destOrd="0" presId="urn:microsoft.com/office/officeart/2005/8/layout/hProcess9"/>
    <dgm:cxn modelId="{62DE5258-6B5F-4B34-B48F-0F1CD7878D86}" type="presParOf" srcId="{C4935848-B8DE-41F4-AE98-227C7FFA806A}" destId="{6CEF63ED-48B4-4E65-B32F-D44A7754A2E4}" srcOrd="1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134"/>
          </a:xfrm>
          <a:prstGeom prst="rect">
            <a:avLst/>
          </a:prstGeom>
        </p:spPr>
        <p:txBody>
          <a:bodyPr vert="horz" lIns="93635" tIns="46817" rIns="93635" bIns="46817"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134"/>
          </a:xfrm>
          <a:prstGeom prst="rect">
            <a:avLst/>
          </a:prstGeom>
        </p:spPr>
        <p:txBody>
          <a:bodyPr vert="horz" lIns="93635" tIns="46817" rIns="93635" bIns="46817" rtlCol="0"/>
          <a:lstStyle>
            <a:lvl1pPr algn="r">
              <a:defRPr sz="1200"/>
            </a:lvl1pPr>
          </a:lstStyle>
          <a:p>
            <a:fld id="{35F6F60E-92FE-4763-BF50-3523EF35EFD4}" type="datetimeFigureOut">
              <a:rPr lang="en-US" smtClean="0"/>
              <a:pPr/>
              <a:t>1/29/2013</a:t>
            </a:fld>
            <a:endParaRPr lang="en-US"/>
          </a:p>
        </p:txBody>
      </p:sp>
      <p:sp>
        <p:nvSpPr>
          <p:cNvPr id="4" name="Footer Placeholder 3"/>
          <p:cNvSpPr>
            <a:spLocks noGrp="1"/>
          </p:cNvSpPr>
          <p:nvPr>
            <p:ph type="ftr" sz="quarter" idx="2"/>
          </p:nvPr>
        </p:nvSpPr>
        <p:spPr>
          <a:xfrm>
            <a:off x="0" y="8839166"/>
            <a:ext cx="3041968" cy="465134"/>
          </a:xfrm>
          <a:prstGeom prst="rect">
            <a:avLst/>
          </a:prstGeom>
        </p:spPr>
        <p:txBody>
          <a:bodyPr vert="horz" lIns="93635" tIns="46817" rIns="93635" bIns="46817"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166"/>
            <a:ext cx="3041968" cy="465134"/>
          </a:xfrm>
          <a:prstGeom prst="rect">
            <a:avLst/>
          </a:prstGeom>
        </p:spPr>
        <p:txBody>
          <a:bodyPr vert="horz" lIns="93635" tIns="46817" rIns="93635" bIns="46817" rtlCol="0" anchor="b"/>
          <a:lstStyle>
            <a:lvl1pPr algn="r">
              <a:defRPr sz="1200"/>
            </a:lvl1pPr>
          </a:lstStyle>
          <a:p>
            <a:fld id="{424179CB-8FBB-4C6E-B246-BF8F31063E3C}" type="slidenum">
              <a:rPr lang="en-US" smtClean="0"/>
              <a:pPr/>
              <a:t>‹#›</a:t>
            </a:fld>
            <a:endParaRPr lang="en-US"/>
          </a:p>
        </p:txBody>
      </p:sp>
    </p:spTree>
    <p:extLst>
      <p:ext uri="{BB962C8B-B14F-4D97-AF65-F5344CB8AC3E}">
        <p14:creationId xmlns:p14="http://schemas.microsoft.com/office/powerpoint/2010/main" xmlns="" val="2670503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134"/>
          </a:xfrm>
          <a:prstGeom prst="rect">
            <a:avLst/>
          </a:prstGeom>
        </p:spPr>
        <p:txBody>
          <a:bodyPr vert="horz" lIns="93635" tIns="46817" rIns="93635" bIns="4681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333" y="0"/>
            <a:ext cx="3041968" cy="465134"/>
          </a:xfrm>
          <a:prstGeom prst="rect">
            <a:avLst/>
          </a:prstGeom>
        </p:spPr>
        <p:txBody>
          <a:bodyPr vert="horz" lIns="93635" tIns="46817" rIns="93635" bIns="46817" rtlCol="0"/>
          <a:lstStyle>
            <a:lvl1pPr algn="r" fontAlgn="auto">
              <a:spcBef>
                <a:spcPts val="0"/>
              </a:spcBef>
              <a:spcAft>
                <a:spcPts val="0"/>
              </a:spcAft>
              <a:defRPr sz="1200">
                <a:latin typeface="+mn-lt"/>
                <a:cs typeface="+mn-cs"/>
              </a:defRPr>
            </a:lvl1pPr>
          </a:lstStyle>
          <a:p>
            <a:pPr>
              <a:defRPr/>
            </a:pPr>
            <a:fld id="{E9F236D9-EF06-44DE-AFF3-30B11ABCE31B}" type="datetimeFigureOut">
              <a:rPr lang="en-US"/>
              <a:pPr>
                <a:defRPr/>
              </a:pPr>
              <a:t>1/29/2013</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635" tIns="46817" rIns="93635" bIns="46817" rtlCol="0" anchor="ctr"/>
          <a:lstStyle/>
          <a:p>
            <a:pPr lvl="0"/>
            <a:endParaRPr lang="en-US" noProof="0" dirty="0" smtClean="0"/>
          </a:p>
        </p:txBody>
      </p:sp>
      <p:sp>
        <p:nvSpPr>
          <p:cNvPr id="5" name="Notes Placeholder 4"/>
          <p:cNvSpPr>
            <a:spLocks noGrp="1"/>
          </p:cNvSpPr>
          <p:nvPr>
            <p:ph type="body" sz="quarter" idx="3"/>
          </p:nvPr>
        </p:nvSpPr>
        <p:spPr>
          <a:xfrm>
            <a:off x="701993" y="4420396"/>
            <a:ext cx="5615940" cy="4187829"/>
          </a:xfrm>
          <a:prstGeom prst="rect">
            <a:avLst/>
          </a:prstGeom>
        </p:spPr>
        <p:txBody>
          <a:bodyPr vert="horz" lIns="93635" tIns="46817" rIns="93635" bIns="468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166"/>
            <a:ext cx="3041968" cy="465134"/>
          </a:xfrm>
          <a:prstGeom prst="rect">
            <a:avLst/>
          </a:prstGeom>
        </p:spPr>
        <p:txBody>
          <a:bodyPr vert="horz" lIns="93635" tIns="46817" rIns="93635" bIns="4681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333" y="8839166"/>
            <a:ext cx="3041968" cy="465134"/>
          </a:xfrm>
          <a:prstGeom prst="rect">
            <a:avLst/>
          </a:prstGeom>
        </p:spPr>
        <p:txBody>
          <a:bodyPr vert="horz" lIns="93635" tIns="46817" rIns="93635" bIns="46817" rtlCol="0" anchor="b"/>
          <a:lstStyle>
            <a:lvl1pPr algn="r" fontAlgn="auto">
              <a:spcBef>
                <a:spcPts val="0"/>
              </a:spcBef>
              <a:spcAft>
                <a:spcPts val="0"/>
              </a:spcAft>
              <a:defRPr sz="1200">
                <a:latin typeface="+mn-lt"/>
                <a:cs typeface="+mn-cs"/>
              </a:defRPr>
            </a:lvl1pPr>
          </a:lstStyle>
          <a:p>
            <a:pPr>
              <a:defRPr/>
            </a:pPr>
            <a:fld id="{4B63814C-19A8-4C6A-AFC1-214F055C3AC4}" type="slidenum">
              <a:rPr lang="en-US"/>
              <a:pPr>
                <a:defRPr/>
              </a:pPr>
              <a:t>‹#›</a:t>
            </a:fld>
            <a:endParaRPr lang="en-US" dirty="0"/>
          </a:p>
        </p:txBody>
      </p:sp>
    </p:spTree>
    <p:extLst>
      <p:ext uri="{BB962C8B-B14F-4D97-AF65-F5344CB8AC3E}">
        <p14:creationId xmlns:p14="http://schemas.microsoft.com/office/powerpoint/2010/main" xmlns="" val="3657757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0C74-DC99-458A-A695-9985AF634F42}"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D9BF9AE-9B72-4CC3-B80C-5018ECA8721C}" type="slidenum">
              <a:rPr lang="en-US"/>
              <a:pPr/>
              <a:t>13</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txBox="1">
            <a:spLocks noGrp="1" noChangeArrowheads="1"/>
          </p:cNvSpPr>
          <p:nvPr/>
        </p:nvSpPr>
        <p:spPr bwMode="auto">
          <a:xfrm>
            <a:off x="3977654" y="8841244"/>
            <a:ext cx="3040748" cy="463143"/>
          </a:xfrm>
          <a:prstGeom prst="rect">
            <a:avLst/>
          </a:prstGeom>
          <a:noFill/>
          <a:ln w="9525">
            <a:noFill/>
            <a:miter lim="800000"/>
            <a:headEnd/>
            <a:tailEnd/>
          </a:ln>
        </p:spPr>
        <p:txBody>
          <a:bodyPr lIns="89228" tIns="44615" rIns="89228" bIns="44615" anchor="b"/>
          <a:lstStyle/>
          <a:p>
            <a:pPr algn="r" defTabSz="891510"/>
            <a:fld id="{CA81D061-84D3-4848-B68B-6147C2CA5968}" type="slidenum">
              <a:rPr lang="en-US" sz="1200"/>
              <a:pPr algn="r" defTabSz="891510"/>
              <a:t>14</a:t>
            </a:fld>
            <a:endParaRPr lang="en-US" sz="1200" dirty="0"/>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p:cNvSpPr txBox="1">
            <a:spLocks noGrp="1" noChangeArrowheads="1"/>
          </p:cNvSpPr>
          <p:nvPr/>
        </p:nvSpPr>
        <p:spPr bwMode="auto">
          <a:xfrm>
            <a:off x="3977654" y="8841244"/>
            <a:ext cx="3040748" cy="463143"/>
          </a:xfrm>
          <a:prstGeom prst="rect">
            <a:avLst/>
          </a:prstGeom>
          <a:noFill/>
          <a:ln w="9525">
            <a:noFill/>
            <a:miter lim="800000"/>
            <a:headEnd/>
            <a:tailEnd/>
          </a:ln>
        </p:spPr>
        <p:txBody>
          <a:bodyPr lIns="89228" tIns="44615" rIns="89228" bIns="44615" anchor="b"/>
          <a:lstStyle/>
          <a:p>
            <a:pPr algn="r" defTabSz="891510"/>
            <a:fld id="{C61B678E-9BD8-4E19-8C0A-398D8B3A2D5F}" type="slidenum">
              <a:rPr lang="en-US" sz="1200"/>
              <a:pPr algn="r" defTabSz="891510"/>
              <a:t>15</a:t>
            </a:fld>
            <a:endParaRPr lang="en-US" sz="1200" dirty="0"/>
          </a:p>
        </p:txBody>
      </p:sp>
      <p:sp>
        <p:nvSpPr>
          <p:cNvPr id="746499" name="Rectangle 2"/>
          <p:cNvSpPr>
            <a:spLocks noGrp="1" noRot="1" noChangeAspect="1" noChangeArrowheads="1" noTextEdit="1"/>
          </p:cNvSpPr>
          <p:nvPr>
            <p:ph type="sldImg"/>
          </p:nvPr>
        </p:nvSpPr>
        <p:spPr>
          <a:ln/>
        </p:spPr>
      </p:sp>
      <p:sp>
        <p:nvSpPr>
          <p:cNvPr id="746500"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p:cNvSpPr txBox="1">
            <a:spLocks noGrp="1" noChangeArrowheads="1"/>
          </p:cNvSpPr>
          <p:nvPr/>
        </p:nvSpPr>
        <p:spPr bwMode="auto">
          <a:xfrm>
            <a:off x="3977654" y="8841244"/>
            <a:ext cx="3040748" cy="463143"/>
          </a:xfrm>
          <a:prstGeom prst="rect">
            <a:avLst/>
          </a:prstGeom>
          <a:noFill/>
          <a:ln w="9525">
            <a:noFill/>
            <a:miter lim="800000"/>
            <a:headEnd/>
            <a:tailEnd/>
          </a:ln>
        </p:spPr>
        <p:txBody>
          <a:bodyPr lIns="89228" tIns="44615" rIns="89228" bIns="44615" anchor="b"/>
          <a:lstStyle/>
          <a:p>
            <a:pPr algn="r" defTabSz="891510"/>
            <a:fld id="{303D37FD-DF4F-445D-9F35-FE37AD72F7D8}" type="slidenum">
              <a:rPr lang="en-US" sz="1200"/>
              <a:pPr algn="r" defTabSz="891510"/>
              <a:t>16</a:t>
            </a:fld>
            <a:endParaRPr lang="en-US" sz="1200" dirty="0"/>
          </a:p>
        </p:txBody>
      </p:sp>
      <p:sp>
        <p:nvSpPr>
          <p:cNvPr id="758787" name="Rectangle 2"/>
          <p:cNvSpPr>
            <a:spLocks noGrp="1" noRot="1" noChangeAspect="1" noChangeArrowheads="1" noTextEdit="1"/>
          </p:cNvSpPr>
          <p:nvPr>
            <p:ph type="sldImg"/>
          </p:nvPr>
        </p:nvSpPr>
        <p:spPr>
          <a:xfrm>
            <a:off x="1185863" y="700088"/>
            <a:ext cx="4649787" cy="3487737"/>
          </a:xfrm>
          <a:ln/>
        </p:spPr>
      </p:sp>
      <p:sp>
        <p:nvSpPr>
          <p:cNvPr id="758788" name="Rectangle 3"/>
          <p:cNvSpPr>
            <a:spLocks noGrp="1" noChangeArrowheads="1"/>
          </p:cNvSpPr>
          <p:nvPr>
            <p:ph type="body" idx="1"/>
          </p:nvPr>
        </p:nvSpPr>
        <p:spPr>
          <a:xfrm>
            <a:off x="702298" y="4420623"/>
            <a:ext cx="5615331" cy="4186742"/>
          </a:xfrm>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3722D5A7-56E4-48CD-A12E-696BFA87E5D6}" type="slidenum">
              <a:rPr lang="en-US"/>
              <a:pPr/>
              <a:t>17</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xfrm>
            <a:off x="1185863" y="700088"/>
            <a:ext cx="4649787" cy="3489325"/>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702298" y="4420622"/>
            <a:ext cx="5615331" cy="4185205"/>
          </a:xfrm>
          <a:prstGeom prst="rect">
            <a:avLst/>
          </a:prstGeom>
          <a:solidFill>
            <a:srgbClr val="FFFFFF"/>
          </a:solidFill>
          <a:ln>
            <a:solidFill>
              <a:srgbClr val="000000"/>
            </a:solidFill>
            <a:miter lim="800000"/>
            <a:headEnd/>
            <a:tailEnd/>
          </a:ln>
        </p:spPr>
        <p:txBody>
          <a:bodyPr lIns="89228" tIns="44615" rIns="89228" bIns="44615"/>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976333" y="8839014"/>
            <a:ext cx="3041968" cy="465297"/>
          </a:xfrm>
          <a:prstGeom prst="rect">
            <a:avLst/>
          </a:prstGeom>
          <a:noFill/>
          <a:ln w="9525">
            <a:noFill/>
            <a:miter lim="800000"/>
            <a:headEnd/>
            <a:tailEnd/>
          </a:ln>
        </p:spPr>
        <p:txBody>
          <a:bodyPr lIns="93635" tIns="46817" rIns="93635" bIns="46817" anchor="b"/>
          <a:lstStyle/>
          <a:p>
            <a:pPr algn="r" eaLnBrk="1" hangingPunct="1"/>
            <a:fld id="{13244BBD-EFB4-4743-A8E8-386105C9E79C}" type="slidenum">
              <a:rPr lang="en-US" sz="1200">
                <a:latin typeface="Calibri" pitchFamily="34" charset="0"/>
              </a:rPr>
              <a:pPr algn="r" eaLnBrk="1" hangingPunct="1"/>
              <a:t>22</a:t>
            </a:fld>
            <a:endParaRPr lang="en-US" sz="1200" dirty="0">
              <a:latin typeface="Calibri"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800" dirty="0"/>
              <a:t>Hypothesized Pathways for the Impact of Chronic Trauma on Family Processes</a:t>
            </a:r>
            <a:r>
              <a:rPr lang="en-US" sz="1000" dirty="0"/>
              <a:t> </a:t>
            </a:r>
          </a:p>
          <a:p>
            <a:pPr eaLnBrk="1" hangingPunct="1">
              <a:lnSpc>
                <a:spcPct val="90000"/>
              </a:lnSpc>
              <a:spcBef>
                <a:spcPct val="0"/>
              </a:spcBef>
            </a:pPr>
            <a:r>
              <a:rPr lang="en-US" sz="1000" dirty="0"/>
              <a:t>As in any systems model, an event that impacts any member of the family influences every other family member as well as all other family relationships and also the family as a whole (Angell, Dennis, &amp; Dumain, 1998; Dickstein et al., 1998; Figley, 1988; Kitzmann, 2000; Medalie, 1997) (refer to Figure 1).  Accordingly, sorting out the effects of chronic trauma on family processes requires extrapolation from research on relationships among individual family members, dyadic or subsystem processes, and the family unit. Exposure to traumatic events creates emotional distress which can promote both physical and mental illnesses (Scheier, Botvin, &amp; Miller, 1999).  However, exposure does not necessarily lead to problems.   Individual responses to trauma span positive growth experiences to chronic debilitating disorder.  The solid lines in Figure 1 represent the hypothesis that exposure to chronic trauma directly effects individual family members.</a:t>
            </a:r>
          </a:p>
          <a:p>
            <a:pPr eaLnBrk="1" hangingPunct="1">
              <a:lnSpc>
                <a:spcPct val="90000"/>
              </a:lnSpc>
              <a:spcBef>
                <a:spcPct val="0"/>
              </a:spcBef>
            </a:pPr>
            <a:endParaRPr lang="en-US" sz="1000" dirty="0"/>
          </a:p>
          <a:p>
            <a:r>
              <a:rPr lang="en-US" dirty="0" smtClean="0"/>
              <a:t>Indi</a:t>
            </a:r>
            <a:r>
              <a:rPr lang="en-US" sz="1000" dirty="0"/>
              <a:t>vidual family members form dyadic subsystems such as adult intimate partnerships, parent-child, and sibling relationships.  The dotted lines in Figure 1 represent the multiple hypothesized pathways among chronic trauma and dyadic family subsystems.  They also correspond to hypothesized indirect or mediated relationships at two different levels, for example, the effect of adult trauma reactions on intimate partnerships and the effect of parent-child interactions on siblings’ reactions.</a:t>
            </a:r>
          </a:p>
          <a:p>
            <a:pPr eaLnBrk="1" hangingPunct="1">
              <a:lnSpc>
                <a:spcPct val="90000"/>
              </a:lnSpc>
              <a:spcBef>
                <a:spcPct val="0"/>
              </a:spcBef>
            </a:pPr>
            <a:endParaRPr lang="en-US" sz="1000" dirty="0"/>
          </a:p>
          <a:p>
            <a:r>
              <a:rPr lang="en-US" sz="1000" dirty="0"/>
              <a:t>Strong empirical evidence demonstrates the impact of chronic trauma on individual family members and in turn, on multiple family subsystems.  Thus, it seems inevitable that family processes would be altered.  In Figure 1, </a:t>
            </a:r>
            <a:r>
              <a:rPr lang="en-US" dirty="0" smtClean="0"/>
              <a:t>In the model (as illustrated in Figure 2), the </a:t>
            </a:r>
            <a:r>
              <a:rPr lang="en-US" u="sng" dirty="0" smtClean="0"/>
              <a:t>solid lines</a:t>
            </a:r>
            <a:r>
              <a:rPr lang="en-US" dirty="0" smtClean="0"/>
              <a:t> represent the </a:t>
            </a:r>
            <a:r>
              <a:rPr lang="en-US" u="sng" dirty="0" smtClean="0"/>
              <a:t>effects</a:t>
            </a:r>
            <a:r>
              <a:rPr lang="en-US" dirty="0" smtClean="0"/>
              <a:t> of exposure to chronic trauma directly on </a:t>
            </a:r>
            <a:r>
              <a:rPr lang="en-US" u="sng" dirty="0" smtClean="0"/>
              <a:t>individual family members</a:t>
            </a:r>
            <a:r>
              <a:rPr lang="en-US" dirty="0" smtClean="0"/>
              <a:t>. Individual family members form dyadic subsystems such as adult intimate partnerships, parent-child, and sibling relationships. The </a:t>
            </a:r>
            <a:r>
              <a:rPr lang="en-US" u="sng" dirty="0" smtClean="0"/>
              <a:t>dotted lines</a:t>
            </a:r>
            <a:r>
              <a:rPr lang="en-US" dirty="0" smtClean="0"/>
              <a:t> represent the multiple pathways among chronic trauma and </a:t>
            </a:r>
            <a:r>
              <a:rPr lang="en-US" u="sng" dirty="0" smtClean="0"/>
              <a:t>dyadic family subsystems</a:t>
            </a:r>
            <a:r>
              <a:rPr lang="en-US" dirty="0" smtClean="0"/>
              <a:t>. The </a:t>
            </a:r>
            <a:r>
              <a:rPr lang="en-US" u="sng" dirty="0" smtClean="0"/>
              <a:t>dashed lines</a:t>
            </a:r>
            <a:r>
              <a:rPr lang="en-US" dirty="0" smtClean="0"/>
              <a:t> represent the pathways through which chronic trauma influences </a:t>
            </a:r>
            <a:r>
              <a:rPr lang="en-US" u="sng" dirty="0" smtClean="0"/>
              <a:t>family processes</a:t>
            </a:r>
            <a:r>
              <a:rPr lang="en-US" dirty="0" smtClean="0"/>
              <a:t> and the </a:t>
            </a:r>
            <a:r>
              <a:rPr lang="en-US" u="sng" dirty="0" smtClean="0"/>
              <a:t>bold, dashed line a direct causal relationship</a:t>
            </a:r>
            <a:r>
              <a:rPr lang="en-US" dirty="0" smtClean="0"/>
              <a:t>. </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xfrm>
            <a:off x="1185863" y="700088"/>
            <a:ext cx="4649787" cy="3489325"/>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702298" y="4420622"/>
            <a:ext cx="5615331" cy="4185205"/>
          </a:xfrm>
          <a:prstGeom prst="rect">
            <a:avLst/>
          </a:prstGeom>
          <a:solidFill>
            <a:srgbClr val="FFFFFF"/>
          </a:solidFill>
          <a:ln>
            <a:solidFill>
              <a:srgbClr val="000000"/>
            </a:solidFill>
            <a:miter lim="800000"/>
            <a:headEnd/>
            <a:tailEnd/>
          </a:ln>
        </p:spPr>
        <p:txBody>
          <a:bodyPr lIns="89228" tIns="44615" rIns="89228" bIns="44615"/>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DDEAA-E2C8-42DB-AFA7-74A10504C666}" type="slidenum">
              <a:rPr lang="en-US"/>
              <a:pPr/>
              <a:t>24</a:t>
            </a:fld>
            <a:endParaRPr lang="en-US" dirty="0"/>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A11E6-388B-4C4E-9F29-79BE7874D729}" type="slidenum">
              <a:rPr lang="en-US"/>
              <a:pPr/>
              <a:t>25</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pPr>
                <a:defRPr/>
              </a:pPr>
              <a:t>26</a:t>
            </a:fld>
            <a:endParaRPr lang="en-US" dirty="0"/>
          </a:p>
        </p:txBody>
      </p:sp>
    </p:spTree>
    <p:extLst>
      <p:ext uri="{BB962C8B-B14F-4D97-AF65-F5344CB8AC3E}">
        <p14:creationId xmlns:p14="http://schemas.microsoft.com/office/powerpoint/2010/main" xmlns="" val="1061733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xfrm>
            <a:off x="1185863" y="700088"/>
            <a:ext cx="4649787" cy="3489325"/>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702298" y="4420622"/>
            <a:ext cx="5615331" cy="4185205"/>
          </a:xfrm>
          <a:prstGeom prst="rect">
            <a:avLst/>
          </a:prstGeom>
          <a:solidFill>
            <a:srgbClr val="FFFFFF"/>
          </a:solidFill>
          <a:ln>
            <a:solidFill>
              <a:srgbClr val="000000"/>
            </a:solidFill>
            <a:miter lim="800000"/>
            <a:headEnd/>
            <a:tailEnd/>
          </a:ln>
        </p:spPr>
        <p:txBody>
          <a:bodyPr lIns="89228" tIns="44615" rIns="89228" bIns="44615"/>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services may trigger trauma survivors</a:t>
            </a:r>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pPr>
                <a:defRPr/>
              </a:pPr>
              <a:t>28</a:t>
            </a:fld>
            <a:endParaRPr lang="en-US" dirty="0"/>
          </a:p>
        </p:txBody>
      </p:sp>
    </p:spTree>
    <p:extLst>
      <p:ext uri="{BB962C8B-B14F-4D97-AF65-F5344CB8AC3E}">
        <p14:creationId xmlns:p14="http://schemas.microsoft.com/office/powerpoint/2010/main" xmlns="" val="84222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providing services also have trauma</a:t>
            </a:r>
            <a:r>
              <a:rPr lang="en-US" baseline="0" dirty="0" smtClean="0"/>
              <a:t> histories.</a:t>
            </a:r>
          </a:p>
          <a:p>
            <a:r>
              <a:rPr lang="en-US" baseline="0" dirty="0" smtClean="0"/>
              <a:t>Effects of trauma increase the risk of a range of emotional, behavioral and physical health problems</a:t>
            </a:r>
          </a:p>
          <a:p>
            <a:r>
              <a:rPr lang="en-US" baseline="0" dirty="0" smtClean="0"/>
              <a:t>Trauma affects the way people approach potentially meaningful relationships</a:t>
            </a:r>
          </a:p>
          <a:p>
            <a:r>
              <a:rPr lang="en-US" baseline="0" dirty="0" smtClean="0"/>
              <a:t>Trauma often reoccurs in the service context itself</a:t>
            </a:r>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pPr>
                <a:defRPr/>
              </a:pPr>
              <a:t>29</a:t>
            </a:fld>
            <a:endParaRPr lang="en-US" dirty="0"/>
          </a:p>
        </p:txBody>
      </p:sp>
    </p:spTree>
    <p:extLst>
      <p:ext uri="{BB962C8B-B14F-4D97-AF65-F5344CB8AC3E}">
        <p14:creationId xmlns:p14="http://schemas.microsoft.com/office/powerpoint/2010/main" xmlns="" val="377050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Need to assess every part of the organization and modify if needed to include a basic understanding of how trauma affects the life of an individual seeking services</a:t>
            </a:r>
          </a:p>
          <a:p>
            <a:pPr marL="234086" indent="-234086">
              <a:buAutoNum type="arabicPeriod"/>
            </a:pPr>
            <a:endParaRPr lang="en-US" baseline="0" dirty="0" smtClean="0"/>
          </a:p>
          <a:p>
            <a:pPr marL="234086" indent="-234086">
              <a:buAutoNum type="arabicPeriod"/>
            </a:pPr>
            <a:r>
              <a:rPr lang="en-US" baseline="0" dirty="0" smtClean="0"/>
              <a:t>Trauma-informed mission  and policies and procedures that reflect that mission</a:t>
            </a:r>
          </a:p>
          <a:p>
            <a:pPr marL="234086" indent="-234086">
              <a:buAutoNum type="arabicPeriod"/>
            </a:pPr>
            <a:r>
              <a:rPr lang="en-US" baseline="0" dirty="0" smtClean="0"/>
              <a:t>Resource Commitment so that what’s needed for system modification and performance improvement is available</a:t>
            </a:r>
          </a:p>
          <a:p>
            <a:pPr marL="234086" indent="-234086">
              <a:buAutoNum type="arabicPeriod"/>
            </a:pPr>
            <a:r>
              <a:rPr lang="en-US" baseline="0" dirty="0" smtClean="0"/>
              <a:t>Values that focus on empowerment  and not power/control are minimized</a:t>
            </a:r>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pPr>
                <a:defRPr/>
              </a:pPr>
              <a:t>30</a:t>
            </a:fld>
            <a:endParaRPr lang="en-US" dirty="0"/>
          </a:p>
        </p:txBody>
      </p:sp>
    </p:spTree>
    <p:extLst>
      <p:ext uri="{BB962C8B-B14F-4D97-AF65-F5344CB8AC3E}">
        <p14:creationId xmlns:p14="http://schemas.microsoft.com/office/powerpoint/2010/main" xmlns="" val="306962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43AD9F9-5B74-49A9-A2EE-70F6E13755B6}" type="slidenum">
              <a:rPr lang="en-US"/>
              <a:pPr/>
              <a:t>4</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a:t>
            </a:r>
            <a:r>
              <a:rPr lang="en-US" baseline="0" dirty="0" smtClean="0"/>
              <a:t> of these adversities is turnover, loss of productivity, poor communication, poor outcomes for children and families, limited capacity to deliver high quality services, and  low employee morale.  </a:t>
            </a:r>
            <a:r>
              <a:rPr lang="en-US" dirty="0" smtClean="0"/>
              <a:t>Transformational organizational change model created</a:t>
            </a:r>
            <a:r>
              <a:rPr lang="en-US" baseline="0" dirty="0" smtClean="0"/>
              <a:t> by Sandra Bloom that promotes safety and  recovery from adversity through active creation of a trauma informed community.  In addition to 7 commitments (changes how we relate to each other), the model uses a trauma-informed problem solving framework (changes how we use language) and a set of tools—Sanctuary Tool Kit (changes the way we practice).  Improved outcomes for clients, improved staff retention and satisfaction, decreased violence (including non-verbal violence).  Changing the organization changes client outcomes</a:t>
            </a:r>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pPr>
                <a:defRPr/>
              </a:pPr>
              <a:t>31</a:t>
            </a:fld>
            <a:endParaRPr lang="en-US" dirty="0"/>
          </a:p>
        </p:txBody>
      </p:sp>
    </p:spTree>
    <p:extLst>
      <p:ext uri="{BB962C8B-B14F-4D97-AF65-F5344CB8AC3E}">
        <p14:creationId xmlns:p14="http://schemas.microsoft.com/office/powerpoint/2010/main" xmlns="" val="3331648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xfrm>
            <a:off x="1185863" y="700088"/>
            <a:ext cx="4649787" cy="3489325"/>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702298" y="4420622"/>
            <a:ext cx="5615331" cy="4185205"/>
          </a:xfrm>
          <a:prstGeom prst="rect">
            <a:avLst/>
          </a:prstGeom>
          <a:solidFill>
            <a:srgbClr val="FFFFFF"/>
          </a:solidFill>
          <a:ln>
            <a:solidFill>
              <a:srgbClr val="000000"/>
            </a:solidFill>
            <a:miter lim="800000"/>
            <a:headEnd/>
            <a:tailEnd/>
          </a:ln>
        </p:spPr>
        <p:txBody>
          <a:bodyPr lIns="89228" tIns="44615" rIns="89228" bIns="44615"/>
          <a:lstStyle/>
          <a:p>
            <a:r>
              <a:rPr lang="en-US" dirty="0" smtClean="0"/>
              <a:t>One of the hand-outs</a:t>
            </a:r>
            <a:r>
              <a:rPr lang="en-US" baseline="0" dirty="0" smtClean="0"/>
              <a:t> e-mailed to you provides a good definition of trauma specific interventions</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A3DD7-36FA-43E9-826E-8B0C7D2689D5}" type="slidenum">
              <a:rPr lang="en-US">
                <a:solidFill>
                  <a:prstClr val="black"/>
                </a:solidFill>
              </a:rPr>
              <a:pPr/>
              <a:t>33</a:t>
            </a:fld>
            <a:endParaRPr lang="en-US" dirty="0">
              <a:solidFill>
                <a:prstClr val="black"/>
              </a:solidFill>
            </a:endParaRPr>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r>
              <a:rPr lang="en-US" dirty="0" smtClean="0"/>
              <a:t>So how do we sort out the good from the bad…..</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C060D-4392-4FCF-9732-053B8986F7A7}" type="slidenum">
              <a:rPr lang="en-US">
                <a:solidFill>
                  <a:prstClr val="black"/>
                </a:solidFill>
              </a:rPr>
              <a:pPr/>
              <a:t>34</a:t>
            </a:fld>
            <a:endParaRPr lang="en-US" dirty="0">
              <a:solidFill>
                <a:prstClr val="black"/>
              </a:solidFill>
            </a:endParaRPr>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r>
              <a:rPr lang="en-US" dirty="0" smtClean="0"/>
              <a:t>The stance we take in this</a:t>
            </a:r>
            <a:r>
              <a:rPr lang="en-US" baseline="0" dirty="0" smtClean="0"/>
              <a:t> presentation is that effective treatments (treatments that we know work) are ones that lend themselves to the clinical science process. This represents the ideal A lot of treatments out there skip steps two and three entirely.   The  ones that do have evidence should be used first with clients that are appropriate for them.  </a:t>
            </a:r>
          </a:p>
          <a:p>
            <a:endParaRPr lang="en-US" baseline="0" dirty="0" smtClean="0"/>
          </a:p>
          <a:p>
            <a:r>
              <a:rPr lang="en-US" baseline="0" dirty="0" smtClean="0"/>
              <a:t>Develop the intervention – intervention should have a manual so that it can be replicated</a:t>
            </a:r>
          </a:p>
          <a:p>
            <a:r>
              <a:rPr lang="en-US" baseline="0" dirty="0" smtClean="0"/>
              <a:t>Efficacy studies involved testing the intervention in a very controlled  research environment (with randonmization and comparison groups).  Efficacious means positive results in  a controlled setting.  </a:t>
            </a:r>
          </a:p>
          <a:p>
            <a:r>
              <a:rPr lang="en-US" baseline="0" dirty="0" smtClean="0"/>
              <a:t>Effectiveness studies involve testing the intervention in real world setting (like the ones that each of you works in). Effective means positive results in a  real world setting </a:t>
            </a:r>
          </a:p>
          <a:p>
            <a:r>
              <a:rPr lang="en-US" baseline="0" dirty="0" smtClean="0"/>
              <a:t>Disseminate the intervention into the field after  both efficacy and effectiveness have been established.  When the intervention is disseminated, important to measure outcomes and monitor adaptations or adjustments that need to be made</a:t>
            </a:r>
          </a:p>
          <a:p>
            <a:endParaRPr lang="en-US" baseline="0" dirty="0" smtClean="0"/>
          </a:p>
          <a:p>
            <a:r>
              <a:rPr lang="en-US" baseline="0" dirty="0" smtClean="0"/>
              <a:t>The more common clinical practice is to go from a) use in clinical setting to dissemination in the field without any real evidence that it works or b) conducting efficacy studies to dissemination, without doing effectiveness studies in the real world.</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Concerning and/or blatant dangerous practices are not on the continuum, but</a:t>
            </a:r>
            <a:r>
              <a:rPr lang="en-US" baseline="0" dirty="0" smtClean="0"/>
              <a:t> they are out there—Avoid them?  </a:t>
            </a:r>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pPr>
                <a:defRPr/>
              </a:pPr>
              <a:t>35</a:t>
            </a:fld>
            <a:endParaRPr lang="en-US" dirty="0"/>
          </a:p>
        </p:txBody>
      </p:sp>
    </p:spTree>
    <p:extLst>
      <p:ext uri="{BB962C8B-B14F-4D97-AF65-F5344CB8AC3E}">
        <p14:creationId xmlns:p14="http://schemas.microsoft.com/office/powerpoint/2010/main" xmlns="" val="1911982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Went back and forth</a:t>
            </a:r>
            <a:r>
              <a:rPr lang="en-US" baseline="0" dirty="0" smtClean="0"/>
              <a:t> about whether or not to use this slide, but it gives some idea of the evidence supported practices that are appropriate for each of the family units </a:t>
            </a:r>
            <a:endParaRPr lang="en-US" dirty="0"/>
          </a:p>
        </p:txBody>
      </p:sp>
      <p:sp>
        <p:nvSpPr>
          <p:cNvPr id="4" name="Slide Number Placeholder 3"/>
          <p:cNvSpPr>
            <a:spLocks noGrp="1"/>
          </p:cNvSpPr>
          <p:nvPr>
            <p:ph type="sldNum" sz="quarter" idx="10"/>
          </p:nvPr>
        </p:nvSpPr>
        <p:spPr/>
        <p:txBody>
          <a:bodyPr/>
          <a:lstStyle/>
          <a:p>
            <a:pPr>
              <a:defRPr/>
            </a:pPr>
            <a:fld id="{4B63814C-19A8-4C6A-AFC1-214F055C3AC4}"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35094-FE8B-408F-B8A1-3595282132E2}" type="slidenum">
              <a:rPr lang="en-US">
                <a:solidFill>
                  <a:prstClr val="black"/>
                </a:solidFill>
              </a:rPr>
              <a:pPr>
                <a:defRPr/>
              </a:pPr>
              <a:t>37</a:t>
            </a:fld>
            <a:endParaRPr lang="en-US" dirty="0">
              <a:solidFill>
                <a:prstClr val="black"/>
              </a:solidFill>
            </a:endParaRPr>
          </a:p>
        </p:txBody>
      </p:sp>
      <p:sp>
        <p:nvSpPr>
          <p:cNvPr id="5" name="Footer Placeholder 4"/>
          <p:cNvSpPr>
            <a:spLocks noGrp="1"/>
          </p:cNvSpPr>
          <p:nvPr>
            <p:ph type="ftr" sz="quarter" idx="4"/>
          </p:nvPr>
        </p:nvSpPr>
        <p:spPr/>
        <p:txBody>
          <a:bodyPr/>
          <a:lstStyle/>
          <a:p>
            <a:pPr>
              <a:defRPr/>
            </a:pPr>
            <a:r>
              <a:rPr lang="en-US" dirty="0">
                <a:solidFill>
                  <a:prstClr val="black"/>
                </a:solidFill>
              </a:rPr>
              <a:t>School of Social Work, University of Maryland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xfrm>
            <a:off x="1185863" y="700088"/>
            <a:ext cx="4649787" cy="3489325"/>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702298" y="4420622"/>
            <a:ext cx="5615331" cy="4185205"/>
          </a:xfrm>
          <a:prstGeom prst="rect">
            <a:avLst/>
          </a:prstGeom>
          <a:solidFill>
            <a:srgbClr val="FFFFFF"/>
          </a:solidFill>
          <a:ln>
            <a:solidFill>
              <a:srgbClr val="000000"/>
            </a:solidFill>
            <a:miter lim="800000"/>
            <a:headEnd/>
            <a:tailEnd/>
          </a:ln>
        </p:spPr>
        <p:txBody>
          <a:bodyPr lIns="89228" tIns="44615" rIns="89228" bIns="44615"/>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is brief as</a:t>
            </a:r>
            <a:r>
              <a:rPr lang="en-US" baseline="0" dirty="0" smtClean="0"/>
              <a:t> next slides go in depth—shows various types of traumatic events as well as the development of post traumatic stress</a:t>
            </a:r>
            <a:endParaRPr lang="en-US" dirty="0" smtClean="0"/>
          </a:p>
        </p:txBody>
      </p:sp>
      <p:sp>
        <p:nvSpPr>
          <p:cNvPr id="4" name="Slide Number Placeholder 3"/>
          <p:cNvSpPr>
            <a:spLocks noGrp="1"/>
          </p:cNvSpPr>
          <p:nvPr>
            <p:ph type="sldNum" sz="quarter" idx="5"/>
          </p:nvPr>
        </p:nvSpPr>
        <p:spPr/>
        <p:txBody>
          <a:bodyPr/>
          <a:lstStyle/>
          <a:p>
            <a:pPr>
              <a:defRPr/>
            </a:pPr>
            <a:fld id="{59695DF4-77C7-4E83-B1EB-A51E6E99D51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D205319-D4E7-4CB3-B3D2-DD6F0208CF52}" type="slidenum">
              <a:rPr lang="en-US"/>
              <a:pPr/>
              <a:t>7</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8AA20C3-E121-4AEA-A2AC-C84B93578C30}" type="slidenum">
              <a:rPr lang="en-US"/>
              <a:pPr/>
              <a:t>8</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xfrm>
            <a:off x="1185863" y="700088"/>
            <a:ext cx="4649787" cy="3489325"/>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702298" y="4420622"/>
            <a:ext cx="5615331" cy="4185205"/>
          </a:xfrm>
          <a:prstGeom prst="rect">
            <a:avLst/>
          </a:prstGeom>
          <a:solidFill>
            <a:srgbClr val="FFFFFF"/>
          </a:solidFill>
          <a:ln>
            <a:solidFill>
              <a:srgbClr val="000000"/>
            </a:solidFill>
            <a:miter lim="800000"/>
            <a:headEnd/>
            <a:tailEnd/>
          </a:ln>
        </p:spPr>
        <p:txBody>
          <a:bodyPr lIns="89228" tIns="44615" rIns="89228" bIns="44615"/>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9CE2344D-8686-45A1-BA3A-B9885466C440}" type="datetimeFigureOut">
              <a:rPr lang="en-US"/>
              <a:pPr>
                <a:defRPr/>
              </a:pPr>
              <a:t>1/29/2013</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7B76202-BFBA-4178-845F-BA209AD98857}"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22949069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C61699-709F-42C3-AAB4-69AF3CC9A3A9}" type="datetimeFigureOut">
              <a:rPr lang="en-US"/>
              <a:pPr>
                <a:defRPr/>
              </a:pPr>
              <a:t>1/29/2013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359DB1-BFCD-4815-BB0D-0DA2028C9462}"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388149312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08281E73-5232-4344-A837-90A4102342BF}" type="slidenum">
              <a:rPr lang="en-US">
                <a:solidFill>
                  <a:srgbClr val="3F515A">
                    <a:shade val="75000"/>
                  </a:srgbClr>
                </a:solidFill>
              </a:rPr>
              <a:pPr>
                <a:defRPr/>
              </a:pPr>
              <a:t>‹#›</a:t>
            </a:fld>
            <a:endParaRPr lang="en-US" dirty="0">
              <a:solidFill>
                <a:srgbClr val="3F515A">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0E0E6F57-97F6-49D6-9E23-7C3009F3261F}" type="datetimeFigureOut">
              <a:rPr lang="en-US"/>
              <a:pPr>
                <a:defRPr/>
              </a:pPr>
              <a:t>1/29/2013</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229291379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90600" y="152400"/>
            <a:ext cx="7239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524000"/>
            <a:ext cx="36195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524000"/>
            <a:ext cx="36195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3695700"/>
            <a:ext cx="36195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695700"/>
            <a:ext cx="36195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2166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840812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3622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257667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10779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96726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5622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20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12C177-C213-4AF0-9D76-DC4A0D335241}" type="datetimeFigureOut">
              <a:rPr lang="en-US"/>
              <a:pPr>
                <a:defRPr/>
              </a:pPr>
              <a:t>1/29/2013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5002D94C-44A2-4B58-80A6-330EAC8179CB}"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202736857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0743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92080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24025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792697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cstate="print"/>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757002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fontAlgn="auto">
              <a:spcBef>
                <a:spcPts val="0"/>
              </a:spcBef>
              <a:spcAft>
                <a:spcPts val="0"/>
              </a:spcAft>
            </a:pPr>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fontAlgn="auto">
              <a:spcBef>
                <a:spcPts val="0"/>
              </a:spcBef>
              <a:spcAft>
                <a:spcPts val="0"/>
              </a:spcAft>
            </a:pPr>
            <a:fld id="{C0B5059C-0600-43F1-A2D2-73D31E30972D}" type="slidenum">
              <a:rPr lang="en-US">
                <a:solidFill>
                  <a:prstClr val="black"/>
                </a:solidFill>
                <a:latin typeface="Calibri"/>
                <a:cs typeface="+mn-cs"/>
              </a:rPr>
              <a:pPr fontAlgn="auto">
                <a:spcBef>
                  <a:spcPts val="0"/>
                </a:spcBef>
                <a:spcAft>
                  <a:spcPts val="0"/>
                </a:spcAft>
              </a:pPr>
              <a:t>‹#›</a:t>
            </a:fld>
            <a:endParaRPr lang="en-US" dirty="0">
              <a:solidFill>
                <a:prstClr val="black"/>
              </a:solidFill>
              <a:latin typeface="Calibri"/>
              <a:cs typeface="+mn-cs"/>
            </a:endParaRPr>
          </a:p>
        </p:txBody>
      </p:sp>
    </p:spTree>
    <p:extLst>
      <p:ext uri="{BB962C8B-B14F-4D97-AF65-F5344CB8AC3E}">
        <p14:creationId xmlns:p14="http://schemas.microsoft.com/office/powerpoint/2010/main" xmlns="" val="423411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0F5300F1-89F1-4856-973D-F1D5486C1D91}" type="datetimeFigureOut">
              <a:rPr lang="en-US"/>
              <a:pPr>
                <a:defRPr/>
              </a:pPr>
              <a:t>1/29/2013</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B908C33-DB97-466C-B0CB-DBBE9C401A69}"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41372943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3098C50-C7D2-496D-AD81-5F4399DC259E}" type="datetimeFigureOut">
              <a:rPr lang="en-US"/>
              <a:pPr>
                <a:defRPr/>
              </a:pPr>
              <a:t>1/29/2013</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F89F597A-1F6E-44C7-9A2E-03F6F75D6CBC}"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39420057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3D23484A-ED8C-4A0E-9E4B-812A8CA7DC44}" type="datetimeFigureOut">
              <a:rPr lang="en-US"/>
              <a:pPr>
                <a:defRPr/>
              </a:pPr>
              <a:t>1/29/2013</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A12E5484-89B7-4A7E-9C70-079DC64D329F}"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13137001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D7BAAF1-6C90-4E05-B319-3E08481030DD}" type="datetimeFigureOut">
              <a:rPr lang="en-US"/>
              <a:pPr>
                <a:defRPr/>
              </a:pPr>
              <a:t>1/29/2013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5B6E10C-851D-453F-A008-55042226BFCE}" type="slidenum">
              <a:rPr lang="en-US">
                <a:solidFill>
                  <a:srgbClr val="3F515A">
                    <a:shade val="75000"/>
                  </a:srgbClr>
                </a:solidFill>
              </a:rPr>
              <a:pPr>
                <a:defRPr/>
              </a:pPr>
              <a:t>‹#›</a:t>
            </a:fld>
            <a:endParaRPr lang="en-US" dirty="0">
              <a:solidFill>
                <a:srgbClr val="3F515A">
                  <a:shade val="75000"/>
                </a:srgbClr>
              </a:solidFill>
            </a:endParaRPr>
          </a:p>
        </p:txBody>
      </p:sp>
    </p:spTree>
    <p:extLst>
      <p:ext uri="{BB962C8B-B14F-4D97-AF65-F5344CB8AC3E}">
        <p14:creationId xmlns:p14="http://schemas.microsoft.com/office/powerpoint/2010/main" xmlns="" val="210460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F57BA259-B8C2-4627-AB5C-B8AF373FB901}" type="datetimeFigureOut">
              <a:rPr lang="en-US"/>
              <a:pPr>
                <a:defRPr/>
              </a:pPr>
              <a:t>1/29/2013</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6B232D7-0099-4FEC-98F6-DBB269DE0D75}" type="slidenum">
              <a:rPr lang="en-US"/>
              <a:pPr>
                <a:defRPr/>
              </a:pPr>
              <a:t>‹#›</a:t>
            </a:fld>
            <a:endParaRPr lang="en-US" dirty="0"/>
          </a:p>
        </p:txBody>
      </p:sp>
    </p:spTree>
    <p:extLst>
      <p:ext uri="{BB962C8B-B14F-4D97-AF65-F5344CB8AC3E}">
        <p14:creationId xmlns:p14="http://schemas.microsoft.com/office/powerpoint/2010/main" xmlns="" val="391814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6E661DDC-F8C4-4FE1-9BEF-FD27269823FF}" type="slidenum">
              <a:rPr lang="en-US">
                <a:solidFill>
                  <a:srgbClr val="3F515A">
                    <a:shade val="75000"/>
                  </a:srgbClr>
                </a:solidFill>
              </a:rPr>
              <a:pPr>
                <a:defRPr/>
              </a:pPr>
              <a:t>‹#›</a:t>
            </a:fld>
            <a:endParaRPr lang="en-US" dirty="0">
              <a:solidFill>
                <a:srgbClr val="3F515A">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1B45B01F-B5A8-4AC5-86CC-C9F0A5308BC3}" type="datetimeFigureOut">
              <a:rPr lang="en-US"/>
              <a:pPr>
                <a:defRPr/>
              </a:pPr>
              <a:t>1/29/2013</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xmlns="" val="3970791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2104C9F-D16B-4FF3-B3E5-FE20A6F56AA7}" type="slidenum">
              <a:rPr lang="en-US">
                <a:solidFill>
                  <a:srgbClr val="3F515A">
                    <a:shade val="75000"/>
                  </a:srgbClr>
                </a:solidFill>
              </a:rPr>
              <a:pPr>
                <a:defRPr/>
              </a:pPr>
              <a:t>‹#›</a:t>
            </a:fld>
            <a:endParaRPr lang="en-US" dirty="0">
              <a:solidFill>
                <a:srgbClr val="3F515A">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D5157ACC-CA8D-423D-9ACA-7D2CA1DFA62B}" type="datetimeFigureOut">
              <a:rPr lang="en-US"/>
              <a:pPr>
                <a:defRPr/>
              </a:pPr>
              <a:t>1/29/2013</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xmlns="" val="339254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fld id="{C0B27702-1915-428B-B3DA-2829D31290B2}" type="datetimeFigureOut">
              <a:rPr lang="en-US"/>
              <a:pPr>
                <a:defRPr/>
              </a:pPr>
              <a:t>1/29/2013</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Arial" charset="0"/>
              </a:defRPr>
            </a:lvl1pPr>
          </a:lstStyle>
          <a:p>
            <a:pPr>
              <a:defRPr/>
            </a:pPr>
            <a:fld id="{9144218D-3326-4F3A-8130-8C740C5227DF}" type="slidenum">
              <a:rPr lang="en-US">
                <a:solidFill>
                  <a:srgbClr val="3F515A">
                    <a:shade val="75000"/>
                  </a:srgbClr>
                </a:solidFill>
              </a:rPr>
              <a:pPr>
                <a:defRPr/>
              </a:pPr>
              <a:t>‹#›</a:t>
            </a:fld>
            <a:endParaRPr lang="en-US" dirty="0">
              <a:solidFill>
                <a:srgbClr val="3F515A">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23765543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txStyles>
    <p:titleStyle>
      <a:lvl1pPr algn="ctr" rtl="0" eaLnBrk="0" fontAlgn="base" hangingPunct="0">
        <a:spcBef>
          <a:spcPct val="0"/>
        </a:spcBef>
        <a:spcAft>
          <a:spcPct val="0"/>
        </a:spcAft>
        <a:defRPr sz="3300" kern="1200">
          <a:solidFill>
            <a:srgbClr val="36464E"/>
          </a:solidFill>
          <a:latin typeface="+mj-lt"/>
          <a:ea typeface="+mj-ea"/>
          <a:cs typeface="+mj-cs"/>
        </a:defRPr>
      </a:lvl1pPr>
      <a:lvl2pPr algn="ctr" rtl="0" eaLnBrk="0" fontAlgn="base" hangingPunct="0">
        <a:spcBef>
          <a:spcPct val="0"/>
        </a:spcBef>
        <a:spcAft>
          <a:spcPct val="0"/>
        </a:spcAft>
        <a:defRPr sz="3300">
          <a:solidFill>
            <a:srgbClr val="36464E"/>
          </a:solidFill>
          <a:latin typeface="Calibri" pitchFamily="34" charset="0"/>
        </a:defRPr>
      </a:lvl2pPr>
      <a:lvl3pPr algn="ctr" rtl="0" eaLnBrk="0" fontAlgn="base" hangingPunct="0">
        <a:spcBef>
          <a:spcPct val="0"/>
        </a:spcBef>
        <a:spcAft>
          <a:spcPct val="0"/>
        </a:spcAft>
        <a:defRPr sz="3300">
          <a:solidFill>
            <a:srgbClr val="36464E"/>
          </a:solidFill>
          <a:latin typeface="Calibri" pitchFamily="34" charset="0"/>
        </a:defRPr>
      </a:lvl3pPr>
      <a:lvl4pPr algn="ctr" rtl="0" eaLnBrk="0" fontAlgn="base" hangingPunct="0">
        <a:spcBef>
          <a:spcPct val="0"/>
        </a:spcBef>
        <a:spcAft>
          <a:spcPct val="0"/>
        </a:spcAft>
        <a:defRPr sz="3300">
          <a:solidFill>
            <a:srgbClr val="36464E"/>
          </a:solidFill>
          <a:latin typeface="Calibri" pitchFamily="34" charset="0"/>
        </a:defRPr>
      </a:lvl4pPr>
      <a:lvl5pPr algn="ctr" rtl="0" eaLnBrk="0" fontAlgn="base" hangingPunct="0">
        <a:spcBef>
          <a:spcPct val="0"/>
        </a:spcBef>
        <a:spcAft>
          <a:spcPct val="0"/>
        </a:spcAft>
        <a:defRPr sz="3300">
          <a:solidFill>
            <a:srgbClr val="36464E"/>
          </a:solidFill>
          <a:latin typeface="Calibri" pitchFamily="34" charset="0"/>
        </a:defRPr>
      </a:lvl5pPr>
      <a:lvl6pPr marL="457200" algn="ctr" rtl="0" fontAlgn="base">
        <a:spcBef>
          <a:spcPct val="0"/>
        </a:spcBef>
        <a:spcAft>
          <a:spcPct val="0"/>
        </a:spcAft>
        <a:defRPr sz="3300">
          <a:solidFill>
            <a:srgbClr val="36464E"/>
          </a:solidFill>
          <a:latin typeface="Calibri" pitchFamily="34" charset="0"/>
        </a:defRPr>
      </a:lvl6pPr>
      <a:lvl7pPr marL="914400" algn="ctr" rtl="0" fontAlgn="base">
        <a:spcBef>
          <a:spcPct val="0"/>
        </a:spcBef>
        <a:spcAft>
          <a:spcPct val="0"/>
        </a:spcAft>
        <a:defRPr sz="3300">
          <a:solidFill>
            <a:srgbClr val="36464E"/>
          </a:solidFill>
          <a:latin typeface="Calibri" pitchFamily="34" charset="0"/>
        </a:defRPr>
      </a:lvl7pPr>
      <a:lvl8pPr marL="1371600" algn="ctr" rtl="0" fontAlgn="base">
        <a:spcBef>
          <a:spcPct val="0"/>
        </a:spcBef>
        <a:spcAft>
          <a:spcPct val="0"/>
        </a:spcAft>
        <a:defRPr sz="3300">
          <a:solidFill>
            <a:srgbClr val="36464E"/>
          </a:solidFill>
          <a:latin typeface="Calibri" pitchFamily="34" charset="0"/>
        </a:defRPr>
      </a:lvl8pPr>
      <a:lvl9pPr marL="1828800" algn="ctr" rtl="0" fontAlgn="base">
        <a:spcBef>
          <a:spcPct val="0"/>
        </a:spcBef>
        <a:spcAft>
          <a:spcPct val="0"/>
        </a:spcAft>
        <a:defRPr sz="3300">
          <a:solidFill>
            <a:srgbClr val="36464E"/>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3F515A"/>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52097731"/>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cjrs.gov/pdffiles1/nij/194972.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632575" cy="3048000"/>
          </a:xfrm>
        </p:spPr>
        <p:txBody>
          <a:bodyPr>
            <a:noAutofit/>
          </a:bodyPr>
          <a:lstStyle/>
          <a:p>
            <a:pPr eaLnBrk="1" fontAlgn="auto" hangingPunct="1">
              <a:spcAft>
                <a:spcPts val="0"/>
              </a:spcAft>
              <a:buFont typeface="Wingdings 2"/>
              <a:buNone/>
              <a:defRPr/>
            </a:pPr>
            <a:endParaRPr lang="en-US" sz="2000" dirty="0" smtClean="0">
              <a:solidFill>
                <a:schemeClr val="accent1">
                  <a:lumMod val="75000"/>
                </a:schemeClr>
              </a:solidFill>
            </a:endParaRPr>
          </a:p>
          <a:p>
            <a:pPr eaLnBrk="1" fontAlgn="auto" hangingPunct="1">
              <a:spcAft>
                <a:spcPts val="0"/>
              </a:spcAft>
              <a:defRPr/>
            </a:pPr>
            <a:r>
              <a:rPr lang="en-US" sz="2000" dirty="0">
                <a:solidFill>
                  <a:schemeClr val="accent1">
                    <a:lumMod val="75000"/>
                  </a:schemeClr>
                </a:solidFill>
              </a:rPr>
              <a:t>Frederick H. Strieder, MSSA, </a:t>
            </a:r>
            <a:r>
              <a:rPr lang="en-US" sz="2000" dirty="0" smtClean="0">
                <a:solidFill>
                  <a:schemeClr val="accent1">
                    <a:lumMod val="75000"/>
                  </a:schemeClr>
                </a:solidFill>
              </a:rPr>
              <a:t>PhD</a:t>
            </a:r>
            <a:endParaRPr lang="en-US" sz="2000" dirty="0">
              <a:solidFill>
                <a:schemeClr val="accent1">
                  <a:lumMod val="75000"/>
                </a:schemeClr>
              </a:solidFill>
            </a:endParaRPr>
          </a:p>
          <a:p>
            <a:pPr eaLnBrk="1" fontAlgn="auto" hangingPunct="1">
              <a:spcAft>
                <a:spcPts val="0"/>
              </a:spcAft>
              <a:defRPr/>
            </a:pPr>
            <a:r>
              <a:rPr lang="en-US" dirty="0" smtClean="0">
                <a:solidFill>
                  <a:schemeClr val="accent1">
                    <a:lumMod val="75000"/>
                  </a:schemeClr>
                </a:solidFill>
              </a:rPr>
              <a:t>Clinical Associate Professor, University </a:t>
            </a:r>
            <a:r>
              <a:rPr lang="en-US" dirty="0">
                <a:solidFill>
                  <a:schemeClr val="accent1">
                    <a:lumMod val="75000"/>
                  </a:schemeClr>
                </a:solidFill>
              </a:rPr>
              <a:t>of Maryland School of Social </a:t>
            </a:r>
            <a:r>
              <a:rPr lang="en-US" dirty="0" smtClean="0">
                <a:solidFill>
                  <a:schemeClr val="accent1">
                    <a:lumMod val="75000"/>
                  </a:schemeClr>
                </a:solidFill>
              </a:rPr>
              <a:t>Work</a:t>
            </a:r>
          </a:p>
          <a:p>
            <a:pPr eaLnBrk="1" fontAlgn="auto" hangingPunct="1">
              <a:spcAft>
                <a:spcPts val="0"/>
              </a:spcAft>
              <a:defRPr/>
            </a:pPr>
            <a:r>
              <a:rPr lang="en-US" dirty="0" smtClean="0">
                <a:solidFill>
                  <a:schemeClr val="accent1">
                    <a:lumMod val="75000"/>
                  </a:schemeClr>
                </a:solidFill>
              </a:rPr>
              <a:t>Director, Family Connections Baltimore</a:t>
            </a:r>
          </a:p>
          <a:p>
            <a:pPr eaLnBrk="1" fontAlgn="auto" hangingPunct="1">
              <a:spcAft>
                <a:spcPts val="0"/>
              </a:spcAft>
              <a:defRPr/>
            </a:pPr>
            <a:endParaRPr lang="en-US" dirty="0">
              <a:solidFill>
                <a:schemeClr val="accent1">
                  <a:lumMod val="75000"/>
                </a:schemeClr>
              </a:solidFill>
            </a:endParaRPr>
          </a:p>
          <a:p>
            <a:pPr eaLnBrk="1" fontAlgn="auto" hangingPunct="1">
              <a:spcAft>
                <a:spcPts val="0"/>
              </a:spcAft>
              <a:buFont typeface="Wingdings 2"/>
              <a:buNone/>
              <a:defRPr/>
            </a:pPr>
            <a:r>
              <a:rPr lang="en-US" sz="2000" dirty="0" smtClean="0">
                <a:solidFill>
                  <a:schemeClr val="accent1">
                    <a:lumMod val="75000"/>
                  </a:schemeClr>
                </a:solidFill>
              </a:rPr>
              <a:t>Elizabeth Thompson, Phd</a:t>
            </a:r>
          </a:p>
          <a:p>
            <a:pPr eaLnBrk="1" fontAlgn="auto" hangingPunct="1">
              <a:spcAft>
                <a:spcPts val="0"/>
              </a:spcAft>
              <a:buFont typeface="Wingdings 2"/>
              <a:buNone/>
              <a:defRPr/>
            </a:pPr>
            <a:r>
              <a:rPr lang="en-US" dirty="0" smtClean="0">
                <a:solidFill>
                  <a:schemeClr val="accent1">
                    <a:lumMod val="75000"/>
                  </a:schemeClr>
                </a:solidFill>
              </a:rPr>
              <a:t>Assistant Vice President, director</a:t>
            </a:r>
          </a:p>
          <a:p>
            <a:pPr eaLnBrk="1" fontAlgn="auto" hangingPunct="1">
              <a:spcAft>
                <a:spcPts val="0"/>
              </a:spcAft>
              <a:buFont typeface="Wingdings 2"/>
              <a:buNone/>
              <a:defRPr/>
            </a:pPr>
            <a:r>
              <a:rPr lang="en-US" dirty="0" smtClean="0">
                <a:solidFill>
                  <a:schemeClr val="accent1">
                    <a:lumMod val="75000"/>
                  </a:schemeClr>
                </a:solidFill>
              </a:rPr>
              <a:t>The Family center at Kennedy Krieger Institute</a:t>
            </a:r>
            <a:endParaRPr lang="en-US" dirty="0">
              <a:solidFill>
                <a:schemeClr val="accent1">
                  <a:lumMod val="75000"/>
                </a:schemeClr>
              </a:solidFill>
            </a:endParaRPr>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solidFill>
                  <a:schemeClr val="accent3">
                    <a:lumMod val="50000"/>
                  </a:schemeClr>
                </a:solidFill>
              </a:rPr>
              <a:t>CHILD AND FAMILY TRAUMA</a:t>
            </a:r>
            <a:endParaRPr lang="en-US" sz="36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4114800" y="838200"/>
            <a:ext cx="5029200" cy="2114550"/>
          </a:xfrm>
        </p:spPr>
        <p:txBody>
          <a:bodyPr/>
          <a:lstStyle/>
          <a:p>
            <a:r>
              <a:rPr lang="en-US" b="1" dirty="0"/>
              <a:t/>
            </a:r>
            <a:br>
              <a:rPr lang="en-US" b="1" dirty="0"/>
            </a:br>
            <a:r>
              <a:rPr lang="en-US" b="1" dirty="0"/>
              <a:t/>
            </a:r>
            <a:br>
              <a:rPr lang="en-US" b="1" dirty="0"/>
            </a:br>
            <a:r>
              <a:rPr lang="en-US" b="1" dirty="0" smtClean="0"/>
              <a:t>Impact of Trauma on Child and Family</a:t>
            </a:r>
            <a:r>
              <a:rPr lang="en-US" b="1" dirty="0"/>
              <a:t/>
            </a:r>
            <a:br>
              <a:rPr lang="en-US" b="1" dirty="0"/>
            </a:br>
            <a:endParaRPr lang="en-US" b="1" dirty="0"/>
          </a:p>
        </p:txBody>
      </p:sp>
      <p:pic>
        <p:nvPicPr>
          <p:cNvPr id="561159" name="Picture 7"/>
          <p:cNvPicPr>
            <a:picLocks noChangeAspect="1" noChangeArrowheads="1"/>
          </p:cNvPicPr>
          <p:nvPr/>
        </p:nvPicPr>
        <p:blipFill>
          <a:blip r:embed="rId3" cstate="print"/>
          <a:srcRect/>
          <a:stretch>
            <a:fillRect/>
          </a:stretch>
        </p:blipFill>
        <p:spPr bwMode="auto">
          <a:xfrm>
            <a:off x="419100" y="1428750"/>
            <a:ext cx="3357563" cy="4038600"/>
          </a:xfrm>
          <a:prstGeom prst="rect">
            <a:avLst/>
          </a:prstGeom>
          <a:noFill/>
          <a:ln w="9525">
            <a:noFill/>
            <a:miter lim="800000"/>
            <a:headEnd/>
            <a:tailEnd/>
          </a:ln>
          <a:effectLst/>
        </p:spPr>
      </p:pic>
      <p:sp>
        <p:nvSpPr>
          <p:cNvPr id="561160" name="Text Box 8"/>
          <p:cNvSpPr txBox="1">
            <a:spLocks noChangeArrowheads="1"/>
          </p:cNvSpPr>
          <p:nvPr/>
        </p:nvSpPr>
        <p:spPr bwMode="auto">
          <a:xfrm>
            <a:off x="381000" y="5462588"/>
            <a:ext cx="3303588" cy="228600"/>
          </a:xfrm>
          <a:prstGeom prst="rect">
            <a:avLst/>
          </a:prstGeom>
          <a:noFill/>
          <a:ln w="9525">
            <a:noFill/>
            <a:miter lim="800000"/>
            <a:headEnd/>
            <a:tailEnd/>
          </a:ln>
          <a:effectLst/>
        </p:spPr>
        <p:txBody>
          <a:bodyPr wrap="none">
            <a:spAutoFit/>
          </a:bodyPr>
          <a:lstStyle/>
          <a:p>
            <a:r>
              <a:rPr lang="en-US" sz="800" b="0" dirty="0">
                <a:solidFill>
                  <a:srgbClr val="F8E82F"/>
                </a:solidFill>
                <a:latin typeface="Franklin Gothic Book" pitchFamily="34" charset="0"/>
              </a:rPr>
              <a:t>Artwork courtesy of the International Child Art Foundation (www.icaf.org)</a:t>
            </a:r>
            <a:r>
              <a:rPr lang="en-US" sz="900" b="0" dirty="0">
                <a:solidFill>
                  <a:srgbClr val="F8E82F"/>
                </a:solidFill>
                <a:latin typeface="Franklin Gothic Book" pitchFamily="34" charset="0"/>
              </a:rPr>
              <a:t> </a:t>
            </a:r>
          </a:p>
        </p:txBody>
      </p:sp>
    </p:spTree>
    <p:extLst>
      <p:ext uri="{BB962C8B-B14F-4D97-AF65-F5344CB8AC3E}">
        <p14:creationId xmlns:p14="http://schemas.microsoft.com/office/powerpoint/2010/main" xmlns="" val="399435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301625" y="228600"/>
            <a:ext cx="8534400" cy="914400"/>
          </a:xfrm>
        </p:spPr>
        <p:txBody>
          <a:bodyPr/>
          <a:lstStyle/>
          <a:p>
            <a:r>
              <a:rPr lang="en-US" dirty="0"/>
              <a:t>Variability in Responses to Stressors and Traumatic Events</a:t>
            </a:r>
          </a:p>
        </p:txBody>
      </p:sp>
      <p:sp>
        <p:nvSpPr>
          <p:cNvPr id="38914" name="Rectangle 3"/>
          <p:cNvSpPr>
            <a:spLocks noGrp="1" noChangeArrowheads="1"/>
          </p:cNvSpPr>
          <p:nvPr>
            <p:ph sz="quarter" idx="1"/>
          </p:nvPr>
        </p:nvSpPr>
        <p:spPr/>
        <p:txBody>
          <a:bodyPr/>
          <a:lstStyle/>
          <a:p>
            <a:r>
              <a:rPr lang="en-US" dirty="0"/>
              <a:t>The impact of a potentially traumatic event is determined by both:</a:t>
            </a:r>
          </a:p>
          <a:p>
            <a:pPr lvl="1">
              <a:spcAft>
                <a:spcPct val="75000"/>
              </a:spcAft>
            </a:pPr>
            <a:r>
              <a:rPr lang="en-US" sz="2400" dirty="0">
                <a:solidFill>
                  <a:schemeClr val="accent1"/>
                </a:solidFill>
              </a:rPr>
              <a:t>The objective nature of the event </a:t>
            </a:r>
          </a:p>
          <a:p>
            <a:pPr lvl="1">
              <a:spcAft>
                <a:spcPct val="75000"/>
              </a:spcAft>
            </a:pPr>
            <a:r>
              <a:rPr lang="en-US" sz="2400" dirty="0">
                <a:solidFill>
                  <a:schemeClr val="accent1"/>
                </a:solidFill>
              </a:rPr>
              <a:t>The child’s subjective response to it </a:t>
            </a:r>
          </a:p>
          <a:p>
            <a:r>
              <a:rPr lang="en-US" dirty="0"/>
              <a:t>Something that is traumatic for one child may not be traumatic for another.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r>
              <a:rPr lang="en-US" dirty="0"/>
              <a:t>Variability</a:t>
            </a:r>
            <a:r>
              <a:rPr lang="en-US" dirty="0" smtClean="0"/>
              <a:t>, cont’d</a:t>
            </a:r>
            <a:endParaRPr lang="en-US" dirty="0"/>
          </a:p>
        </p:txBody>
      </p:sp>
      <p:sp>
        <p:nvSpPr>
          <p:cNvPr id="741379" name="Rectangle 3"/>
          <p:cNvSpPr>
            <a:spLocks noGrp="1" noChangeArrowheads="1"/>
          </p:cNvSpPr>
          <p:nvPr>
            <p:ph sz="quarter" idx="1"/>
          </p:nvPr>
        </p:nvSpPr>
        <p:spPr/>
        <p:txBody>
          <a:bodyPr/>
          <a:lstStyle/>
          <a:p>
            <a:pPr>
              <a:spcAft>
                <a:spcPct val="30000"/>
              </a:spcAft>
            </a:pPr>
            <a:r>
              <a:rPr lang="en-US" dirty="0"/>
              <a:t>The impact of a potentially traumatic event depends on several factors, including:</a:t>
            </a:r>
          </a:p>
          <a:p>
            <a:pPr lvl="1">
              <a:spcAft>
                <a:spcPct val="30000"/>
              </a:spcAft>
            </a:pPr>
            <a:r>
              <a:rPr lang="en-US" dirty="0">
                <a:solidFill>
                  <a:schemeClr val="accent1"/>
                </a:solidFill>
              </a:rPr>
              <a:t>The child’s age and developmental stage</a:t>
            </a:r>
          </a:p>
          <a:p>
            <a:pPr lvl="1">
              <a:spcAft>
                <a:spcPct val="30000"/>
              </a:spcAft>
            </a:pPr>
            <a:r>
              <a:rPr lang="en-US" dirty="0">
                <a:solidFill>
                  <a:schemeClr val="accent1"/>
                </a:solidFill>
              </a:rPr>
              <a:t>The child’s perception of the danger faced</a:t>
            </a:r>
          </a:p>
          <a:p>
            <a:pPr lvl="1">
              <a:spcAft>
                <a:spcPct val="30000"/>
              </a:spcAft>
            </a:pPr>
            <a:r>
              <a:rPr lang="en-US" dirty="0">
                <a:solidFill>
                  <a:schemeClr val="accent1"/>
                </a:solidFill>
              </a:rPr>
              <a:t>Whether the child was the victim or a witness</a:t>
            </a:r>
          </a:p>
          <a:p>
            <a:pPr lvl="1">
              <a:spcAft>
                <a:spcPct val="30000"/>
              </a:spcAft>
            </a:pPr>
            <a:r>
              <a:rPr lang="en-US" dirty="0">
                <a:solidFill>
                  <a:schemeClr val="accent1"/>
                </a:solidFill>
              </a:rPr>
              <a:t>The child’s relationship to the victim or perpetrator</a:t>
            </a:r>
          </a:p>
          <a:p>
            <a:pPr lvl="1">
              <a:spcAft>
                <a:spcPct val="30000"/>
              </a:spcAft>
            </a:pPr>
            <a:r>
              <a:rPr lang="en-US" dirty="0">
                <a:solidFill>
                  <a:schemeClr val="accent1"/>
                </a:solidFill>
              </a:rPr>
              <a:t>The child’s past experience with trauma</a:t>
            </a:r>
          </a:p>
          <a:p>
            <a:pPr lvl="1">
              <a:spcAft>
                <a:spcPct val="30000"/>
              </a:spcAft>
            </a:pPr>
            <a:r>
              <a:rPr lang="en-US" dirty="0">
                <a:solidFill>
                  <a:schemeClr val="accent1"/>
                </a:solidFill>
              </a:rPr>
              <a:t>The adversities the child faces following the trauma</a:t>
            </a:r>
          </a:p>
          <a:p>
            <a:pPr lvl="1">
              <a:spcAft>
                <a:spcPct val="40000"/>
              </a:spcAft>
            </a:pPr>
            <a:r>
              <a:rPr lang="en-US" dirty="0">
                <a:solidFill>
                  <a:schemeClr val="accent1"/>
                </a:solidFill>
              </a:rPr>
              <a:t>The presence/availability of adults who can offer help and protection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a:t>Effects of Trauma Exposure on Children </a:t>
            </a:r>
          </a:p>
        </p:txBody>
      </p:sp>
      <p:sp>
        <p:nvSpPr>
          <p:cNvPr id="47106" name="Rectangle 3"/>
          <p:cNvSpPr>
            <a:spLocks noGrp="1" noChangeArrowheads="1"/>
          </p:cNvSpPr>
          <p:nvPr>
            <p:ph sz="quarter" idx="1"/>
          </p:nvPr>
        </p:nvSpPr>
        <p:spPr/>
        <p:txBody>
          <a:bodyPr/>
          <a:lstStyle/>
          <a:p>
            <a:pPr>
              <a:spcAft>
                <a:spcPct val="100000"/>
              </a:spcAft>
            </a:pPr>
            <a:r>
              <a:rPr lang="en-US" dirty="0"/>
              <a:t>When trauma is associated with the failure of those who should be protecting and nurturing the child, it has profound and far-reaching effects on nearly every aspect of the child’s life. </a:t>
            </a:r>
          </a:p>
          <a:p>
            <a:pPr>
              <a:spcAft>
                <a:spcPct val="100000"/>
              </a:spcAft>
            </a:pPr>
            <a:r>
              <a:rPr lang="en-US" dirty="0"/>
              <a:t>Children who have experienced the types of trauma that precipitate entry into the child welfare system typically suffer impairments in many areas of development and functioning, including:</a:t>
            </a:r>
          </a:p>
          <a:p>
            <a:pPr>
              <a:spcAft>
                <a:spcPct val="100000"/>
              </a:spcAft>
            </a:pPr>
            <a:endParaRPr lang="en-US" dirty="0"/>
          </a:p>
        </p:txBody>
      </p:sp>
      <p:sp>
        <p:nvSpPr>
          <p:cNvPr id="47108"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734589E9-7757-4748-9346-ABE32C12C3C6}" type="slidenum">
              <a:rPr lang="en-US" sz="1400" b="0"/>
              <a:pPr algn="l"/>
              <a:t>13</a:t>
            </a:fld>
            <a:endParaRPr lang="en-US" sz="14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r>
              <a:rPr lang="en-US" dirty="0"/>
              <a:t>Effects of Trauma </a:t>
            </a:r>
            <a:r>
              <a:rPr lang="en-US" dirty="0" smtClean="0"/>
              <a:t>Exposure</a:t>
            </a:r>
            <a:endParaRPr lang="en-US" dirty="0"/>
          </a:p>
        </p:txBody>
      </p:sp>
      <p:sp>
        <p:nvSpPr>
          <p:cNvPr id="743427" name="Rectangle 3"/>
          <p:cNvSpPr>
            <a:spLocks noGrp="1" noChangeArrowheads="1"/>
          </p:cNvSpPr>
          <p:nvPr>
            <p:ph sz="quarter" idx="1"/>
          </p:nvPr>
        </p:nvSpPr>
        <p:spPr>
          <a:xfrm>
            <a:off x="304800" y="1600200"/>
            <a:ext cx="8503920" cy="4572000"/>
          </a:xfrm>
        </p:spPr>
        <p:txBody>
          <a:bodyPr/>
          <a:lstStyle/>
          <a:p>
            <a:pPr>
              <a:lnSpc>
                <a:spcPct val="95000"/>
              </a:lnSpc>
              <a:spcAft>
                <a:spcPct val="60000"/>
              </a:spcAft>
            </a:pPr>
            <a:r>
              <a:rPr lang="en-US" sz="2400" dirty="0">
                <a:solidFill>
                  <a:srgbClr val="F8E82F"/>
                </a:solidFill>
              </a:rPr>
              <a:t>Attachment</a:t>
            </a:r>
            <a:r>
              <a:rPr lang="en-US" sz="2400" dirty="0"/>
              <a:t>. Traumatized children feel that the world is uncertain and unpredictable. They can become socially isolated and can have difficulty relating to and empathizing with others.</a:t>
            </a:r>
          </a:p>
          <a:p>
            <a:pPr>
              <a:lnSpc>
                <a:spcPct val="95000"/>
              </a:lnSpc>
              <a:spcAft>
                <a:spcPct val="60000"/>
              </a:spcAft>
            </a:pPr>
            <a:r>
              <a:rPr lang="en-US" sz="2400" dirty="0">
                <a:solidFill>
                  <a:srgbClr val="F8E82F"/>
                </a:solidFill>
              </a:rPr>
              <a:t>Biology</a:t>
            </a:r>
            <a:r>
              <a:rPr lang="en-US" sz="2400" dirty="0"/>
              <a:t>. Traumatized children may experience problems with movement and sensation, including hypersensitivity to physical contact and insensitivity to pain. They may exhibit unexplained physical symptoms and increased medical problems.</a:t>
            </a:r>
          </a:p>
          <a:p>
            <a:pPr>
              <a:lnSpc>
                <a:spcPct val="95000"/>
              </a:lnSpc>
              <a:spcAft>
                <a:spcPct val="50000"/>
              </a:spcAft>
            </a:pPr>
            <a:r>
              <a:rPr lang="en-US" sz="2400" dirty="0">
                <a:solidFill>
                  <a:srgbClr val="F8E82F"/>
                </a:solidFill>
              </a:rPr>
              <a:t>Mood regulation</a:t>
            </a:r>
            <a:r>
              <a:rPr lang="en-US" sz="2400" dirty="0"/>
              <a:t>. Children exposed to trauma can have difficulty regulating their emotions as well as difficulty knowing and describing their feelings and internal states. </a:t>
            </a:r>
          </a:p>
        </p:txBody>
      </p:sp>
      <p:sp>
        <p:nvSpPr>
          <p:cNvPr id="743428"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D970B18C-A594-4CF6-BBC1-AF47A21EFFE8}" type="slidenum">
              <a:rPr lang="en-US" sz="1400" b="0"/>
              <a:pPr algn="l"/>
              <a:t>14</a:t>
            </a:fld>
            <a:endParaRPr lang="en-US" sz="14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dirty="0"/>
              <a:t>Effects of Trauma </a:t>
            </a:r>
            <a:r>
              <a:rPr lang="en-US" dirty="0" smtClean="0"/>
              <a:t>Exposure</a:t>
            </a:r>
            <a:endParaRPr lang="en-US" dirty="0"/>
          </a:p>
        </p:txBody>
      </p:sp>
      <p:sp>
        <p:nvSpPr>
          <p:cNvPr id="745475" name="Rectangle 3"/>
          <p:cNvSpPr>
            <a:spLocks noGrp="1" noChangeArrowheads="1"/>
          </p:cNvSpPr>
          <p:nvPr>
            <p:ph sz="quarter" idx="1"/>
          </p:nvPr>
        </p:nvSpPr>
        <p:spPr>
          <a:xfrm>
            <a:off x="228600" y="1524000"/>
            <a:ext cx="8610600" cy="4419600"/>
          </a:xfrm>
        </p:spPr>
        <p:txBody>
          <a:bodyPr/>
          <a:lstStyle/>
          <a:p>
            <a:pPr>
              <a:lnSpc>
                <a:spcPct val="95000"/>
              </a:lnSpc>
              <a:spcAft>
                <a:spcPct val="50000"/>
              </a:spcAft>
            </a:pPr>
            <a:r>
              <a:rPr lang="en-US" sz="2400" dirty="0">
                <a:solidFill>
                  <a:srgbClr val="F8E82F"/>
                </a:solidFill>
              </a:rPr>
              <a:t>Dissociation</a:t>
            </a:r>
            <a:r>
              <a:rPr lang="en-US" sz="2400" dirty="0"/>
              <a:t>. Some traumatized children experience a feeling of detachment or depersonalization, as if they are “observing” something happening to them that is unreal. </a:t>
            </a:r>
          </a:p>
          <a:p>
            <a:pPr>
              <a:lnSpc>
                <a:spcPct val="95000"/>
              </a:lnSpc>
              <a:spcAft>
                <a:spcPct val="50000"/>
              </a:spcAft>
            </a:pPr>
            <a:r>
              <a:rPr lang="en-US" sz="2400" dirty="0">
                <a:solidFill>
                  <a:srgbClr val="F8E82F"/>
                </a:solidFill>
              </a:rPr>
              <a:t>Behavioral control</a:t>
            </a:r>
            <a:r>
              <a:rPr lang="en-US" sz="2400" dirty="0"/>
              <a:t>. Traumatized children can show poor impulse control, self-destructive behavior, and aggression towards others. </a:t>
            </a:r>
          </a:p>
          <a:p>
            <a:pPr>
              <a:lnSpc>
                <a:spcPct val="95000"/>
              </a:lnSpc>
              <a:spcAft>
                <a:spcPct val="50000"/>
              </a:spcAft>
            </a:pPr>
            <a:r>
              <a:rPr lang="en-US" sz="2400" dirty="0">
                <a:solidFill>
                  <a:srgbClr val="F8E82F"/>
                </a:solidFill>
              </a:rPr>
              <a:t>Cognition</a:t>
            </a:r>
            <a:r>
              <a:rPr lang="en-US" sz="2400" i="1" dirty="0"/>
              <a:t>. </a:t>
            </a:r>
            <a:r>
              <a:rPr lang="en-US" sz="2400" dirty="0"/>
              <a:t>Traumatized children can have problems focusing on and completing tasks, or planning for and anticipating future events. Some exhibit learning difficulties and problems with language development.</a:t>
            </a:r>
          </a:p>
          <a:p>
            <a:pPr>
              <a:lnSpc>
                <a:spcPct val="95000"/>
              </a:lnSpc>
              <a:spcAft>
                <a:spcPct val="50000"/>
              </a:spcAft>
            </a:pPr>
            <a:r>
              <a:rPr lang="en-US" sz="2400" dirty="0">
                <a:solidFill>
                  <a:srgbClr val="F8E82F"/>
                </a:solidFill>
              </a:rPr>
              <a:t>Self-concept</a:t>
            </a:r>
            <a:r>
              <a:rPr lang="en-US" sz="2400" i="1" dirty="0"/>
              <a:t>. </a:t>
            </a:r>
            <a:r>
              <a:rPr lang="en-US" sz="2400" dirty="0"/>
              <a:t>Traumatized children frequently suffer from disturbed body image, low self-esteem, shame, and guilt</a:t>
            </a:r>
            <a:r>
              <a:rPr lang="en-US" dirty="0"/>
              <a:t>.</a:t>
            </a:r>
          </a:p>
        </p:txBody>
      </p:sp>
      <p:sp>
        <p:nvSpPr>
          <p:cNvPr id="745476"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99BC5AE7-BB54-4130-BAE3-80014421CE4A}" type="slidenum">
              <a:rPr lang="en-US" sz="1400" b="0"/>
              <a:pPr algn="l"/>
              <a:t>15</a:t>
            </a:fld>
            <a:endParaRPr lang="en-US" sz="14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Long Term Effects</a:t>
            </a:r>
            <a:endParaRPr lang="en-US" dirty="0"/>
          </a:p>
        </p:txBody>
      </p:sp>
      <p:sp>
        <p:nvSpPr>
          <p:cNvPr id="757763" name="Rectangle 3"/>
          <p:cNvSpPr>
            <a:spLocks noGrp="1" noChangeArrowheads="1"/>
          </p:cNvSpPr>
          <p:nvPr>
            <p:ph sz="quarter" idx="1"/>
          </p:nvPr>
        </p:nvSpPr>
        <p:spPr>
          <a:xfrm>
            <a:off x="228600" y="1447800"/>
            <a:ext cx="8577072" cy="4651248"/>
          </a:xfrm>
        </p:spPr>
        <p:txBody>
          <a:bodyPr/>
          <a:lstStyle/>
          <a:p>
            <a:pPr>
              <a:lnSpc>
                <a:spcPct val="90000"/>
              </a:lnSpc>
              <a:spcAft>
                <a:spcPct val="50000"/>
              </a:spcAft>
            </a:pPr>
            <a:r>
              <a:rPr lang="en-US" sz="2400" dirty="0"/>
              <a:t>In the absence of more positive coping strategies, children who have experienced trauma may engage in high-risk or destructive coping behaviors.</a:t>
            </a:r>
          </a:p>
          <a:p>
            <a:pPr>
              <a:lnSpc>
                <a:spcPct val="90000"/>
              </a:lnSpc>
              <a:spcAft>
                <a:spcPct val="25000"/>
              </a:spcAft>
            </a:pPr>
            <a:r>
              <a:rPr lang="en-US" sz="2400" dirty="0"/>
              <a:t>These behaviors place them at risk for a range of serious mental and physical health problems, including:</a:t>
            </a:r>
          </a:p>
          <a:p>
            <a:pPr lvl="1">
              <a:lnSpc>
                <a:spcPct val="90000"/>
              </a:lnSpc>
              <a:spcAft>
                <a:spcPct val="25000"/>
              </a:spcAft>
            </a:pPr>
            <a:r>
              <a:rPr lang="en-US" sz="1900" dirty="0">
                <a:solidFill>
                  <a:schemeClr val="accent1"/>
                </a:solidFill>
              </a:rPr>
              <a:t>Alcoholism</a:t>
            </a:r>
          </a:p>
          <a:p>
            <a:pPr lvl="1">
              <a:lnSpc>
                <a:spcPct val="90000"/>
              </a:lnSpc>
              <a:spcAft>
                <a:spcPct val="25000"/>
              </a:spcAft>
            </a:pPr>
            <a:r>
              <a:rPr lang="en-US" sz="1900" dirty="0">
                <a:solidFill>
                  <a:schemeClr val="accent1"/>
                </a:solidFill>
              </a:rPr>
              <a:t>Drug abuse</a:t>
            </a:r>
          </a:p>
          <a:p>
            <a:pPr lvl="1">
              <a:lnSpc>
                <a:spcPct val="90000"/>
              </a:lnSpc>
              <a:spcAft>
                <a:spcPct val="25000"/>
              </a:spcAft>
            </a:pPr>
            <a:r>
              <a:rPr lang="en-US" sz="1900" dirty="0">
                <a:solidFill>
                  <a:schemeClr val="accent1"/>
                </a:solidFill>
              </a:rPr>
              <a:t>Depression</a:t>
            </a:r>
          </a:p>
          <a:p>
            <a:pPr lvl="1">
              <a:lnSpc>
                <a:spcPct val="90000"/>
              </a:lnSpc>
              <a:spcAft>
                <a:spcPct val="25000"/>
              </a:spcAft>
            </a:pPr>
            <a:r>
              <a:rPr lang="en-US" sz="1900" dirty="0">
                <a:solidFill>
                  <a:schemeClr val="accent1"/>
                </a:solidFill>
              </a:rPr>
              <a:t>Suicide attempts</a:t>
            </a:r>
          </a:p>
          <a:p>
            <a:pPr lvl="1">
              <a:lnSpc>
                <a:spcPct val="90000"/>
              </a:lnSpc>
              <a:spcAft>
                <a:spcPct val="25000"/>
              </a:spcAft>
            </a:pPr>
            <a:r>
              <a:rPr lang="en-US" sz="1900" dirty="0">
                <a:solidFill>
                  <a:schemeClr val="accent1"/>
                </a:solidFill>
              </a:rPr>
              <a:t>Sexually transmitted diseases (due to high risk activity with multiple partners)</a:t>
            </a:r>
          </a:p>
          <a:p>
            <a:pPr lvl="1">
              <a:lnSpc>
                <a:spcPct val="90000"/>
              </a:lnSpc>
              <a:spcAft>
                <a:spcPct val="25000"/>
              </a:spcAft>
            </a:pPr>
            <a:r>
              <a:rPr lang="en-US" sz="1900" dirty="0">
                <a:solidFill>
                  <a:schemeClr val="accent1"/>
                </a:solidFill>
              </a:rPr>
              <a:t>Heart disease, cancer, chronic lung disease, skeletal fractures, and liver disease </a:t>
            </a:r>
          </a:p>
          <a:p>
            <a:pPr algn="r">
              <a:lnSpc>
                <a:spcPct val="90000"/>
              </a:lnSpc>
              <a:spcAft>
                <a:spcPct val="50000"/>
              </a:spcAft>
              <a:buFontTx/>
              <a:buNone/>
            </a:pPr>
            <a:endParaRPr lang="en-US" sz="2200" dirty="0"/>
          </a:p>
          <a:p>
            <a:pPr>
              <a:lnSpc>
                <a:spcPct val="90000"/>
              </a:lnSpc>
              <a:spcAft>
                <a:spcPct val="50000"/>
              </a:spcAft>
              <a:buFontTx/>
              <a:buNone/>
            </a:pPr>
            <a:r>
              <a:rPr lang="en-US" dirty="0"/>
              <a:t>                                                                       </a:t>
            </a:r>
          </a:p>
        </p:txBody>
      </p:sp>
      <p:sp>
        <p:nvSpPr>
          <p:cNvPr id="757764" name="Text Box 6"/>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51E299B0-AEF7-4989-BD71-01871A04C16B}" type="slidenum">
              <a:rPr lang="en-US" sz="1400" b="0"/>
              <a:pPr algn="l"/>
              <a:t>16</a:t>
            </a:fld>
            <a:endParaRPr lang="en-US" sz="1400" b="0" dirty="0"/>
          </a:p>
        </p:txBody>
      </p:sp>
      <p:sp>
        <p:nvSpPr>
          <p:cNvPr id="757765" name="Text Box 5"/>
          <p:cNvSpPr txBox="1">
            <a:spLocks noChangeArrowheads="1"/>
          </p:cNvSpPr>
          <p:nvPr/>
        </p:nvSpPr>
        <p:spPr bwMode="auto">
          <a:xfrm>
            <a:off x="136525" y="5148263"/>
            <a:ext cx="3521075" cy="366712"/>
          </a:xfrm>
          <a:prstGeom prst="rect">
            <a:avLst/>
          </a:prstGeom>
          <a:noFill/>
          <a:ln w="9525">
            <a:noFill/>
            <a:miter lim="800000"/>
            <a:headEnd/>
            <a:tailEnd/>
          </a:ln>
          <a:effectLst/>
        </p:spPr>
        <p:txBody>
          <a:bodyPr>
            <a:spAutoFit/>
          </a:bodyPr>
          <a:lstStyle/>
          <a:p>
            <a:endParaRPr lang="en-US" dirty="0"/>
          </a:p>
        </p:txBody>
      </p:sp>
      <p:sp>
        <p:nvSpPr>
          <p:cNvPr id="757766" name="Text Box 6"/>
          <p:cNvSpPr txBox="1">
            <a:spLocks noChangeArrowheads="1"/>
          </p:cNvSpPr>
          <p:nvPr/>
        </p:nvSpPr>
        <p:spPr bwMode="auto">
          <a:xfrm>
            <a:off x="4343400" y="5867400"/>
            <a:ext cx="4610100" cy="304800"/>
          </a:xfrm>
          <a:prstGeom prst="rect">
            <a:avLst/>
          </a:prstGeom>
          <a:noFill/>
          <a:ln w="9525">
            <a:noFill/>
            <a:miter lim="800000"/>
            <a:headEnd/>
            <a:tailEnd/>
          </a:ln>
          <a:effectLst/>
        </p:spPr>
        <p:txBody>
          <a:bodyPr wrap="none">
            <a:spAutoFit/>
          </a:bodyPr>
          <a:lstStyle/>
          <a:p>
            <a:pPr algn="r"/>
            <a:r>
              <a:rPr lang="en-US" sz="1400" b="0" dirty="0">
                <a:solidFill>
                  <a:srgbClr val="F8E82F"/>
                </a:solidFill>
                <a:latin typeface="Franklin Gothic Book" pitchFamily="34" charset="0"/>
              </a:rPr>
              <a:t>Source: Felitti et al. (1998). </a:t>
            </a:r>
            <a:r>
              <a:rPr lang="en-US" sz="1400" b="0" i="1" dirty="0">
                <a:solidFill>
                  <a:srgbClr val="F8E82F"/>
                </a:solidFill>
                <a:latin typeface="Franklin Gothic Book" pitchFamily="34" charset="0"/>
              </a:rPr>
              <a:t>Am J Prev Med</a:t>
            </a:r>
            <a:r>
              <a:rPr lang="en-US" sz="1400" b="0" dirty="0">
                <a:solidFill>
                  <a:srgbClr val="F8E82F"/>
                </a:solidFill>
                <a:latin typeface="Franklin Gothic Book" pitchFamily="34" charset="0"/>
              </a:rPr>
              <a:t>;14(4):245-258.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a:t>Childhood Trauma and PTSD</a:t>
            </a:r>
          </a:p>
        </p:txBody>
      </p:sp>
      <p:sp>
        <p:nvSpPr>
          <p:cNvPr id="57346" name="Rectangle 3"/>
          <p:cNvSpPr>
            <a:spLocks noGrp="1" noChangeArrowheads="1"/>
          </p:cNvSpPr>
          <p:nvPr>
            <p:ph sz="quarter" idx="1"/>
          </p:nvPr>
        </p:nvSpPr>
        <p:spPr/>
        <p:txBody>
          <a:bodyPr/>
          <a:lstStyle/>
          <a:p>
            <a:r>
              <a:rPr lang="en-US" dirty="0"/>
              <a:t>Children who have experienced chronic or complex trauma frequently are diagnosed with PTSD. </a:t>
            </a:r>
          </a:p>
          <a:p>
            <a:r>
              <a:rPr lang="en-US" dirty="0"/>
              <a:t>According to the American Psychiatric Association,</a:t>
            </a:r>
            <a:r>
              <a:rPr lang="en-US" baseline="30000" dirty="0"/>
              <a:t>1</a:t>
            </a:r>
            <a:r>
              <a:rPr lang="en-US" dirty="0"/>
              <a:t> PTSD may be diagnosed in children who have:</a:t>
            </a:r>
          </a:p>
          <a:p>
            <a:pPr lvl="1"/>
            <a:r>
              <a:rPr lang="en-US" sz="2200" dirty="0">
                <a:solidFill>
                  <a:schemeClr val="accent1"/>
                </a:solidFill>
              </a:rPr>
              <a:t>Experienced, witnessed, or been confronted with one or more events that involved real or threatened death or serious injury to the physical integrity of themselves or others</a:t>
            </a:r>
          </a:p>
          <a:p>
            <a:pPr lvl="1"/>
            <a:r>
              <a:rPr lang="en-US" sz="2200" dirty="0">
                <a:solidFill>
                  <a:schemeClr val="accent1"/>
                </a:solidFill>
              </a:rPr>
              <a:t>Responded to these events with intense fear, helplessness, or horror, which may be expressed as disorganized or agitated behavior</a:t>
            </a:r>
          </a:p>
          <a:p>
            <a:pPr>
              <a:buFontTx/>
              <a:buNone/>
            </a:pPr>
            <a:endParaRPr lang="en-US" sz="2200" dirty="0"/>
          </a:p>
        </p:txBody>
      </p:sp>
      <p:sp>
        <p:nvSpPr>
          <p:cNvPr id="57348"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490AEC38-B3D3-4027-AE1C-DD089585FF77}" type="slidenum">
              <a:rPr lang="en-US" sz="1400" b="0"/>
              <a:pPr algn="l"/>
              <a:t>17</a:t>
            </a:fld>
            <a:endParaRPr lang="en-US" sz="1400" b="0" dirty="0"/>
          </a:p>
        </p:txBody>
      </p:sp>
      <p:sp>
        <p:nvSpPr>
          <p:cNvPr id="57350" name="Text Box 6"/>
          <p:cNvSpPr txBox="1">
            <a:spLocks noChangeArrowheads="1"/>
          </p:cNvSpPr>
          <p:nvPr/>
        </p:nvSpPr>
        <p:spPr bwMode="auto">
          <a:xfrm>
            <a:off x="4038600" y="5518150"/>
            <a:ext cx="5029200" cy="517525"/>
          </a:xfrm>
          <a:prstGeom prst="rect">
            <a:avLst/>
          </a:prstGeom>
          <a:noFill/>
          <a:ln w="9525">
            <a:noFill/>
            <a:miter lim="800000"/>
            <a:headEnd/>
            <a:tailEnd/>
          </a:ln>
          <a:effectLst/>
        </p:spPr>
        <p:txBody>
          <a:bodyPr>
            <a:spAutoFit/>
          </a:bodyPr>
          <a:lstStyle/>
          <a:p>
            <a:pPr algn="r">
              <a:spcBef>
                <a:spcPct val="30000"/>
              </a:spcBef>
            </a:pPr>
            <a:r>
              <a:rPr lang="en-US" sz="1400" b="0" dirty="0">
                <a:solidFill>
                  <a:srgbClr val="F8E82F"/>
                </a:solidFill>
                <a:latin typeface="Franklin Gothic Book" pitchFamily="34" charset="0"/>
              </a:rPr>
              <a:t>Source: American Psychiatric Association. (2000). </a:t>
            </a:r>
            <a:br>
              <a:rPr lang="en-US" sz="1400" b="0" dirty="0">
                <a:solidFill>
                  <a:srgbClr val="F8E82F"/>
                </a:solidFill>
                <a:latin typeface="Franklin Gothic Book" pitchFamily="34" charset="0"/>
              </a:rPr>
            </a:br>
            <a:r>
              <a:rPr lang="en-US" sz="1400" b="0" i="1" dirty="0">
                <a:solidFill>
                  <a:srgbClr val="F8E82F"/>
                </a:solidFill>
                <a:latin typeface="Franklin Gothic Book" pitchFamily="34" charset="0"/>
              </a:rPr>
              <a:t>DSM-IV-TR ( 4th ed.)</a:t>
            </a:r>
            <a:r>
              <a:rPr lang="en-US" sz="1400" b="0" dirty="0">
                <a:solidFill>
                  <a:srgbClr val="F8E82F"/>
                </a:solidFill>
                <a:latin typeface="Franklin Gothic Book" pitchFamily="34" charset="0"/>
              </a:rPr>
              <a:t>. Washington DC: APA.</a:t>
            </a:r>
            <a:endParaRPr lang="en-US" sz="1400" dirty="0">
              <a:solidFill>
                <a:srgbClr val="F8E82F"/>
              </a:solidFill>
              <a:latin typeface="Franklin Gothic Boo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838200" y="0"/>
            <a:ext cx="7239000" cy="914400"/>
          </a:xfrm>
        </p:spPr>
        <p:txBody>
          <a:bodyPr/>
          <a:lstStyle/>
          <a:p>
            <a:r>
              <a:rPr lang="en-US" dirty="0"/>
              <a:t>Childhood Trauma and </a:t>
            </a:r>
            <a:r>
              <a:rPr lang="en-US" dirty="0" smtClean="0"/>
              <a:t>PTSD</a:t>
            </a:r>
            <a:endParaRPr lang="en-US" dirty="0"/>
          </a:p>
        </p:txBody>
      </p:sp>
      <p:sp>
        <p:nvSpPr>
          <p:cNvPr id="700419" name="Rectangle 3"/>
          <p:cNvSpPr>
            <a:spLocks noGrp="1" noChangeArrowheads="1"/>
          </p:cNvSpPr>
          <p:nvPr>
            <p:ph sz="quarter" idx="1"/>
          </p:nvPr>
        </p:nvSpPr>
        <p:spPr>
          <a:xfrm>
            <a:off x="228600" y="1371600"/>
            <a:ext cx="8458200" cy="4648200"/>
          </a:xfrm>
        </p:spPr>
        <p:txBody>
          <a:bodyPr/>
          <a:lstStyle/>
          <a:p>
            <a:pPr>
              <a:lnSpc>
                <a:spcPct val="90000"/>
              </a:lnSpc>
              <a:spcAft>
                <a:spcPct val="40000"/>
              </a:spcAft>
            </a:pPr>
            <a:r>
              <a:rPr lang="en-US" dirty="0"/>
              <a:t>Key symptoms of PTSD</a:t>
            </a:r>
          </a:p>
          <a:p>
            <a:pPr lvl="1">
              <a:lnSpc>
                <a:spcPct val="90000"/>
              </a:lnSpc>
              <a:spcAft>
                <a:spcPct val="40000"/>
              </a:spcAft>
            </a:pPr>
            <a:r>
              <a:rPr lang="en-US" sz="2200" dirty="0" smtClean="0">
                <a:solidFill>
                  <a:schemeClr val="accent1"/>
                </a:solidFill>
              </a:rPr>
              <a:t>Re-experiencing </a:t>
            </a:r>
            <a:r>
              <a:rPr lang="en-US" sz="2200" dirty="0">
                <a:solidFill>
                  <a:schemeClr val="accent1"/>
                </a:solidFill>
              </a:rPr>
              <a:t>the traumatic event (e.g. nightmares, intrusive memories)</a:t>
            </a:r>
          </a:p>
          <a:p>
            <a:pPr lvl="1">
              <a:lnSpc>
                <a:spcPct val="90000"/>
              </a:lnSpc>
              <a:spcAft>
                <a:spcPct val="40000"/>
              </a:spcAft>
            </a:pPr>
            <a:r>
              <a:rPr lang="en-US" sz="2200" dirty="0">
                <a:solidFill>
                  <a:schemeClr val="accent1"/>
                </a:solidFill>
              </a:rPr>
              <a:t>Intense psychological or physiological reactions to internal or external cues that symbolize or resemble some aspect of the original trauma</a:t>
            </a:r>
          </a:p>
          <a:p>
            <a:pPr lvl="1">
              <a:lnSpc>
                <a:spcPct val="90000"/>
              </a:lnSpc>
              <a:spcAft>
                <a:spcPct val="40000"/>
              </a:spcAft>
            </a:pPr>
            <a:r>
              <a:rPr lang="en-US" sz="2200" dirty="0">
                <a:solidFill>
                  <a:schemeClr val="accent1"/>
                </a:solidFill>
              </a:rPr>
              <a:t>Avoidance of thoughts, feelings, places, and people associated with the trauma </a:t>
            </a:r>
          </a:p>
          <a:p>
            <a:pPr lvl="1">
              <a:lnSpc>
                <a:spcPct val="90000"/>
              </a:lnSpc>
              <a:spcAft>
                <a:spcPct val="40000"/>
              </a:spcAft>
            </a:pPr>
            <a:r>
              <a:rPr lang="en-US" sz="2200" dirty="0">
                <a:solidFill>
                  <a:schemeClr val="accent1"/>
                </a:solidFill>
              </a:rPr>
              <a:t>Emotional numbing  (e.g. detachment, estrangement, loss of interest in activities)</a:t>
            </a:r>
          </a:p>
          <a:p>
            <a:pPr lvl="1">
              <a:lnSpc>
                <a:spcPct val="90000"/>
              </a:lnSpc>
            </a:pPr>
            <a:r>
              <a:rPr lang="en-US" sz="2200" dirty="0">
                <a:solidFill>
                  <a:schemeClr val="accent1"/>
                </a:solidFill>
              </a:rPr>
              <a:t>Increased arousal (e.g. heightened startle response, sleep disorders, irritability)</a:t>
            </a:r>
            <a:endParaRPr lang="en-US" dirty="0">
              <a:solidFill>
                <a:schemeClr val="accent1"/>
              </a:solidFill>
            </a:endParaRPr>
          </a:p>
        </p:txBody>
      </p:sp>
      <p:sp>
        <p:nvSpPr>
          <p:cNvPr id="700420" name="Text Box 4"/>
          <p:cNvSpPr txBox="1">
            <a:spLocks noChangeArrowheads="1"/>
          </p:cNvSpPr>
          <p:nvPr/>
        </p:nvSpPr>
        <p:spPr bwMode="auto">
          <a:xfrm>
            <a:off x="3962400" y="5939135"/>
            <a:ext cx="5029200" cy="461665"/>
          </a:xfrm>
          <a:prstGeom prst="rect">
            <a:avLst/>
          </a:prstGeom>
          <a:noFill/>
          <a:ln w="9525">
            <a:noFill/>
            <a:miter lim="800000"/>
            <a:headEnd/>
            <a:tailEnd/>
          </a:ln>
          <a:effectLst/>
        </p:spPr>
        <p:txBody>
          <a:bodyPr>
            <a:spAutoFit/>
          </a:bodyPr>
          <a:lstStyle/>
          <a:p>
            <a:pPr algn="r">
              <a:spcBef>
                <a:spcPct val="30000"/>
              </a:spcBef>
            </a:pPr>
            <a:r>
              <a:rPr lang="en-US" sz="1200" b="0" dirty="0">
                <a:solidFill>
                  <a:srgbClr val="F8E82F"/>
                </a:solidFill>
                <a:latin typeface="Franklin Gothic Book" pitchFamily="34" charset="0"/>
              </a:rPr>
              <a:t>Source: American Psychiatric Association. (2000). </a:t>
            </a:r>
            <a:br>
              <a:rPr lang="en-US" sz="1200" b="0" dirty="0">
                <a:solidFill>
                  <a:srgbClr val="F8E82F"/>
                </a:solidFill>
                <a:latin typeface="Franklin Gothic Book" pitchFamily="34" charset="0"/>
              </a:rPr>
            </a:br>
            <a:r>
              <a:rPr lang="en-US" sz="1200" b="0" i="1" dirty="0">
                <a:solidFill>
                  <a:srgbClr val="F8E82F"/>
                </a:solidFill>
                <a:latin typeface="Franklin Gothic Book" pitchFamily="34" charset="0"/>
              </a:rPr>
              <a:t>DSM-IV-TR ( 4th ed.)</a:t>
            </a:r>
            <a:r>
              <a:rPr lang="en-US" sz="1200" b="0" dirty="0">
                <a:solidFill>
                  <a:srgbClr val="F8E82F"/>
                </a:solidFill>
                <a:latin typeface="Franklin Gothic Book" pitchFamily="34" charset="0"/>
              </a:rPr>
              <a:t>. Washington DC: APA.</a:t>
            </a:r>
            <a:endParaRPr lang="en-US" sz="1200" dirty="0">
              <a:solidFill>
                <a:srgbClr val="F8E82F"/>
              </a:solidFill>
              <a:latin typeface="Franklin Gothic Boo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dirty="0"/>
              <a:t>Childhood Trauma and Other Diagnoses</a:t>
            </a:r>
          </a:p>
        </p:txBody>
      </p:sp>
      <p:sp>
        <p:nvSpPr>
          <p:cNvPr id="747523" name="Rectangle 3"/>
          <p:cNvSpPr>
            <a:spLocks noGrp="1" noChangeArrowheads="1"/>
          </p:cNvSpPr>
          <p:nvPr>
            <p:ph sz="quarter" idx="1"/>
          </p:nvPr>
        </p:nvSpPr>
        <p:spPr/>
        <p:txBody>
          <a:bodyPr/>
          <a:lstStyle/>
          <a:p>
            <a:pPr>
              <a:lnSpc>
                <a:spcPct val="90000"/>
              </a:lnSpc>
              <a:spcAft>
                <a:spcPct val="35000"/>
              </a:spcAft>
            </a:pPr>
            <a:r>
              <a:rPr lang="en-US" sz="2400" dirty="0"/>
              <a:t>Other common diagnoses for children in the child welfare system include:</a:t>
            </a:r>
          </a:p>
          <a:p>
            <a:pPr lvl="1">
              <a:lnSpc>
                <a:spcPct val="90000"/>
              </a:lnSpc>
              <a:spcAft>
                <a:spcPct val="35000"/>
              </a:spcAft>
            </a:pPr>
            <a:r>
              <a:rPr lang="en-US" sz="2000" b="1" dirty="0">
                <a:solidFill>
                  <a:schemeClr val="accent1"/>
                </a:solidFill>
              </a:rPr>
              <a:t>Reactive Attachment Disorder</a:t>
            </a:r>
          </a:p>
          <a:p>
            <a:pPr lvl="1">
              <a:lnSpc>
                <a:spcPct val="90000"/>
              </a:lnSpc>
              <a:spcAft>
                <a:spcPct val="35000"/>
              </a:spcAft>
            </a:pPr>
            <a:r>
              <a:rPr lang="en-US" sz="2000" b="1" dirty="0">
                <a:solidFill>
                  <a:schemeClr val="accent1"/>
                </a:solidFill>
              </a:rPr>
              <a:t>Attention Deficit Hyperactivity Disorder</a:t>
            </a:r>
          </a:p>
          <a:p>
            <a:pPr lvl="1">
              <a:lnSpc>
                <a:spcPct val="90000"/>
              </a:lnSpc>
              <a:spcAft>
                <a:spcPct val="35000"/>
              </a:spcAft>
            </a:pPr>
            <a:r>
              <a:rPr lang="en-US" sz="2000" b="1" dirty="0">
                <a:solidFill>
                  <a:schemeClr val="accent1"/>
                </a:solidFill>
              </a:rPr>
              <a:t>Oppositional Defiant Disorder</a:t>
            </a:r>
          </a:p>
          <a:p>
            <a:pPr lvl="1">
              <a:lnSpc>
                <a:spcPct val="90000"/>
              </a:lnSpc>
              <a:spcAft>
                <a:spcPct val="35000"/>
              </a:spcAft>
            </a:pPr>
            <a:r>
              <a:rPr lang="en-US" sz="2000" b="1" dirty="0">
                <a:solidFill>
                  <a:schemeClr val="accent1"/>
                </a:solidFill>
              </a:rPr>
              <a:t>Bipolar Disorder</a:t>
            </a:r>
          </a:p>
          <a:p>
            <a:pPr lvl="1"/>
            <a:r>
              <a:rPr lang="en-US" sz="2000" b="1" dirty="0">
                <a:solidFill>
                  <a:schemeClr val="accent1"/>
                </a:solidFill>
              </a:rPr>
              <a:t>Conduct Disorder</a:t>
            </a:r>
          </a:p>
          <a:p>
            <a:pPr>
              <a:spcAft>
                <a:spcPct val="50000"/>
              </a:spcAft>
            </a:pPr>
            <a:r>
              <a:rPr lang="en-US" sz="2400" dirty="0"/>
              <a:t>These diagnoses generally do not capture the full extent of the developmental impact of trauma.  </a:t>
            </a:r>
          </a:p>
          <a:p>
            <a:pPr>
              <a:spcAft>
                <a:spcPct val="50000"/>
              </a:spcAft>
            </a:pPr>
            <a:r>
              <a:rPr lang="en-US" sz="2400" dirty="0"/>
              <a:t>Many children with these diagnoses have a complex trauma history.</a:t>
            </a:r>
          </a:p>
        </p:txBody>
      </p:sp>
      <p:sp>
        <p:nvSpPr>
          <p:cNvPr id="747524"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98F22606-1F27-4BD3-BDBA-D4B466160440}" type="slidenum">
              <a:rPr lang="en-US" sz="1400" b="0"/>
              <a:pPr algn="l"/>
              <a:t>19</a:t>
            </a:fld>
            <a:endParaRPr lang="en-US" sz="14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4" name="Content Placeholder 3"/>
          <p:cNvSpPr>
            <a:spLocks noGrp="1"/>
          </p:cNvSpPr>
          <p:nvPr>
            <p:ph sz="quarter" idx="1"/>
          </p:nvPr>
        </p:nvSpPr>
        <p:spPr/>
        <p:txBody>
          <a:bodyPr/>
          <a:lstStyle/>
          <a:p>
            <a:r>
              <a:rPr lang="en-US" dirty="0" smtClean="0"/>
              <a:t>What is Child Traumatic Stress?</a:t>
            </a:r>
          </a:p>
          <a:p>
            <a:r>
              <a:rPr lang="en-US" dirty="0" smtClean="0"/>
              <a:t>Impact of Trauma on Child and Family</a:t>
            </a:r>
          </a:p>
          <a:p>
            <a:r>
              <a:rPr lang="en-US" dirty="0" smtClean="0"/>
              <a:t>National Child Traumatic Stress Network</a:t>
            </a:r>
          </a:p>
          <a:p>
            <a:r>
              <a:rPr lang="en-US" dirty="0" smtClean="0"/>
              <a:t>Trauma Informed Organizational Practice</a:t>
            </a:r>
          </a:p>
          <a:p>
            <a:r>
              <a:rPr lang="en-US" dirty="0" smtClean="0"/>
              <a:t>Trauma Interventions</a:t>
            </a:r>
          </a:p>
          <a:p>
            <a:r>
              <a:rPr lang="en-US" dirty="0" smtClean="0"/>
              <a:t>Secondary Traumatic Stress and the Workforce</a:t>
            </a:r>
          </a:p>
          <a:p>
            <a:r>
              <a:rPr lang="en-US" dirty="0" smtClean="0"/>
              <a:t>Questions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dirty="0"/>
              <a:t>Trauma and the Brain</a:t>
            </a:r>
            <a:r>
              <a:rPr lang="en-US" i="1" dirty="0"/>
              <a:t> </a:t>
            </a:r>
            <a:endParaRPr lang="en-US" dirty="0"/>
          </a:p>
        </p:txBody>
      </p:sp>
      <p:sp>
        <p:nvSpPr>
          <p:cNvPr id="51202" name="Rectangle 3"/>
          <p:cNvSpPr>
            <a:spLocks noGrp="1" noChangeArrowheads="1"/>
          </p:cNvSpPr>
          <p:nvPr>
            <p:ph sz="quarter" idx="1"/>
          </p:nvPr>
        </p:nvSpPr>
        <p:spPr/>
        <p:txBody>
          <a:bodyPr/>
          <a:lstStyle/>
          <a:p>
            <a:pPr>
              <a:lnSpc>
                <a:spcPct val="90000"/>
              </a:lnSpc>
              <a:spcAft>
                <a:spcPct val="50000"/>
              </a:spcAft>
            </a:pPr>
            <a:r>
              <a:rPr lang="en-US" dirty="0"/>
              <a:t>Trauma can have serious consequences for the normal development of children’s brains, brain chemistry, and nervous system.</a:t>
            </a:r>
          </a:p>
          <a:p>
            <a:pPr>
              <a:lnSpc>
                <a:spcPct val="90000"/>
              </a:lnSpc>
              <a:spcAft>
                <a:spcPct val="50000"/>
              </a:spcAft>
            </a:pPr>
            <a:r>
              <a:rPr lang="en-US" dirty="0"/>
              <a:t>Trauma-induced alterations in biological stress systems can adversely effect brain development, cognitive and academic skills, and language acquisition.</a:t>
            </a:r>
          </a:p>
          <a:p>
            <a:pPr>
              <a:lnSpc>
                <a:spcPct val="90000"/>
              </a:lnSpc>
              <a:spcAft>
                <a:spcPct val="50000"/>
              </a:spcAft>
            </a:pPr>
            <a:r>
              <a:rPr lang="en-US" dirty="0"/>
              <a:t>Traumatized children and adolescents display changes in the levels of stress hormones similar to those seen in combat veterans. </a:t>
            </a:r>
          </a:p>
        </p:txBody>
      </p:sp>
      <p:sp>
        <p:nvSpPr>
          <p:cNvPr id="51204"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9C1CE5DB-9716-49DF-B0DC-218D5311F29E}" type="slidenum">
              <a:rPr lang="en-US" sz="1400" b="0"/>
              <a:pPr algn="l"/>
              <a:t>20</a:t>
            </a:fld>
            <a:endParaRPr lang="en-US" sz="1400" b="0" dirty="0"/>
          </a:p>
        </p:txBody>
      </p:sp>
      <p:sp>
        <p:nvSpPr>
          <p:cNvPr id="51206" name="Text Box 6"/>
          <p:cNvSpPr txBox="1">
            <a:spLocks noChangeArrowheads="1"/>
          </p:cNvSpPr>
          <p:nvPr/>
        </p:nvSpPr>
        <p:spPr bwMode="auto">
          <a:xfrm>
            <a:off x="4670425" y="5713413"/>
            <a:ext cx="4373563" cy="304800"/>
          </a:xfrm>
          <a:prstGeom prst="rect">
            <a:avLst/>
          </a:prstGeom>
          <a:noFill/>
          <a:ln w="9525">
            <a:noFill/>
            <a:miter lim="800000"/>
            <a:headEnd/>
            <a:tailEnd/>
          </a:ln>
          <a:effectLst/>
        </p:spPr>
        <p:txBody>
          <a:bodyPr wrap="none">
            <a:spAutoFit/>
          </a:bodyPr>
          <a:lstStyle/>
          <a:p>
            <a:r>
              <a:rPr lang="en-US" sz="1400" b="0" dirty="0">
                <a:solidFill>
                  <a:srgbClr val="F8E82F"/>
                </a:solidFill>
                <a:latin typeface="Franklin Gothic Book" pitchFamily="34" charset="0"/>
                <a:cs typeface="Times New Roman" pitchFamily="18" charset="0"/>
              </a:rPr>
              <a:t>1. Pynoos et al. (1997). </a:t>
            </a:r>
            <a:r>
              <a:rPr lang="en-US" sz="1400" b="0" i="1" dirty="0">
                <a:solidFill>
                  <a:srgbClr val="F8E82F"/>
                </a:solidFill>
                <a:latin typeface="Franklin Gothic Book" pitchFamily="34" charset="0"/>
                <a:cs typeface="Times New Roman" pitchFamily="18" charset="0"/>
              </a:rPr>
              <a:t>Ann N Y Acad Sci;</a:t>
            </a:r>
            <a:r>
              <a:rPr lang="en-US" sz="1400" b="0" dirty="0">
                <a:solidFill>
                  <a:srgbClr val="F8E82F"/>
                </a:solidFill>
                <a:latin typeface="Franklin Gothic Book" pitchFamily="34" charset="0"/>
                <a:cs typeface="Times New Roman" pitchFamily="18" charset="0"/>
              </a:rPr>
              <a:t>821:176-193</a:t>
            </a:r>
            <a:r>
              <a:rPr lang="en-US" sz="1400" b="0" dirty="0">
                <a:solidFill>
                  <a:srgbClr val="F8E82F"/>
                </a:solidFill>
                <a:latin typeface="Franklin Gothic Book"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Influence of Culture</a:t>
            </a:r>
            <a:endParaRPr lang="en-US" dirty="0"/>
          </a:p>
        </p:txBody>
      </p:sp>
      <p:sp>
        <p:nvSpPr>
          <p:cNvPr id="67586" name="Rectangle 3"/>
          <p:cNvSpPr>
            <a:spLocks noGrp="1" noChangeArrowheads="1"/>
          </p:cNvSpPr>
          <p:nvPr>
            <p:ph sz="quarter" idx="1"/>
          </p:nvPr>
        </p:nvSpPr>
        <p:spPr/>
        <p:txBody>
          <a:bodyPr/>
          <a:lstStyle/>
          <a:p>
            <a:pPr marL="457200" indent="-457200"/>
            <a:r>
              <a:rPr lang="en-US" dirty="0"/>
              <a:t>People of different cultural, national, linguistic, spiritual, and ethnic backgrounds may define “trauma” in different ways and use different expressions to describe their experiences.</a:t>
            </a:r>
          </a:p>
          <a:p>
            <a:pPr marL="457200" indent="-457200"/>
            <a:r>
              <a:rPr lang="en-US" dirty="0"/>
              <a:t>Child welfare workers’ own backgrounds can influence their perceptions of child traumatic stress and how to intervene.</a:t>
            </a:r>
          </a:p>
          <a:p>
            <a:pPr marL="457200" indent="-457200"/>
            <a:r>
              <a:rPr lang="en-US" dirty="0"/>
              <a:t>Assessment of a child’s trauma history should always take into account the cultural background and modes of communication of both the assessor and the family.</a:t>
            </a:r>
          </a:p>
        </p:txBody>
      </p:sp>
      <p:sp>
        <p:nvSpPr>
          <p:cNvPr id="67588" name="Text Box 5"/>
          <p:cNvSpPr txBox="1">
            <a:spLocks noChangeArrowheads="1"/>
          </p:cNvSpPr>
          <p:nvPr/>
        </p:nvSpPr>
        <p:spPr bwMode="auto">
          <a:xfrm>
            <a:off x="8137525" y="6259513"/>
            <a:ext cx="382588" cy="304800"/>
          </a:xfrm>
          <a:prstGeom prst="rect">
            <a:avLst/>
          </a:prstGeom>
          <a:noFill/>
          <a:ln w="9525">
            <a:noFill/>
            <a:miter lim="800000"/>
            <a:headEnd/>
            <a:tailEnd/>
          </a:ln>
        </p:spPr>
        <p:txBody>
          <a:bodyPr wrap="none">
            <a:spAutoFit/>
          </a:bodyPr>
          <a:lstStyle/>
          <a:p>
            <a:pPr algn="l"/>
            <a:fld id="{7E287996-6D85-4078-A837-790194954ECA}" type="slidenum">
              <a:rPr lang="en-US" sz="1400" b="0"/>
              <a:pPr algn="l"/>
              <a:t>21</a:t>
            </a:fld>
            <a:endParaRPr lang="en-US" sz="14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1019175" y="1460500"/>
            <a:ext cx="3232150" cy="3332163"/>
            <a:chOff x="1019175" y="1460500"/>
            <a:chExt cx="3232150" cy="3332163"/>
          </a:xfrm>
        </p:grpSpPr>
        <p:grpSp>
          <p:nvGrpSpPr>
            <p:cNvPr id="3" name="Group 56"/>
            <p:cNvGrpSpPr>
              <a:grpSpLocks/>
            </p:cNvGrpSpPr>
            <p:nvPr/>
          </p:nvGrpSpPr>
          <p:grpSpPr bwMode="auto">
            <a:xfrm>
              <a:off x="1019175" y="1460500"/>
              <a:ext cx="3232150" cy="3332163"/>
              <a:chOff x="1019175" y="1460500"/>
              <a:chExt cx="3232150" cy="3332163"/>
            </a:xfrm>
          </p:grpSpPr>
          <p:sp>
            <p:nvSpPr>
              <p:cNvPr id="6178" name="Line 5"/>
              <p:cNvSpPr>
                <a:spLocks noChangeShapeType="1"/>
              </p:cNvSpPr>
              <p:nvPr/>
            </p:nvSpPr>
            <p:spPr bwMode="auto">
              <a:xfrm flipV="1">
                <a:off x="1905000" y="3810000"/>
                <a:ext cx="1571625" cy="598488"/>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79" name="Line 41"/>
              <p:cNvSpPr>
                <a:spLocks noChangeAspect="1" noChangeShapeType="1"/>
              </p:cNvSpPr>
              <p:nvPr/>
            </p:nvSpPr>
            <p:spPr bwMode="auto">
              <a:xfrm flipH="1" flipV="1">
                <a:off x="3838574" y="2316163"/>
                <a:ext cx="136525" cy="1168400"/>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0" name="Line 42"/>
              <p:cNvSpPr>
                <a:spLocks noChangeAspect="1" noChangeShapeType="1"/>
              </p:cNvSpPr>
              <p:nvPr/>
            </p:nvSpPr>
            <p:spPr bwMode="auto">
              <a:xfrm flipV="1">
                <a:off x="3636962" y="3278188"/>
                <a:ext cx="614363" cy="1158875"/>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1" name="Line 63"/>
              <p:cNvSpPr>
                <a:spLocks noChangeAspect="1" noChangeShapeType="1"/>
              </p:cNvSpPr>
              <p:nvPr/>
            </p:nvSpPr>
            <p:spPr bwMode="auto">
              <a:xfrm flipV="1">
                <a:off x="2652712" y="2309813"/>
                <a:ext cx="1093788" cy="1098550"/>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2" name="Line 65"/>
              <p:cNvSpPr>
                <a:spLocks noChangeAspect="1" noChangeShapeType="1"/>
              </p:cNvSpPr>
              <p:nvPr/>
            </p:nvSpPr>
            <p:spPr bwMode="auto">
              <a:xfrm flipH="1" flipV="1">
                <a:off x="2606675" y="1571625"/>
                <a:ext cx="1588" cy="1830388"/>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3" name="Line 68"/>
              <p:cNvSpPr>
                <a:spLocks noChangeAspect="1" noChangeShapeType="1"/>
              </p:cNvSpPr>
              <p:nvPr/>
            </p:nvSpPr>
            <p:spPr bwMode="auto">
              <a:xfrm>
                <a:off x="1019175" y="3100388"/>
                <a:ext cx="2171699" cy="1692275"/>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4" name="Line 70"/>
              <p:cNvSpPr>
                <a:spLocks noChangeAspect="1" noChangeShapeType="1"/>
              </p:cNvSpPr>
              <p:nvPr/>
            </p:nvSpPr>
            <p:spPr bwMode="auto">
              <a:xfrm>
                <a:off x="2625725" y="4035425"/>
                <a:ext cx="546100" cy="757238"/>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5" name="Line 71"/>
              <p:cNvSpPr>
                <a:spLocks noChangeAspect="1" noChangeShapeType="1"/>
              </p:cNvSpPr>
              <p:nvPr/>
            </p:nvSpPr>
            <p:spPr bwMode="auto">
              <a:xfrm flipV="1">
                <a:off x="3656012" y="4105275"/>
                <a:ext cx="396875" cy="330200"/>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6" name="Line 72"/>
              <p:cNvSpPr>
                <a:spLocks noChangeAspect="1" noChangeShapeType="1"/>
              </p:cNvSpPr>
              <p:nvPr/>
            </p:nvSpPr>
            <p:spPr bwMode="auto">
              <a:xfrm>
                <a:off x="3030537" y="3760788"/>
                <a:ext cx="479425" cy="1588"/>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7" name="Line 73"/>
              <p:cNvSpPr>
                <a:spLocks noChangeAspect="1" noChangeShapeType="1"/>
              </p:cNvSpPr>
              <p:nvPr/>
            </p:nvSpPr>
            <p:spPr bwMode="auto">
              <a:xfrm flipH="1" flipV="1">
                <a:off x="2613025" y="1571625"/>
                <a:ext cx="1295400" cy="1900238"/>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8" name="Line 77"/>
              <p:cNvSpPr>
                <a:spLocks noChangeAspect="1" noChangeShapeType="1"/>
              </p:cNvSpPr>
              <p:nvPr/>
            </p:nvSpPr>
            <p:spPr bwMode="auto">
              <a:xfrm>
                <a:off x="2671762" y="1571625"/>
                <a:ext cx="1201738" cy="1279525"/>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89" name="Line 78"/>
              <p:cNvSpPr>
                <a:spLocks noChangeAspect="1" noChangeShapeType="1"/>
              </p:cNvSpPr>
              <p:nvPr/>
            </p:nvSpPr>
            <p:spPr bwMode="auto">
              <a:xfrm>
                <a:off x="2976562" y="1460500"/>
                <a:ext cx="804863" cy="441325"/>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90" name="Line 80"/>
              <p:cNvSpPr>
                <a:spLocks noChangeAspect="1" noChangeShapeType="1"/>
              </p:cNvSpPr>
              <p:nvPr/>
            </p:nvSpPr>
            <p:spPr bwMode="auto">
              <a:xfrm flipV="1">
                <a:off x="2728912" y="3048000"/>
                <a:ext cx="1092200" cy="342900"/>
              </a:xfrm>
              <a:prstGeom prst="line">
                <a:avLst/>
              </a:prstGeom>
              <a:noFill/>
              <a:ln w="19050" cap="rnd">
                <a:solidFill>
                  <a:srgbClr val="FFCC00"/>
                </a:solidFill>
                <a:prstDash val="sysDot"/>
                <a:round/>
                <a:headEnd/>
                <a:tailEnd type="triangle" w="med" len="med"/>
              </a:ln>
            </p:spPr>
            <p:txBody>
              <a:bodyPr/>
              <a:lstStyle/>
              <a:p>
                <a:endParaRPr lang="en-US" dirty="0"/>
              </a:p>
            </p:txBody>
          </p:sp>
          <p:sp>
            <p:nvSpPr>
              <p:cNvPr id="6191" name="Line 4"/>
              <p:cNvSpPr>
                <a:spLocks noChangeShapeType="1"/>
              </p:cNvSpPr>
              <p:nvPr/>
            </p:nvSpPr>
            <p:spPr bwMode="auto">
              <a:xfrm flipV="1">
                <a:off x="1828800" y="3886200"/>
                <a:ext cx="371475" cy="284163"/>
              </a:xfrm>
              <a:prstGeom prst="line">
                <a:avLst/>
              </a:prstGeom>
              <a:noFill/>
              <a:ln w="19050" cap="rnd">
                <a:solidFill>
                  <a:srgbClr val="FFCC00"/>
                </a:solidFill>
                <a:prstDash val="sysDot"/>
                <a:round/>
                <a:headEnd/>
                <a:tailEnd type="triangle" w="med" len="med"/>
              </a:ln>
            </p:spPr>
            <p:txBody>
              <a:bodyPr/>
              <a:lstStyle/>
              <a:p>
                <a:endParaRPr lang="en-US" dirty="0"/>
              </a:p>
            </p:txBody>
          </p:sp>
        </p:grpSp>
        <p:cxnSp>
          <p:nvCxnSpPr>
            <p:cNvPr id="6177" name="Straight Arrow Connector 55"/>
            <p:cNvCxnSpPr>
              <a:cxnSpLocks noChangeShapeType="1"/>
            </p:cNvCxnSpPr>
            <p:nvPr/>
          </p:nvCxnSpPr>
          <p:spPr bwMode="auto">
            <a:xfrm rot="5400000" flipH="1" flipV="1">
              <a:off x="2667795" y="3273426"/>
              <a:ext cx="2133599" cy="219075"/>
            </a:xfrm>
            <a:prstGeom prst="straightConnector1">
              <a:avLst/>
            </a:prstGeom>
            <a:noFill/>
            <a:ln w="19050" cap="rnd">
              <a:solidFill>
                <a:srgbClr val="FFCC00"/>
              </a:solidFill>
              <a:prstDash val="sysDot"/>
              <a:round/>
              <a:headEnd/>
              <a:tailEnd type="triangle" w="med" len="med"/>
            </a:ln>
          </p:spPr>
        </p:cxnSp>
      </p:grpSp>
      <p:grpSp>
        <p:nvGrpSpPr>
          <p:cNvPr id="4" name="Group 41"/>
          <p:cNvGrpSpPr>
            <a:grpSpLocks/>
          </p:cNvGrpSpPr>
          <p:nvPr/>
        </p:nvGrpSpPr>
        <p:grpSpPr bwMode="auto">
          <a:xfrm>
            <a:off x="914400" y="1392238"/>
            <a:ext cx="1327150" cy="2836862"/>
            <a:chOff x="914400" y="1392238"/>
            <a:chExt cx="1327150" cy="2836862"/>
          </a:xfrm>
        </p:grpSpPr>
        <p:sp>
          <p:nvSpPr>
            <p:cNvPr id="6173" name="Line 66"/>
            <p:cNvSpPr>
              <a:spLocks noChangeAspect="1" noChangeShapeType="1"/>
            </p:cNvSpPr>
            <p:nvPr/>
          </p:nvSpPr>
          <p:spPr bwMode="auto">
            <a:xfrm rot="21459496" flipH="1">
              <a:off x="1228725" y="1392238"/>
              <a:ext cx="982663" cy="712788"/>
            </a:xfrm>
            <a:prstGeom prst="line">
              <a:avLst/>
            </a:prstGeom>
            <a:noFill/>
            <a:ln w="3175">
              <a:solidFill>
                <a:schemeClr val="tx2"/>
              </a:solidFill>
              <a:round/>
              <a:headEnd type="triangle" w="med" len="med"/>
              <a:tailEnd/>
            </a:ln>
          </p:spPr>
          <p:txBody>
            <a:bodyPr/>
            <a:lstStyle/>
            <a:p>
              <a:endParaRPr lang="en-US" dirty="0"/>
            </a:p>
          </p:txBody>
        </p:sp>
        <p:sp>
          <p:nvSpPr>
            <p:cNvPr id="6174" name="Line 67"/>
            <p:cNvSpPr>
              <a:spLocks noChangeAspect="1" noChangeShapeType="1"/>
            </p:cNvSpPr>
            <p:nvPr/>
          </p:nvSpPr>
          <p:spPr bwMode="auto">
            <a:xfrm>
              <a:off x="1285875" y="3098800"/>
              <a:ext cx="955675" cy="688975"/>
            </a:xfrm>
            <a:prstGeom prst="line">
              <a:avLst/>
            </a:prstGeom>
            <a:noFill/>
            <a:ln w="3175">
              <a:solidFill>
                <a:schemeClr val="tx2"/>
              </a:solidFill>
              <a:round/>
              <a:headEnd/>
              <a:tailEnd type="triangle" w="med" len="med"/>
            </a:ln>
          </p:spPr>
          <p:txBody>
            <a:bodyPr/>
            <a:lstStyle/>
            <a:p>
              <a:endParaRPr lang="en-US" dirty="0"/>
            </a:p>
          </p:txBody>
        </p:sp>
        <p:sp>
          <p:nvSpPr>
            <p:cNvPr id="6175" name="Line 3"/>
            <p:cNvSpPr>
              <a:spLocks noChangeShapeType="1"/>
            </p:cNvSpPr>
            <p:nvPr/>
          </p:nvSpPr>
          <p:spPr bwMode="auto">
            <a:xfrm>
              <a:off x="914400" y="3124200"/>
              <a:ext cx="371475" cy="1104900"/>
            </a:xfrm>
            <a:prstGeom prst="line">
              <a:avLst/>
            </a:prstGeom>
            <a:noFill/>
            <a:ln w="3175">
              <a:solidFill>
                <a:schemeClr val="tx2"/>
              </a:solidFill>
              <a:round/>
              <a:headEnd/>
              <a:tailEnd type="triangle" w="med" len="med"/>
            </a:ln>
          </p:spPr>
          <p:txBody>
            <a:bodyPr/>
            <a:lstStyle/>
            <a:p>
              <a:endParaRPr lang="en-US" dirty="0"/>
            </a:p>
          </p:txBody>
        </p:sp>
      </p:grpSp>
      <p:sp>
        <p:nvSpPr>
          <p:cNvPr id="12292" name="Rectangle 2"/>
          <p:cNvSpPr>
            <a:spLocks noGrp="1" noRot="1" noChangeArrowheads="1"/>
          </p:cNvSpPr>
          <p:nvPr>
            <p:ph type="title" idx="4294967295"/>
          </p:nvPr>
        </p:nvSpPr>
        <p:spPr>
          <a:xfrm>
            <a:off x="0" y="152400"/>
            <a:ext cx="5105400" cy="609600"/>
          </a:xfrm>
        </p:spPr>
        <p:txBody>
          <a:bodyPr/>
          <a:lstStyle/>
          <a:p>
            <a:pPr eaLnBrk="1" hangingPunct="1">
              <a:defRPr/>
            </a:pPr>
            <a:r>
              <a:rPr lang="en-US" sz="3200" b="1" kern="1200" dirty="0" smtClean="0">
                <a:ea typeface="+mn-ea"/>
                <a:cs typeface="+mn-cs"/>
              </a:rPr>
              <a:t>FITT Model</a:t>
            </a:r>
          </a:p>
        </p:txBody>
      </p:sp>
      <p:sp>
        <p:nvSpPr>
          <p:cNvPr id="38919" name="Rectangle 54"/>
          <p:cNvSpPr>
            <a:spLocks noChangeAspect="1" noChangeArrowheads="1"/>
          </p:cNvSpPr>
          <p:nvPr/>
        </p:nvSpPr>
        <p:spPr bwMode="auto">
          <a:xfrm>
            <a:off x="5060950" y="2309813"/>
            <a:ext cx="1092200" cy="614362"/>
          </a:xfrm>
          <a:prstGeom prst="rect">
            <a:avLst/>
          </a:prstGeom>
          <a:solidFill>
            <a:schemeClr val="tx2">
              <a:lumMod val="50000"/>
            </a:schemeClr>
          </a:solidFill>
          <a:ln w="9525" algn="ctr">
            <a:solidFill>
              <a:srgbClr val="000000"/>
            </a:solidFill>
            <a:miter lim="800000"/>
            <a:headEnd/>
            <a:tailEnd/>
          </a:ln>
        </p:spPr>
        <p:txBody>
          <a:bodyPr/>
          <a:lstStyle/>
          <a:p>
            <a:pPr algn="ctr" eaLnBrk="1" hangingPunct="1">
              <a:defRPr/>
            </a:pPr>
            <a:r>
              <a:rPr lang="en-US" sz="1600" dirty="0">
                <a:solidFill>
                  <a:schemeClr val="bg1"/>
                </a:solidFill>
                <a:latin typeface="Franklin Gothic Book" pitchFamily="34" charset="0"/>
              </a:rPr>
              <a:t>Family </a:t>
            </a:r>
          </a:p>
          <a:p>
            <a:pPr algn="ctr" eaLnBrk="1" hangingPunct="1">
              <a:defRPr/>
            </a:pPr>
            <a:r>
              <a:rPr lang="en-US" sz="1600" dirty="0">
                <a:solidFill>
                  <a:schemeClr val="bg1"/>
                </a:solidFill>
                <a:latin typeface="Franklin Gothic Book" pitchFamily="34" charset="0"/>
              </a:rPr>
              <a:t>Processes</a:t>
            </a:r>
          </a:p>
        </p:txBody>
      </p:sp>
      <p:grpSp>
        <p:nvGrpSpPr>
          <p:cNvPr id="5" name="Group 42"/>
          <p:cNvGrpSpPr>
            <a:grpSpLocks/>
          </p:cNvGrpSpPr>
          <p:nvPr/>
        </p:nvGrpSpPr>
        <p:grpSpPr bwMode="auto">
          <a:xfrm>
            <a:off x="3163888" y="1901825"/>
            <a:ext cx="1597025" cy="3165475"/>
            <a:chOff x="3163888" y="1901825"/>
            <a:chExt cx="1597025" cy="3165476"/>
          </a:xfrm>
          <a:solidFill>
            <a:srgbClr val="FCD904"/>
          </a:solidFill>
        </p:grpSpPr>
        <p:sp>
          <p:nvSpPr>
            <p:cNvPr id="12314" name="Rectangle 57"/>
            <p:cNvSpPr>
              <a:spLocks noChangeAspect="1" noChangeArrowheads="1"/>
            </p:cNvSpPr>
            <p:nvPr/>
          </p:nvSpPr>
          <p:spPr bwMode="auto">
            <a:xfrm>
              <a:off x="3435350" y="1901825"/>
              <a:ext cx="817563" cy="414338"/>
            </a:xfrm>
            <a:prstGeom prst="rect">
              <a:avLst/>
            </a:prstGeom>
            <a:grpFill/>
            <a:ln w="9525" algn="ctr">
              <a:solidFill>
                <a:srgbClr val="000000"/>
              </a:solidFill>
              <a:miter lim="800000"/>
              <a:headEnd/>
              <a:tailEnd/>
            </a:ln>
          </p:spPr>
          <p:txBody>
            <a:bodyPr/>
            <a:lstStyle/>
            <a:p>
              <a:pPr algn="ctr" eaLnBrk="1" hangingPunct="1">
                <a:defRPr/>
              </a:pPr>
              <a:r>
                <a:rPr lang="en-US" sz="1000" b="1" dirty="0">
                  <a:solidFill>
                    <a:schemeClr val="bg2"/>
                  </a:solidFill>
                  <a:latin typeface="Franklin Gothic Book" pitchFamily="34" charset="0"/>
                </a:rPr>
                <a:t>Sibling Relations</a:t>
              </a:r>
            </a:p>
          </p:txBody>
        </p:sp>
        <p:sp>
          <p:nvSpPr>
            <p:cNvPr id="12315" name="Rectangle 58"/>
            <p:cNvSpPr>
              <a:spLocks noChangeAspect="1" noChangeArrowheads="1"/>
            </p:cNvSpPr>
            <p:nvPr/>
          </p:nvSpPr>
          <p:spPr bwMode="auto">
            <a:xfrm>
              <a:off x="3163888" y="4449763"/>
              <a:ext cx="922338" cy="617538"/>
            </a:xfrm>
            <a:prstGeom prst="rect">
              <a:avLst/>
            </a:prstGeom>
            <a:grpFill/>
            <a:ln w="9525" algn="ctr">
              <a:solidFill>
                <a:srgbClr val="000000"/>
              </a:solidFill>
              <a:miter lim="800000"/>
              <a:headEnd/>
              <a:tailEnd/>
            </a:ln>
          </p:spPr>
          <p:txBody>
            <a:bodyPr/>
            <a:lstStyle/>
            <a:p>
              <a:pPr algn="ctr" eaLnBrk="1" hangingPunct="1">
                <a:defRPr/>
              </a:pPr>
              <a:endParaRPr lang="en-US" sz="900" b="1" dirty="0">
                <a:solidFill>
                  <a:schemeClr val="bg2"/>
                </a:solidFill>
                <a:latin typeface="Franklin Gothic Book" pitchFamily="34" charset="0"/>
              </a:endParaRPr>
            </a:p>
            <a:p>
              <a:pPr algn="ctr" eaLnBrk="1" hangingPunct="1">
                <a:defRPr/>
              </a:pPr>
              <a:r>
                <a:rPr lang="en-US" sz="900" b="1" dirty="0">
                  <a:solidFill>
                    <a:schemeClr val="bg2"/>
                  </a:solidFill>
                  <a:latin typeface="Franklin Gothic Book" pitchFamily="34" charset="0"/>
                </a:rPr>
                <a:t>Adult Intimate Relations</a:t>
              </a:r>
            </a:p>
          </p:txBody>
        </p:sp>
        <p:sp>
          <p:nvSpPr>
            <p:cNvPr id="12316" name="Rectangle 59"/>
            <p:cNvSpPr>
              <a:spLocks noChangeAspect="1" noChangeArrowheads="1"/>
            </p:cNvSpPr>
            <p:nvPr/>
          </p:nvSpPr>
          <p:spPr bwMode="auto">
            <a:xfrm>
              <a:off x="3502025" y="3484563"/>
              <a:ext cx="920750" cy="620713"/>
            </a:xfrm>
            <a:prstGeom prst="rect">
              <a:avLst/>
            </a:prstGeom>
            <a:grpFill/>
            <a:ln w="9525" algn="ctr">
              <a:solidFill>
                <a:srgbClr val="000000"/>
              </a:solidFill>
              <a:miter lim="800000"/>
              <a:headEnd/>
              <a:tailEnd/>
            </a:ln>
          </p:spPr>
          <p:txBody>
            <a:bodyPr/>
            <a:lstStyle/>
            <a:p>
              <a:pPr algn="ctr" eaLnBrk="1" hangingPunct="1">
                <a:defRPr/>
              </a:pPr>
              <a:endParaRPr lang="en-US" sz="500" b="1" dirty="0">
                <a:solidFill>
                  <a:schemeClr val="bg2"/>
                </a:solidFill>
                <a:latin typeface="Franklin Gothic Book" pitchFamily="34" charset="0"/>
              </a:endParaRPr>
            </a:p>
            <a:p>
              <a:pPr algn="ctr" eaLnBrk="1" hangingPunct="1">
                <a:defRPr/>
              </a:pPr>
              <a:r>
                <a:rPr lang="en-US" sz="900" b="1" dirty="0">
                  <a:solidFill>
                    <a:schemeClr val="bg2"/>
                  </a:solidFill>
                  <a:latin typeface="Franklin Gothic Book" pitchFamily="34" charset="0"/>
                </a:rPr>
                <a:t>Parenting Practices &amp; Quality</a:t>
              </a:r>
            </a:p>
          </p:txBody>
        </p:sp>
        <p:sp>
          <p:nvSpPr>
            <p:cNvPr id="12317" name="Rectangle 60"/>
            <p:cNvSpPr>
              <a:spLocks noChangeAspect="1" noChangeArrowheads="1"/>
            </p:cNvSpPr>
            <p:nvPr/>
          </p:nvSpPr>
          <p:spPr bwMode="auto">
            <a:xfrm>
              <a:off x="3838575" y="2865438"/>
              <a:ext cx="922338" cy="412750"/>
            </a:xfrm>
            <a:prstGeom prst="rect">
              <a:avLst/>
            </a:prstGeom>
            <a:grpFill/>
            <a:ln w="9525" algn="ctr">
              <a:solidFill>
                <a:srgbClr val="000000"/>
              </a:solidFill>
              <a:miter lim="800000"/>
              <a:headEnd/>
              <a:tailEnd/>
            </a:ln>
          </p:spPr>
          <p:txBody>
            <a:bodyPr/>
            <a:lstStyle/>
            <a:p>
              <a:pPr algn="ctr" eaLnBrk="1" hangingPunct="1">
                <a:defRPr/>
              </a:pPr>
              <a:r>
                <a:rPr lang="en-US" sz="900" b="1" dirty="0">
                  <a:solidFill>
                    <a:schemeClr val="bg2"/>
                  </a:solidFill>
                  <a:latin typeface="Franklin Gothic Book" pitchFamily="34" charset="0"/>
                </a:rPr>
                <a:t>Parent-Child Relations</a:t>
              </a:r>
            </a:p>
          </p:txBody>
        </p:sp>
      </p:grpSp>
      <p:sp>
        <p:nvSpPr>
          <p:cNvPr id="6151" name="Line 61"/>
          <p:cNvSpPr>
            <a:spLocks noChangeAspect="1" noChangeShapeType="1"/>
          </p:cNvSpPr>
          <p:nvPr/>
        </p:nvSpPr>
        <p:spPr bwMode="auto">
          <a:xfrm>
            <a:off x="838200" y="5292725"/>
            <a:ext cx="4892675" cy="1588"/>
          </a:xfrm>
          <a:prstGeom prst="line">
            <a:avLst/>
          </a:prstGeom>
          <a:noFill/>
          <a:ln w="15875">
            <a:solidFill>
              <a:schemeClr val="tx1"/>
            </a:solidFill>
            <a:round/>
            <a:headEnd/>
            <a:tailEnd type="triangle" w="med" len="med"/>
          </a:ln>
        </p:spPr>
        <p:txBody>
          <a:bodyPr/>
          <a:lstStyle/>
          <a:p>
            <a:endParaRPr lang="en-US" dirty="0"/>
          </a:p>
        </p:txBody>
      </p:sp>
      <p:sp>
        <p:nvSpPr>
          <p:cNvPr id="6152" name="Rectangle 62"/>
          <p:cNvSpPr>
            <a:spLocks noChangeAspect="1" noChangeArrowheads="1"/>
          </p:cNvSpPr>
          <p:nvPr/>
        </p:nvSpPr>
        <p:spPr bwMode="auto">
          <a:xfrm>
            <a:off x="998538" y="5373688"/>
            <a:ext cx="4205287" cy="722312"/>
          </a:xfrm>
          <a:prstGeom prst="rect">
            <a:avLst/>
          </a:prstGeom>
          <a:noFill/>
          <a:ln w="9525">
            <a:noFill/>
            <a:miter lim="800000"/>
            <a:headEnd/>
            <a:tailEnd/>
          </a:ln>
        </p:spPr>
        <p:txBody>
          <a:bodyPr/>
          <a:lstStyle/>
          <a:p>
            <a:pPr eaLnBrk="1" hangingPunct="1"/>
            <a:r>
              <a:rPr lang="en-US" sz="1400" b="1" dirty="0">
                <a:solidFill>
                  <a:schemeClr val="tx1"/>
                </a:solidFill>
                <a:latin typeface="Franklin Gothic Book" pitchFamily="34" charset="0"/>
              </a:rPr>
              <a:t>Time*     	</a:t>
            </a:r>
            <a:r>
              <a:rPr lang="en-US" sz="1400" dirty="0">
                <a:solidFill>
                  <a:schemeClr val="tx1"/>
                </a:solidFill>
                <a:latin typeface="Franklin Gothic Book" pitchFamily="34" charset="0"/>
              </a:rPr>
              <a:t>Acute and longer-term effects</a:t>
            </a:r>
          </a:p>
          <a:p>
            <a:pPr eaLnBrk="1" hangingPunct="1"/>
            <a:r>
              <a:rPr lang="en-US" sz="1400" dirty="0">
                <a:solidFill>
                  <a:schemeClr val="tx1"/>
                </a:solidFill>
                <a:latin typeface="Franklin Gothic Book" pitchFamily="34" charset="0"/>
              </a:rPr>
              <a:t>	Individual development</a:t>
            </a:r>
          </a:p>
          <a:p>
            <a:pPr eaLnBrk="1" hangingPunct="1"/>
            <a:r>
              <a:rPr lang="en-US" sz="1400" dirty="0">
                <a:solidFill>
                  <a:schemeClr val="tx1"/>
                </a:solidFill>
                <a:latin typeface="Franklin Gothic Book" pitchFamily="34" charset="0"/>
              </a:rPr>
              <a:t>	Family life cycle</a:t>
            </a:r>
            <a:endParaRPr lang="en-US" sz="2000" dirty="0">
              <a:solidFill>
                <a:schemeClr val="tx1"/>
              </a:solidFill>
              <a:latin typeface="Franklin Gothic Book" pitchFamily="34" charset="0"/>
            </a:endParaRPr>
          </a:p>
        </p:txBody>
      </p:sp>
      <p:sp>
        <p:nvSpPr>
          <p:cNvPr id="38929" name="Line 64"/>
          <p:cNvSpPr>
            <a:spLocks noChangeAspect="1" noChangeShapeType="1"/>
          </p:cNvSpPr>
          <p:nvPr/>
        </p:nvSpPr>
        <p:spPr bwMode="auto">
          <a:xfrm flipV="1">
            <a:off x="1890713" y="2617788"/>
            <a:ext cx="3208337" cy="1587"/>
          </a:xfrm>
          <a:prstGeom prst="line">
            <a:avLst/>
          </a:prstGeom>
          <a:noFill/>
          <a:ln w="19050">
            <a:solidFill>
              <a:schemeClr val="tx1"/>
            </a:solidFill>
            <a:prstDash val="dash"/>
            <a:round/>
            <a:headEnd/>
            <a:tailEnd type="triangle" w="med" len="med"/>
          </a:ln>
        </p:spPr>
        <p:txBody>
          <a:bodyPr/>
          <a:lstStyle/>
          <a:p>
            <a:endParaRPr lang="en-US" dirty="0"/>
          </a:p>
        </p:txBody>
      </p:sp>
      <p:grpSp>
        <p:nvGrpSpPr>
          <p:cNvPr id="6" name="Group 44"/>
          <p:cNvGrpSpPr>
            <a:grpSpLocks/>
          </p:cNvGrpSpPr>
          <p:nvPr/>
        </p:nvGrpSpPr>
        <p:grpSpPr bwMode="auto">
          <a:xfrm>
            <a:off x="2984500" y="1357313"/>
            <a:ext cx="2716213" cy="3332162"/>
            <a:chOff x="2984500" y="1357313"/>
            <a:chExt cx="2716213" cy="3332163"/>
          </a:xfrm>
        </p:grpSpPr>
        <p:sp>
          <p:nvSpPr>
            <p:cNvPr id="12309" name="Line 69"/>
            <p:cNvSpPr>
              <a:spLocks noChangeAspect="1" noChangeShapeType="1"/>
            </p:cNvSpPr>
            <p:nvPr/>
          </p:nvSpPr>
          <p:spPr bwMode="auto">
            <a:xfrm rot="21370164" flipV="1">
              <a:off x="4013200" y="2976563"/>
              <a:ext cx="1687513" cy="1712913"/>
            </a:xfrm>
            <a:prstGeom prst="line">
              <a:avLst/>
            </a:prstGeom>
            <a:noFill/>
            <a:ln w="9525">
              <a:solidFill>
                <a:schemeClr val="tx2">
                  <a:lumMod val="50000"/>
                </a:schemeClr>
              </a:solidFill>
              <a:prstDash val="dash"/>
              <a:round/>
              <a:headEnd/>
              <a:tailEnd type="triangle" w="med" len="med"/>
            </a:ln>
          </p:spPr>
          <p:txBody>
            <a:bodyPr/>
            <a:lstStyle/>
            <a:p>
              <a:pPr>
                <a:defRPr/>
              </a:pPr>
              <a:endParaRPr lang="en-US" dirty="0"/>
            </a:p>
          </p:txBody>
        </p:sp>
        <p:sp>
          <p:nvSpPr>
            <p:cNvPr id="12310" name="Line 74"/>
            <p:cNvSpPr>
              <a:spLocks noChangeAspect="1" noChangeShapeType="1"/>
            </p:cNvSpPr>
            <p:nvPr/>
          </p:nvSpPr>
          <p:spPr bwMode="auto">
            <a:xfrm>
              <a:off x="2984500" y="1357313"/>
              <a:ext cx="2538413" cy="942975"/>
            </a:xfrm>
            <a:prstGeom prst="line">
              <a:avLst/>
            </a:prstGeom>
            <a:noFill/>
            <a:ln w="9525">
              <a:solidFill>
                <a:schemeClr val="tx2">
                  <a:lumMod val="50000"/>
                </a:schemeClr>
              </a:solidFill>
              <a:prstDash val="dash"/>
              <a:round/>
              <a:headEnd/>
              <a:tailEnd type="triangle" w="med" len="med"/>
            </a:ln>
          </p:spPr>
          <p:txBody>
            <a:bodyPr/>
            <a:lstStyle/>
            <a:p>
              <a:pPr>
                <a:defRPr/>
              </a:pPr>
              <a:endParaRPr lang="en-US" dirty="0"/>
            </a:p>
          </p:txBody>
        </p:sp>
        <p:sp>
          <p:nvSpPr>
            <p:cNvPr id="12311" name="Line 75"/>
            <p:cNvSpPr>
              <a:spLocks noChangeAspect="1" noChangeShapeType="1"/>
            </p:cNvSpPr>
            <p:nvPr/>
          </p:nvSpPr>
          <p:spPr bwMode="auto">
            <a:xfrm>
              <a:off x="4243388" y="2108200"/>
              <a:ext cx="819150" cy="412750"/>
            </a:xfrm>
            <a:prstGeom prst="line">
              <a:avLst/>
            </a:prstGeom>
            <a:noFill/>
            <a:ln w="9525">
              <a:solidFill>
                <a:schemeClr val="tx2">
                  <a:lumMod val="50000"/>
                </a:schemeClr>
              </a:solidFill>
              <a:prstDash val="dash"/>
              <a:round/>
              <a:headEnd/>
              <a:tailEnd type="triangle" w="med" len="med"/>
            </a:ln>
          </p:spPr>
          <p:txBody>
            <a:bodyPr/>
            <a:lstStyle/>
            <a:p>
              <a:pPr>
                <a:defRPr/>
              </a:pPr>
              <a:endParaRPr lang="en-US" dirty="0"/>
            </a:p>
          </p:txBody>
        </p:sp>
        <p:sp>
          <p:nvSpPr>
            <p:cNvPr id="12312" name="Line 76"/>
            <p:cNvSpPr>
              <a:spLocks noChangeAspect="1" noChangeShapeType="1"/>
            </p:cNvSpPr>
            <p:nvPr/>
          </p:nvSpPr>
          <p:spPr bwMode="auto">
            <a:xfrm flipV="1">
              <a:off x="4452938" y="2657475"/>
              <a:ext cx="608012" cy="193675"/>
            </a:xfrm>
            <a:prstGeom prst="line">
              <a:avLst/>
            </a:prstGeom>
            <a:noFill/>
            <a:ln w="9525">
              <a:solidFill>
                <a:schemeClr val="tx2">
                  <a:lumMod val="50000"/>
                </a:schemeClr>
              </a:solidFill>
              <a:prstDash val="dash"/>
              <a:round/>
              <a:headEnd/>
              <a:tailEnd type="triangle" w="med" len="med"/>
            </a:ln>
          </p:spPr>
          <p:txBody>
            <a:bodyPr/>
            <a:lstStyle/>
            <a:p>
              <a:pPr>
                <a:defRPr/>
              </a:pPr>
              <a:endParaRPr lang="en-US" dirty="0"/>
            </a:p>
          </p:txBody>
        </p:sp>
        <p:sp>
          <p:nvSpPr>
            <p:cNvPr id="12313" name="Line 79"/>
            <p:cNvSpPr>
              <a:spLocks noChangeAspect="1" noChangeShapeType="1"/>
            </p:cNvSpPr>
            <p:nvPr/>
          </p:nvSpPr>
          <p:spPr bwMode="auto">
            <a:xfrm flipV="1">
              <a:off x="4429125" y="2944813"/>
              <a:ext cx="1109663" cy="847725"/>
            </a:xfrm>
            <a:prstGeom prst="line">
              <a:avLst/>
            </a:prstGeom>
            <a:noFill/>
            <a:ln w="9525">
              <a:solidFill>
                <a:schemeClr val="tx2">
                  <a:lumMod val="50000"/>
                </a:schemeClr>
              </a:solidFill>
              <a:prstDash val="dash"/>
              <a:round/>
              <a:headEnd/>
              <a:tailEnd type="triangle" w="med" len="med"/>
            </a:ln>
          </p:spPr>
          <p:txBody>
            <a:bodyPr/>
            <a:lstStyle/>
            <a:p>
              <a:pPr>
                <a:defRPr/>
              </a:pPr>
              <a:endParaRPr lang="en-US" dirty="0"/>
            </a:p>
          </p:txBody>
        </p:sp>
      </p:grpSp>
      <p:grpSp>
        <p:nvGrpSpPr>
          <p:cNvPr id="7" name="Group 40"/>
          <p:cNvGrpSpPr>
            <a:grpSpLocks/>
          </p:cNvGrpSpPr>
          <p:nvPr/>
        </p:nvGrpSpPr>
        <p:grpSpPr bwMode="auto">
          <a:xfrm>
            <a:off x="762000" y="1143000"/>
            <a:ext cx="2278063" cy="3429000"/>
            <a:chOff x="762000" y="1143000"/>
            <a:chExt cx="2278063" cy="3429000"/>
          </a:xfrm>
        </p:grpSpPr>
        <p:sp>
          <p:nvSpPr>
            <p:cNvPr id="6165" name="Rectangle 55"/>
            <p:cNvSpPr>
              <a:spLocks noChangeAspect="1" noChangeArrowheads="1"/>
            </p:cNvSpPr>
            <p:nvPr/>
          </p:nvSpPr>
          <p:spPr bwMode="auto">
            <a:xfrm>
              <a:off x="2176463" y="1143000"/>
              <a:ext cx="808038" cy="422275"/>
            </a:xfrm>
            <a:prstGeom prst="rect">
              <a:avLst/>
            </a:prstGeom>
            <a:solidFill>
              <a:schemeClr val="tx2"/>
            </a:solidFill>
            <a:ln w="9525">
              <a:solidFill>
                <a:srgbClr val="000000"/>
              </a:solidFill>
              <a:miter lim="800000"/>
              <a:headEnd/>
              <a:tailEnd/>
            </a:ln>
          </p:spPr>
          <p:txBody>
            <a:bodyPr/>
            <a:lstStyle/>
            <a:p>
              <a:pPr algn="ctr" eaLnBrk="1" hangingPunct="1"/>
              <a:r>
                <a:rPr lang="en-US" sz="1000" b="1" dirty="0">
                  <a:solidFill>
                    <a:schemeClr val="bg1"/>
                  </a:solidFill>
                  <a:latin typeface="Franklin Gothic Book" pitchFamily="34" charset="0"/>
                </a:rPr>
                <a:t>Child Response</a:t>
              </a:r>
              <a:endParaRPr lang="en-US" sz="1600" b="1" dirty="0">
                <a:solidFill>
                  <a:schemeClr val="bg1"/>
                </a:solidFill>
                <a:latin typeface="Franklin Gothic Book" pitchFamily="34" charset="0"/>
              </a:endParaRPr>
            </a:p>
          </p:txBody>
        </p:sp>
        <p:sp>
          <p:nvSpPr>
            <p:cNvPr id="6166" name="Rectangle 56"/>
            <p:cNvSpPr>
              <a:spLocks noChangeAspect="1" noChangeArrowheads="1"/>
            </p:cNvSpPr>
            <p:nvPr/>
          </p:nvSpPr>
          <p:spPr bwMode="auto">
            <a:xfrm>
              <a:off x="2220913" y="3414713"/>
              <a:ext cx="819150" cy="620713"/>
            </a:xfrm>
            <a:prstGeom prst="rect">
              <a:avLst/>
            </a:prstGeom>
            <a:solidFill>
              <a:schemeClr val="tx2"/>
            </a:solidFill>
            <a:ln w="9525" algn="ctr">
              <a:solidFill>
                <a:srgbClr val="000000"/>
              </a:solidFill>
              <a:miter lim="800000"/>
              <a:headEnd/>
              <a:tailEnd/>
            </a:ln>
          </p:spPr>
          <p:txBody>
            <a:bodyPr/>
            <a:lstStyle/>
            <a:p>
              <a:pPr algn="ctr" eaLnBrk="1" hangingPunct="1"/>
              <a:r>
                <a:rPr lang="en-US" sz="900" b="1" dirty="0">
                  <a:solidFill>
                    <a:schemeClr val="bg1"/>
                  </a:solidFill>
                  <a:latin typeface="Franklin Gothic Book" pitchFamily="34" charset="0"/>
                </a:rPr>
                <a:t>Adult/</a:t>
              </a:r>
            </a:p>
            <a:p>
              <a:pPr algn="ctr" eaLnBrk="1" hangingPunct="1"/>
              <a:r>
                <a:rPr lang="en-US" sz="900" b="1" dirty="0">
                  <a:solidFill>
                    <a:schemeClr val="bg1"/>
                  </a:solidFill>
                  <a:latin typeface="Franklin Gothic Book" pitchFamily="34" charset="0"/>
                </a:rPr>
                <a:t>Parental</a:t>
              </a:r>
            </a:p>
            <a:p>
              <a:pPr algn="ctr" eaLnBrk="1" hangingPunct="1"/>
              <a:r>
                <a:rPr lang="en-US" sz="900" b="1" dirty="0">
                  <a:solidFill>
                    <a:schemeClr val="bg1"/>
                  </a:solidFill>
                  <a:latin typeface="Franklin Gothic Book" pitchFamily="34" charset="0"/>
                </a:rPr>
                <a:t>Response</a:t>
              </a:r>
            </a:p>
          </p:txBody>
        </p:sp>
        <p:sp>
          <p:nvSpPr>
            <p:cNvPr id="6167" name="Rectangle 2"/>
            <p:cNvSpPr>
              <a:spLocks noChangeArrowheads="1"/>
            </p:cNvSpPr>
            <p:nvPr/>
          </p:nvSpPr>
          <p:spPr bwMode="auto">
            <a:xfrm>
              <a:off x="762000" y="4191000"/>
              <a:ext cx="1143000" cy="381000"/>
            </a:xfrm>
            <a:prstGeom prst="rect">
              <a:avLst/>
            </a:prstGeom>
            <a:solidFill>
              <a:schemeClr val="tx2"/>
            </a:solidFill>
            <a:ln w="9525">
              <a:solidFill>
                <a:srgbClr val="000000"/>
              </a:solidFill>
              <a:miter lim="800000"/>
              <a:headEnd/>
              <a:tailEnd/>
            </a:ln>
          </p:spPr>
          <p:txBody>
            <a:bodyPr/>
            <a:lstStyle/>
            <a:p>
              <a:pPr algn="ctr" eaLnBrk="1" hangingPunct="1">
                <a:spcAft>
                  <a:spcPts val="1000"/>
                </a:spcAft>
              </a:pPr>
              <a:r>
                <a:rPr lang="en-US" sz="900" b="1" dirty="0">
                  <a:solidFill>
                    <a:schemeClr val="bg1"/>
                  </a:solidFill>
                  <a:latin typeface="Franklin Gothic Book" pitchFamily="34" charset="0"/>
                </a:rPr>
                <a:t>Adult Family of Origin Response</a:t>
              </a:r>
            </a:p>
          </p:txBody>
        </p:sp>
      </p:grpSp>
      <p:grpSp>
        <p:nvGrpSpPr>
          <p:cNvPr id="8" name="Group 46"/>
          <p:cNvGrpSpPr>
            <a:grpSpLocks/>
          </p:cNvGrpSpPr>
          <p:nvPr/>
        </p:nvGrpSpPr>
        <p:grpSpPr bwMode="auto">
          <a:xfrm>
            <a:off x="304800" y="2057400"/>
            <a:ext cx="7772400" cy="1066800"/>
            <a:chOff x="304800" y="2057400"/>
            <a:chExt cx="7772400" cy="1066800"/>
          </a:xfrm>
        </p:grpSpPr>
        <p:sp>
          <p:nvSpPr>
            <p:cNvPr id="6162" name="Rectangle 87"/>
            <p:cNvSpPr>
              <a:spLocks noChangeArrowheads="1"/>
            </p:cNvSpPr>
            <p:nvPr/>
          </p:nvSpPr>
          <p:spPr bwMode="auto">
            <a:xfrm>
              <a:off x="304800" y="2133600"/>
              <a:ext cx="1524000" cy="990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dirty="0">
                  <a:solidFill>
                    <a:schemeClr val="tx1"/>
                  </a:solidFill>
                  <a:latin typeface="Franklin Gothic Book" pitchFamily="34" charset="0"/>
                </a:rPr>
                <a:t>Urban</a:t>
              </a:r>
            </a:p>
            <a:p>
              <a:pPr algn="ctr" eaLnBrk="1" hangingPunct="1"/>
              <a:r>
                <a:rPr lang="en-US" dirty="0">
                  <a:solidFill>
                    <a:schemeClr val="tx1"/>
                  </a:solidFill>
                  <a:latin typeface="Franklin Gothic Book" pitchFamily="34" charset="0"/>
                </a:rPr>
                <a:t>Poverty</a:t>
              </a:r>
            </a:p>
          </p:txBody>
        </p:sp>
        <p:sp>
          <p:nvSpPr>
            <p:cNvPr id="6163" name="AutoShape 6"/>
            <p:cNvSpPr>
              <a:spLocks noChangeArrowheads="1"/>
            </p:cNvSpPr>
            <p:nvPr/>
          </p:nvSpPr>
          <p:spPr bwMode="auto">
            <a:xfrm>
              <a:off x="6400800" y="2362200"/>
              <a:ext cx="342900" cy="5715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120 h 21600"/>
                <a:gd name="T14" fmla="*/ 17440 w 21600"/>
                <a:gd name="T15" fmla="*/ 15480 h 21600"/>
              </a:gdLst>
              <a:ahLst/>
              <a:cxnLst>
                <a:cxn ang="T8">
                  <a:pos x="T0" y="T1"/>
                </a:cxn>
                <a:cxn ang="T9">
                  <a:pos x="T2" y="T3"/>
                </a:cxn>
                <a:cxn ang="T10">
                  <a:pos x="T4" y="T5"/>
                </a:cxn>
                <a:cxn ang="T11">
                  <a:pos x="T6" y="T7"/>
                </a:cxn>
              </a:cxnLst>
              <a:rect l="T12" t="T13" r="T14" b="T15"/>
              <a:pathLst>
                <a:path w="21600" h="21600">
                  <a:moveTo>
                    <a:pt x="12000" y="0"/>
                  </a:moveTo>
                  <a:lnTo>
                    <a:pt x="12000" y="6120"/>
                  </a:lnTo>
                  <a:lnTo>
                    <a:pt x="3375" y="6120"/>
                  </a:lnTo>
                  <a:lnTo>
                    <a:pt x="3375" y="15480"/>
                  </a:lnTo>
                  <a:lnTo>
                    <a:pt x="12000" y="15480"/>
                  </a:lnTo>
                  <a:lnTo>
                    <a:pt x="12000" y="21600"/>
                  </a:lnTo>
                  <a:lnTo>
                    <a:pt x="21600" y="10800"/>
                  </a:lnTo>
                  <a:close/>
                </a:path>
                <a:path w="21600" h="21600">
                  <a:moveTo>
                    <a:pt x="1350" y="6120"/>
                  </a:moveTo>
                  <a:lnTo>
                    <a:pt x="1350" y="15480"/>
                  </a:lnTo>
                  <a:lnTo>
                    <a:pt x="2700" y="15480"/>
                  </a:lnTo>
                  <a:lnTo>
                    <a:pt x="2700" y="6120"/>
                  </a:lnTo>
                  <a:close/>
                </a:path>
                <a:path w="21600" h="21600">
                  <a:moveTo>
                    <a:pt x="0" y="6120"/>
                  </a:moveTo>
                  <a:lnTo>
                    <a:pt x="0" y="15480"/>
                  </a:lnTo>
                  <a:lnTo>
                    <a:pt x="675" y="15480"/>
                  </a:lnTo>
                  <a:lnTo>
                    <a:pt x="675" y="6120"/>
                  </a:lnTo>
                  <a:close/>
                </a:path>
              </a:pathLst>
            </a:custGeom>
            <a:solidFill>
              <a:srgbClr val="FFFFFF"/>
            </a:solidFill>
            <a:ln w="9525">
              <a:solidFill>
                <a:srgbClr val="000000"/>
              </a:solidFill>
              <a:miter lim="800000"/>
              <a:headEnd/>
              <a:tailEnd/>
            </a:ln>
          </p:spPr>
          <p:txBody>
            <a:bodyPr/>
            <a:lstStyle/>
            <a:p>
              <a:pPr eaLnBrk="1" hangingPunct="1"/>
              <a:endParaRPr lang="en-US" dirty="0">
                <a:solidFill>
                  <a:schemeClr val="tx1"/>
                </a:solidFill>
                <a:latin typeface="Franklin Gothic Book" pitchFamily="34" charset="0"/>
              </a:endParaRPr>
            </a:p>
          </p:txBody>
        </p:sp>
        <p:sp>
          <p:nvSpPr>
            <p:cNvPr id="6164" name="Rectangle 7"/>
            <p:cNvSpPr>
              <a:spLocks noChangeArrowheads="1"/>
            </p:cNvSpPr>
            <p:nvPr/>
          </p:nvSpPr>
          <p:spPr bwMode="auto">
            <a:xfrm>
              <a:off x="6858000" y="2057400"/>
              <a:ext cx="1219200" cy="879475"/>
            </a:xfrm>
            <a:prstGeom prst="rect">
              <a:avLst/>
            </a:prstGeom>
            <a:noFill/>
            <a:ln w="9525">
              <a:noFill/>
              <a:miter lim="800000"/>
              <a:headEnd/>
              <a:tailEnd/>
            </a:ln>
          </p:spPr>
          <p:txBody>
            <a:bodyPr lIns="0" tIns="0" rIns="0" bIns="0"/>
            <a:lstStyle/>
            <a:p>
              <a:pPr algn="ctr" eaLnBrk="1" hangingPunct="1">
                <a:spcAft>
                  <a:spcPts val="1000"/>
                </a:spcAft>
              </a:pPr>
              <a:r>
                <a:rPr lang="en-US" sz="1400" b="1" dirty="0">
                  <a:solidFill>
                    <a:schemeClr val="tx1"/>
                  </a:solidFill>
                  <a:latin typeface="Calibri" pitchFamily="34" charset="0"/>
                </a:rPr>
                <a:t>Child </a:t>
              </a:r>
              <a:endParaRPr lang="en-US" sz="1400" b="1" dirty="0">
                <a:solidFill>
                  <a:schemeClr val="tx1"/>
                </a:solidFill>
                <a:latin typeface="Times New Roman" pitchFamily="18" charset="0"/>
              </a:endParaRPr>
            </a:p>
            <a:p>
              <a:pPr algn="ctr" eaLnBrk="1" hangingPunct="1">
                <a:spcAft>
                  <a:spcPts val="1000"/>
                </a:spcAft>
              </a:pPr>
              <a:r>
                <a:rPr lang="en-US" sz="1400" b="1" dirty="0">
                  <a:solidFill>
                    <a:schemeClr val="tx1"/>
                  </a:solidFill>
                  <a:latin typeface="Calibri" pitchFamily="34" charset="0"/>
                </a:rPr>
                <a:t>and </a:t>
              </a:r>
              <a:endParaRPr lang="en-US" sz="1400" b="1" dirty="0">
                <a:solidFill>
                  <a:schemeClr val="tx1"/>
                </a:solidFill>
                <a:latin typeface="Times New Roman" pitchFamily="18" charset="0"/>
              </a:endParaRPr>
            </a:p>
            <a:p>
              <a:pPr algn="ctr" eaLnBrk="1" hangingPunct="1">
                <a:spcAft>
                  <a:spcPts val="1000"/>
                </a:spcAft>
              </a:pPr>
              <a:r>
                <a:rPr lang="en-US" sz="1400" b="1" dirty="0">
                  <a:solidFill>
                    <a:schemeClr val="tx1"/>
                  </a:solidFill>
                  <a:latin typeface="Calibri" pitchFamily="34" charset="0"/>
                </a:rPr>
                <a:t>Family </a:t>
              </a:r>
            </a:p>
            <a:p>
              <a:pPr algn="ctr" eaLnBrk="1" hangingPunct="1">
                <a:spcAft>
                  <a:spcPts val="1000"/>
                </a:spcAft>
              </a:pPr>
              <a:r>
                <a:rPr lang="en-US" sz="1400" b="1" dirty="0">
                  <a:solidFill>
                    <a:schemeClr val="tx1"/>
                  </a:solidFill>
                  <a:latin typeface="Calibri" pitchFamily="34" charset="0"/>
                </a:rPr>
                <a:t>Outcomes</a:t>
              </a:r>
              <a:endParaRPr lang="en-US" dirty="0">
                <a:solidFill>
                  <a:schemeClr val="tx1"/>
                </a:solidFill>
                <a:latin typeface="Arial" pitchFamily="34" charset="0"/>
              </a:endParaRPr>
            </a:p>
          </p:txBody>
        </p:sp>
      </p:grpSp>
      <p:pic>
        <p:nvPicPr>
          <p:cNvPr id="6157" name="Picture 40"/>
          <p:cNvPicPr>
            <a:picLocks noChangeAspect="1" noChangeArrowheads="1"/>
          </p:cNvPicPr>
          <p:nvPr/>
        </p:nvPicPr>
        <p:blipFill>
          <a:blip r:embed="rId3" cstate="print"/>
          <a:srcRect/>
          <a:stretch>
            <a:fillRect/>
          </a:stretch>
        </p:blipFill>
        <p:spPr bwMode="auto">
          <a:xfrm>
            <a:off x="6400800" y="3810000"/>
            <a:ext cx="2286000" cy="1714500"/>
          </a:xfrm>
          <a:prstGeom prst="rect">
            <a:avLst/>
          </a:prstGeom>
          <a:noFill/>
          <a:ln w="9525">
            <a:noFill/>
            <a:miter lim="800000"/>
            <a:headEnd/>
            <a:tailEnd/>
          </a:ln>
        </p:spPr>
      </p:pic>
      <p:sp>
        <p:nvSpPr>
          <p:cNvPr id="6158" name="TextBox 45"/>
          <p:cNvSpPr txBox="1">
            <a:spLocks noChangeArrowheads="1"/>
          </p:cNvSpPr>
          <p:nvPr/>
        </p:nvSpPr>
        <p:spPr bwMode="auto">
          <a:xfrm>
            <a:off x="6019800" y="5638800"/>
            <a:ext cx="2819400" cy="307975"/>
          </a:xfrm>
          <a:prstGeom prst="rect">
            <a:avLst/>
          </a:prstGeom>
          <a:noFill/>
          <a:ln w="9525">
            <a:noFill/>
            <a:miter lim="800000"/>
            <a:headEnd/>
            <a:tailEnd/>
          </a:ln>
        </p:spPr>
        <p:txBody>
          <a:bodyPr>
            <a:spAutoFit/>
          </a:bodyPr>
          <a:lstStyle/>
          <a:p>
            <a:r>
              <a:rPr lang="en-US" sz="1400" dirty="0">
                <a:solidFill>
                  <a:schemeClr val="tx1"/>
                </a:solidFill>
                <a:latin typeface="Franklin Gothic Book" pitchFamily="34" charset="0"/>
              </a:rPr>
              <a:t>Adapted from Kiser &amp; Black, 2005</a:t>
            </a:r>
          </a:p>
        </p:txBody>
      </p:sp>
      <p:grpSp>
        <p:nvGrpSpPr>
          <p:cNvPr id="9" name="Group 52"/>
          <p:cNvGrpSpPr>
            <a:grpSpLocks/>
          </p:cNvGrpSpPr>
          <p:nvPr/>
        </p:nvGrpSpPr>
        <p:grpSpPr bwMode="auto">
          <a:xfrm>
            <a:off x="304800" y="762000"/>
            <a:ext cx="7467600" cy="1219200"/>
            <a:chOff x="228600" y="762000"/>
            <a:chExt cx="7467599" cy="1219200"/>
          </a:xfrm>
        </p:grpSpPr>
        <p:sp>
          <p:nvSpPr>
            <p:cNvPr id="6160" name="AutoShape 47"/>
            <p:cNvSpPr>
              <a:spLocks noChangeArrowheads="1"/>
            </p:cNvSpPr>
            <p:nvPr/>
          </p:nvSpPr>
          <p:spPr bwMode="auto">
            <a:xfrm>
              <a:off x="228600" y="914400"/>
              <a:ext cx="7467599" cy="1066800"/>
            </a:xfrm>
            <a:custGeom>
              <a:avLst/>
              <a:gdLst>
                <a:gd name="T0" fmla="*/ 2147483647 w 21600"/>
                <a:gd name="T1" fmla="*/ 0 h 21600"/>
                <a:gd name="T2" fmla="*/ 2147483647 w 21600"/>
                <a:gd name="T3" fmla="*/ 1446150791 h 21600"/>
                <a:gd name="T4" fmla="*/ 2147483647 w 21600"/>
                <a:gd name="T5" fmla="*/ 82161671 h 21600"/>
                <a:gd name="T6" fmla="*/ 2147483647 w 21600"/>
                <a:gd name="T7" fmla="*/ 1446150791 h 21600"/>
                <a:gd name="T8" fmla="*/ 0 60000 65536"/>
                <a:gd name="T9" fmla="*/ 0 60000 65536"/>
                <a:gd name="T10" fmla="*/ 0 60000 65536"/>
                <a:gd name="T11" fmla="*/ 0 60000 65536"/>
                <a:gd name="T12" fmla="*/ 0 w 21600"/>
                <a:gd name="T13" fmla="*/ 0 h 21600"/>
                <a:gd name="T14" fmla="*/ 21600 w 21600"/>
                <a:gd name="T15" fmla="*/ 9039 h 21600"/>
              </a:gdLst>
              <a:ahLst/>
              <a:cxnLst>
                <a:cxn ang="T8">
                  <a:pos x="T0" y="T1"/>
                </a:cxn>
                <a:cxn ang="T9">
                  <a:pos x="T2" y="T3"/>
                </a:cxn>
                <a:cxn ang="T10">
                  <a:pos x="T4" y="T5"/>
                </a:cxn>
                <a:cxn ang="T11">
                  <a:pos x="T6" y="T7"/>
                </a:cxn>
              </a:cxnLst>
              <a:rect l="T12" t="T13" r="T14" b="T15"/>
              <a:pathLst>
                <a:path w="21600" h="21600">
                  <a:moveTo>
                    <a:pt x="749" y="11964"/>
                  </a:moveTo>
                  <a:cubicBezTo>
                    <a:pt x="704" y="11578"/>
                    <a:pt x="682" y="11189"/>
                    <a:pt x="682" y="10800"/>
                  </a:cubicBezTo>
                  <a:cubicBezTo>
                    <a:pt x="682" y="5211"/>
                    <a:pt x="5211" y="682"/>
                    <a:pt x="10800" y="682"/>
                  </a:cubicBezTo>
                  <a:cubicBezTo>
                    <a:pt x="16388" y="682"/>
                    <a:pt x="20918" y="5211"/>
                    <a:pt x="20918" y="10800"/>
                  </a:cubicBezTo>
                  <a:cubicBezTo>
                    <a:pt x="20918" y="11189"/>
                    <a:pt x="20895" y="11578"/>
                    <a:pt x="20850" y="11964"/>
                  </a:cubicBezTo>
                  <a:lnTo>
                    <a:pt x="21528" y="12043"/>
                  </a:lnTo>
                  <a:cubicBezTo>
                    <a:pt x="21576" y="11630"/>
                    <a:pt x="21600" y="11215"/>
                    <a:pt x="21600" y="10800"/>
                  </a:cubicBezTo>
                  <a:cubicBezTo>
                    <a:pt x="21600" y="4835"/>
                    <a:pt x="16764" y="0"/>
                    <a:pt x="10800" y="0"/>
                  </a:cubicBezTo>
                  <a:cubicBezTo>
                    <a:pt x="4835" y="0"/>
                    <a:pt x="0" y="4835"/>
                    <a:pt x="0" y="10800"/>
                  </a:cubicBezTo>
                  <a:cubicBezTo>
                    <a:pt x="-1" y="11215"/>
                    <a:pt x="23" y="11630"/>
                    <a:pt x="71" y="12043"/>
                  </a:cubicBezTo>
                  <a:close/>
                </a:path>
              </a:pathLst>
            </a:custGeom>
            <a:solidFill>
              <a:srgbClr val="FFFFFF"/>
            </a:solidFill>
            <a:ln w="9525">
              <a:solidFill>
                <a:srgbClr val="000000"/>
              </a:solidFill>
              <a:miter lim="800000"/>
              <a:headEnd/>
              <a:tailEnd/>
            </a:ln>
          </p:spPr>
          <p:txBody>
            <a:bodyPr/>
            <a:lstStyle/>
            <a:p>
              <a:endParaRPr lang="en-US" dirty="0"/>
            </a:p>
          </p:txBody>
        </p:sp>
        <p:sp>
          <p:nvSpPr>
            <p:cNvPr id="12336" name="Text Box 48"/>
            <p:cNvSpPr txBox="1">
              <a:spLocks noChangeArrowheads="1"/>
            </p:cNvSpPr>
            <p:nvPr/>
          </p:nvSpPr>
          <p:spPr bwMode="auto">
            <a:xfrm>
              <a:off x="2590800" y="762000"/>
              <a:ext cx="2743200" cy="180975"/>
            </a:xfrm>
            <a:prstGeom prst="rect">
              <a:avLst/>
            </a:prstGeom>
            <a:noFill/>
            <a:ln w="9525">
              <a:noFill/>
              <a:miter lim="800000"/>
              <a:headEnd/>
              <a:tailEnd/>
            </a:ln>
          </p:spPr>
          <p:txBody>
            <a:bodyPr lIns="0" tIns="0" rIns="0" bIns="0"/>
            <a:lstStyle/>
            <a:p>
              <a:pPr algn="ctr">
                <a:spcAft>
                  <a:spcPts val="1000"/>
                </a:spcAft>
                <a:defRPr/>
              </a:pPr>
              <a:r>
                <a:rPr lang="en-US" sz="1200" b="1" dirty="0">
                  <a:solidFill>
                    <a:schemeClr val="tx1"/>
                  </a:solidFill>
                  <a:latin typeface="+mj-lt"/>
                </a:rPr>
                <a:t>Trauma and Family  Informed Principles*</a:t>
              </a:r>
              <a:endParaRPr lang="en-US" sz="2000" b="1" dirty="0">
                <a:solidFill>
                  <a:schemeClr val="tx1"/>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0-#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929"/>
                                        </p:tgtEl>
                                        <p:attrNameLst>
                                          <p:attrName>style.visibility</p:attrName>
                                        </p:attrNameLst>
                                      </p:cBhvr>
                                      <p:to>
                                        <p:strVal val="visible"/>
                                      </p:to>
                                    </p:set>
                                    <p:anim calcmode="lin" valueType="num">
                                      <p:cBhvr additive="base">
                                        <p:cTn id="41" dur="1000" fill="hold"/>
                                        <p:tgtEl>
                                          <p:spTgt spid="38929"/>
                                        </p:tgtEl>
                                        <p:attrNameLst>
                                          <p:attrName>ppt_x</p:attrName>
                                        </p:attrNameLst>
                                      </p:cBhvr>
                                      <p:tavLst>
                                        <p:tav tm="0">
                                          <p:val>
                                            <p:strVal val="0-#ppt_w/2"/>
                                          </p:val>
                                        </p:tav>
                                        <p:tav tm="100000">
                                          <p:val>
                                            <p:strVal val="#ppt_x"/>
                                          </p:val>
                                        </p:tav>
                                      </p:tavLst>
                                    </p:anim>
                                    <p:anim calcmode="lin" valueType="num">
                                      <p:cBhvr additive="base">
                                        <p:cTn id="42" dur="1000" fill="hold"/>
                                        <p:tgtEl>
                                          <p:spTgt spid="389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4114800" y="838200"/>
            <a:ext cx="5029200" cy="2114550"/>
          </a:xfrm>
        </p:spPr>
        <p:txBody>
          <a:bodyPr/>
          <a:lstStyle/>
          <a:p>
            <a:r>
              <a:rPr lang="en-US" b="1" dirty="0"/>
              <a:t/>
            </a:r>
            <a:br>
              <a:rPr lang="en-US" b="1" dirty="0"/>
            </a:br>
            <a:r>
              <a:rPr lang="en-US" b="1" dirty="0" smtClean="0"/>
              <a:t>National Child Traumatic Stress Network</a:t>
            </a:r>
            <a:r>
              <a:rPr lang="en-US" b="1" dirty="0"/>
              <a:t/>
            </a:r>
            <a:br>
              <a:rPr lang="en-US" b="1" dirty="0"/>
            </a:br>
            <a:endParaRPr lang="en-US" b="1" dirty="0"/>
          </a:p>
        </p:txBody>
      </p:sp>
      <p:pic>
        <p:nvPicPr>
          <p:cNvPr id="561159" name="Picture 7"/>
          <p:cNvPicPr>
            <a:picLocks noChangeAspect="1" noChangeArrowheads="1"/>
          </p:cNvPicPr>
          <p:nvPr/>
        </p:nvPicPr>
        <p:blipFill>
          <a:blip r:embed="rId3" cstate="print"/>
          <a:srcRect/>
          <a:stretch>
            <a:fillRect/>
          </a:stretch>
        </p:blipFill>
        <p:spPr bwMode="auto">
          <a:xfrm>
            <a:off x="419100" y="1428750"/>
            <a:ext cx="3357563" cy="4038600"/>
          </a:xfrm>
          <a:prstGeom prst="rect">
            <a:avLst/>
          </a:prstGeom>
          <a:noFill/>
          <a:ln w="9525">
            <a:noFill/>
            <a:miter lim="800000"/>
            <a:headEnd/>
            <a:tailEnd/>
          </a:ln>
          <a:effectLst/>
        </p:spPr>
      </p:pic>
      <p:sp>
        <p:nvSpPr>
          <p:cNvPr id="561160" name="Text Box 8"/>
          <p:cNvSpPr txBox="1">
            <a:spLocks noChangeArrowheads="1"/>
          </p:cNvSpPr>
          <p:nvPr/>
        </p:nvSpPr>
        <p:spPr bwMode="auto">
          <a:xfrm>
            <a:off x="381000" y="5462588"/>
            <a:ext cx="3303588" cy="228600"/>
          </a:xfrm>
          <a:prstGeom prst="rect">
            <a:avLst/>
          </a:prstGeom>
          <a:noFill/>
          <a:ln w="9525">
            <a:noFill/>
            <a:miter lim="800000"/>
            <a:headEnd/>
            <a:tailEnd/>
          </a:ln>
          <a:effectLst/>
        </p:spPr>
        <p:txBody>
          <a:bodyPr wrap="none">
            <a:spAutoFit/>
          </a:bodyPr>
          <a:lstStyle/>
          <a:p>
            <a:r>
              <a:rPr lang="en-US" sz="800" b="0" dirty="0">
                <a:solidFill>
                  <a:srgbClr val="F8E82F"/>
                </a:solidFill>
                <a:latin typeface="Franklin Gothic Book" pitchFamily="34" charset="0"/>
              </a:rPr>
              <a:t>Artwork courtesy of the International Child Art Foundation (www.icaf.org)</a:t>
            </a:r>
            <a:r>
              <a:rPr lang="en-US" sz="900" b="0" dirty="0">
                <a:solidFill>
                  <a:srgbClr val="F8E82F"/>
                </a:solidFill>
                <a:latin typeface="Franklin Gothic Book" pitchFamily="34" charset="0"/>
              </a:rPr>
              <a:t> </a:t>
            </a:r>
          </a:p>
        </p:txBody>
      </p:sp>
    </p:spTree>
    <p:extLst>
      <p:ext uri="{BB962C8B-B14F-4D97-AF65-F5344CB8AC3E}">
        <p14:creationId xmlns:p14="http://schemas.microsoft.com/office/powerpoint/2010/main" xmlns="" val="367592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09600" y="304800"/>
            <a:ext cx="8305800" cy="1143000"/>
          </a:xfrm>
        </p:spPr>
        <p:txBody>
          <a:bodyPr/>
          <a:lstStyle/>
          <a:p>
            <a:r>
              <a:rPr lang="en-US" sz="2400" dirty="0"/>
              <a:t/>
            </a:r>
            <a:br>
              <a:rPr lang="en-US" sz="2400" dirty="0"/>
            </a:br>
            <a:r>
              <a:rPr lang="en-US" sz="3600" dirty="0"/>
              <a:t>National Child Traumatic Stress Network </a:t>
            </a:r>
            <a:r>
              <a:rPr lang="en-US" sz="2400" dirty="0"/>
              <a:t/>
            </a:r>
            <a:br>
              <a:rPr lang="en-US" sz="2400" dirty="0"/>
            </a:br>
            <a:endParaRPr lang="en-US" sz="2400" dirty="0"/>
          </a:p>
        </p:txBody>
      </p:sp>
      <p:sp>
        <p:nvSpPr>
          <p:cNvPr id="462851" name="Rectangle 3"/>
          <p:cNvSpPr>
            <a:spLocks noGrp="1" noChangeArrowheads="1"/>
          </p:cNvSpPr>
          <p:nvPr>
            <p:ph sz="quarter" idx="1"/>
          </p:nvPr>
        </p:nvSpPr>
        <p:spPr>
          <a:xfrm>
            <a:off x="838200" y="1600200"/>
            <a:ext cx="7239000" cy="3962400"/>
          </a:xfrm>
        </p:spPr>
        <p:txBody>
          <a:bodyPr lIns="0"/>
          <a:lstStyle/>
          <a:p>
            <a:pPr lvl="1" algn="ctr">
              <a:buFontTx/>
              <a:buNone/>
            </a:pPr>
            <a:endParaRPr lang="en-US" sz="2400" dirty="0"/>
          </a:p>
          <a:p>
            <a:pPr lvl="1">
              <a:buFontTx/>
              <a:buNone/>
            </a:pPr>
            <a:r>
              <a:rPr lang="en-US" sz="3200" dirty="0" smtClean="0">
                <a:solidFill>
                  <a:schemeClr val="bg1"/>
                </a:solidFill>
              </a:rPr>
              <a:t>	The </a:t>
            </a:r>
            <a:r>
              <a:rPr lang="en-US" sz="3200" dirty="0">
                <a:solidFill>
                  <a:schemeClr val="bg1"/>
                </a:solidFill>
              </a:rPr>
              <a:t>mission of the National Child Traumatic Stress Network (NCTSN) is to </a:t>
            </a:r>
            <a:r>
              <a:rPr lang="en-US" sz="3200" u="sng" dirty="0">
                <a:solidFill>
                  <a:schemeClr val="bg1"/>
                </a:solidFill>
              </a:rPr>
              <a:t>raise the standard of care</a:t>
            </a:r>
            <a:r>
              <a:rPr lang="en-US" sz="3200" dirty="0">
                <a:solidFill>
                  <a:schemeClr val="bg1"/>
                </a:solidFill>
              </a:rPr>
              <a:t> and </a:t>
            </a:r>
            <a:r>
              <a:rPr lang="en-US" sz="3200" u="sng" dirty="0">
                <a:solidFill>
                  <a:schemeClr val="bg1"/>
                </a:solidFill>
              </a:rPr>
              <a:t>improve access to services</a:t>
            </a:r>
            <a:r>
              <a:rPr lang="en-US" sz="3200" dirty="0">
                <a:solidFill>
                  <a:schemeClr val="bg1"/>
                </a:solidFill>
              </a:rPr>
              <a:t> for traumatized children, their families and communities throughout the United </a:t>
            </a:r>
            <a:r>
              <a:rPr lang="en-US" sz="3200" dirty="0" smtClean="0">
                <a:solidFill>
                  <a:schemeClr val="bg1"/>
                </a:solidFill>
              </a:rPr>
              <a:t>States.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62000" y="152400"/>
            <a:ext cx="7772400" cy="914400"/>
          </a:xfrm>
        </p:spPr>
        <p:txBody>
          <a:bodyPr/>
          <a:lstStyle/>
          <a:p>
            <a:r>
              <a:rPr lang="en-US" dirty="0"/>
              <a:t>National Child Traumatic Stress Network</a:t>
            </a:r>
          </a:p>
        </p:txBody>
      </p:sp>
      <p:sp>
        <p:nvSpPr>
          <p:cNvPr id="510979" name="Text Box 3"/>
          <p:cNvSpPr txBox="1">
            <a:spLocks noChangeArrowheads="1"/>
          </p:cNvSpPr>
          <p:nvPr/>
        </p:nvSpPr>
        <p:spPr bwMode="auto">
          <a:xfrm>
            <a:off x="990600" y="1676400"/>
            <a:ext cx="7086600" cy="4395049"/>
          </a:xfrm>
          <a:prstGeom prst="rect">
            <a:avLst/>
          </a:prstGeom>
          <a:noFill/>
          <a:ln w="9525">
            <a:noFill/>
            <a:miter lim="800000"/>
            <a:headEnd/>
            <a:tailEnd/>
          </a:ln>
          <a:effectLst/>
        </p:spPr>
        <p:txBody>
          <a:bodyPr wrap="square">
            <a:spAutoFit/>
          </a:bodyPr>
          <a:lstStyle/>
          <a:p>
            <a:pPr marL="282575" indent="-282575">
              <a:lnSpc>
                <a:spcPct val="90000"/>
              </a:lnSpc>
              <a:spcBef>
                <a:spcPct val="20000"/>
              </a:spcBef>
              <a:buFontTx/>
              <a:buChar char="•"/>
            </a:pPr>
            <a:r>
              <a:rPr lang="en-US" sz="2000" dirty="0">
                <a:solidFill>
                  <a:schemeClr val="bg1"/>
                </a:solidFill>
                <a:latin typeface="Franklin Gothic Book" pitchFamily="34" charset="0"/>
              </a:rPr>
              <a:t>Funded in 2000 (Children’s Health Act</a:t>
            </a:r>
            <a:r>
              <a:rPr lang="en-US" sz="2000" dirty="0" smtClean="0">
                <a:solidFill>
                  <a:schemeClr val="bg1"/>
                </a:solidFill>
                <a:latin typeface="Franklin Gothic Book" pitchFamily="34" charset="0"/>
              </a:rPr>
              <a:t>) </a:t>
            </a:r>
            <a:r>
              <a:rPr lang="en-US" sz="1600" dirty="0"/>
              <a:t>supported through funding from the Donald J. Cohen National Child Traumatic Stress Initiative, administered by the US Department of Health and Human Services (DHHS), Center for Mental Health Services (CMHS), Substance Abuse and Mental Health Services Administration (SAMHSA) </a:t>
            </a:r>
          </a:p>
          <a:p>
            <a:pPr marL="282575" indent="-282575">
              <a:lnSpc>
                <a:spcPct val="90000"/>
              </a:lnSpc>
              <a:spcBef>
                <a:spcPct val="20000"/>
              </a:spcBef>
              <a:buFontTx/>
              <a:buChar char="•"/>
            </a:pPr>
            <a:r>
              <a:rPr lang="en-US" sz="2000" dirty="0" smtClean="0">
                <a:solidFill>
                  <a:schemeClr val="bg1"/>
                </a:solidFill>
                <a:latin typeface="Franklin Gothic Book" pitchFamily="34" charset="0"/>
              </a:rPr>
              <a:t>Rapid </a:t>
            </a:r>
            <a:r>
              <a:rPr lang="en-US" sz="2000" dirty="0">
                <a:solidFill>
                  <a:schemeClr val="bg1"/>
                </a:solidFill>
                <a:latin typeface="Franklin Gothic Book" pitchFamily="34" charset="0"/>
              </a:rPr>
              <a:t>Change – post  9/11/01</a:t>
            </a:r>
          </a:p>
          <a:p>
            <a:pPr marL="282575" indent="-282575">
              <a:lnSpc>
                <a:spcPct val="90000"/>
              </a:lnSpc>
              <a:spcBef>
                <a:spcPct val="20000"/>
              </a:spcBef>
              <a:buFontTx/>
              <a:buChar char="•"/>
            </a:pPr>
            <a:r>
              <a:rPr lang="en-US" sz="2000" dirty="0">
                <a:solidFill>
                  <a:schemeClr val="bg1"/>
                </a:solidFill>
                <a:latin typeface="Franklin Gothic Book" pitchFamily="34" charset="0"/>
              </a:rPr>
              <a:t>Innovative Collaborative Structure:</a:t>
            </a:r>
          </a:p>
          <a:p>
            <a:pPr marL="576263" lvl="1">
              <a:spcBef>
                <a:spcPct val="35000"/>
              </a:spcBef>
              <a:spcAft>
                <a:spcPct val="20000"/>
              </a:spcAft>
              <a:buFontTx/>
              <a:buChar char="•"/>
            </a:pPr>
            <a:r>
              <a:rPr lang="en-US" sz="2000" dirty="0">
                <a:solidFill>
                  <a:schemeClr val="bg1"/>
                </a:solidFill>
                <a:latin typeface="Franklin Gothic Book" pitchFamily="34" charset="0"/>
              </a:rPr>
              <a:t>UCLA-Duke University National Center for Child Traumatic Stress (Category I)</a:t>
            </a:r>
          </a:p>
          <a:p>
            <a:pPr marL="576263" lvl="1">
              <a:spcBef>
                <a:spcPct val="35000"/>
              </a:spcBef>
              <a:spcAft>
                <a:spcPct val="20000"/>
              </a:spcAft>
              <a:buFontTx/>
              <a:buChar char="•"/>
            </a:pPr>
            <a:r>
              <a:rPr lang="en-US" sz="2000" dirty="0" smtClean="0">
                <a:solidFill>
                  <a:schemeClr val="bg1"/>
                </a:solidFill>
                <a:latin typeface="Franklin Gothic Book" pitchFamily="34" charset="0"/>
              </a:rPr>
              <a:t>Intervention </a:t>
            </a:r>
            <a:r>
              <a:rPr lang="en-US" sz="2000" dirty="0">
                <a:solidFill>
                  <a:schemeClr val="bg1"/>
                </a:solidFill>
                <a:latin typeface="Franklin Gothic Book" pitchFamily="34" charset="0"/>
              </a:rPr>
              <a:t>Development and Evaluation Centers (Category II)</a:t>
            </a:r>
          </a:p>
          <a:p>
            <a:pPr marL="576263" lvl="1">
              <a:spcBef>
                <a:spcPct val="35000"/>
              </a:spcBef>
              <a:spcAft>
                <a:spcPct val="20000"/>
              </a:spcAft>
              <a:buFontTx/>
              <a:buChar char="•"/>
            </a:pPr>
            <a:r>
              <a:rPr lang="en-US" sz="2000" dirty="0" smtClean="0">
                <a:solidFill>
                  <a:schemeClr val="bg1"/>
                </a:solidFill>
                <a:latin typeface="Franklin Gothic Book" pitchFamily="34" charset="0"/>
              </a:rPr>
              <a:t>Community </a:t>
            </a:r>
            <a:r>
              <a:rPr lang="en-US" sz="2000" dirty="0">
                <a:solidFill>
                  <a:schemeClr val="bg1"/>
                </a:solidFill>
                <a:latin typeface="Franklin Gothic Book" pitchFamily="34" charset="0"/>
              </a:rPr>
              <a:t>Treatment and Service Centers (Category III)</a:t>
            </a:r>
          </a:p>
          <a:p>
            <a:pPr marL="576263" lvl="1">
              <a:spcBef>
                <a:spcPct val="35000"/>
              </a:spcBef>
              <a:spcAft>
                <a:spcPct val="20000"/>
              </a:spcAft>
              <a:buFontTx/>
              <a:buChar char="•"/>
            </a:pPr>
            <a:r>
              <a:rPr lang="en-US" sz="2000" dirty="0">
                <a:solidFill>
                  <a:schemeClr val="bg1"/>
                </a:solidFill>
                <a:latin typeface="Franklin Gothic Book" pitchFamily="34" charset="0"/>
              </a:rPr>
              <a:t>Alumni members</a:t>
            </a:r>
            <a:endParaRPr lang="en-US" sz="2000" dirty="0">
              <a:latin typeface="Franklin Gothic Boo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CTSN_Network_Map_Jan_2013.jpg"/>
          <p:cNvPicPr>
            <a:picLocks noChangeAspect="1"/>
          </p:cNvPicPr>
          <p:nvPr/>
        </p:nvPicPr>
        <p:blipFill>
          <a:blip r:embed="rId3" cstate="print"/>
          <a:stretch>
            <a:fillRect/>
          </a:stretch>
        </p:blipFill>
        <p:spPr>
          <a:xfrm>
            <a:off x="-533400" y="-1049573"/>
            <a:ext cx="10439400" cy="8066809"/>
          </a:xfrm>
          <a:prstGeom prst="rect">
            <a:avLst/>
          </a:prstGeom>
        </p:spPr>
      </p:pic>
    </p:spTree>
    <p:extLst>
      <p:ext uri="{BB962C8B-B14F-4D97-AF65-F5344CB8AC3E}">
        <p14:creationId xmlns:p14="http://schemas.microsoft.com/office/powerpoint/2010/main" xmlns="" val="2957470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4114800" y="838200"/>
            <a:ext cx="5029200" cy="2114550"/>
          </a:xfrm>
        </p:spPr>
        <p:txBody>
          <a:bodyPr/>
          <a:lstStyle/>
          <a:p>
            <a:r>
              <a:rPr lang="en-US" b="1" dirty="0" smtClean="0"/>
              <a:t>Trauma Informed Organizational Practice</a:t>
            </a:r>
            <a:r>
              <a:rPr lang="en-US" b="1" dirty="0"/>
              <a:t/>
            </a:r>
            <a:br>
              <a:rPr lang="en-US" b="1" dirty="0"/>
            </a:br>
            <a:r>
              <a:rPr lang="en-US" b="1" dirty="0"/>
              <a:t/>
            </a:r>
            <a:br>
              <a:rPr lang="en-US" b="1" dirty="0"/>
            </a:br>
            <a:endParaRPr lang="en-US" b="1" dirty="0"/>
          </a:p>
        </p:txBody>
      </p:sp>
      <p:pic>
        <p:nvPicPr>
          <p:cNvPr id="561159" name="Picture 7"/>
          <p:cNvPicPr>
            <a:picLocks noChangeAspect="1" noChangeArrowheads="1"/>
          </p:cNvPicPr>
          <p:nvPr/>
        </p:nvPicPr>
        <p:blipFill>
          <a:blip r:embed="rId3" cstate="print"/>
          <a:srcRect/>
          <a:stretch>
            <a:fillRect/>
          </a:stretch>
        </p:blipFill>
        <p:spPr bwMode="auto">
          <a:xfrm>
            <a:off x="419100" y="1428750"/>
            <a:ext cx="3357563" cy="4038600"/>
          </a:xfrm>
          <a:prstGeom prst="rect">
            <a:avLst/>
          </a:prstGeom>
          <a:noFill/>
          <a:ln w="9525">
            <a:noFill/>
            <a:miter lim="800000"/>
            <a:headEnd/>
            <a:tailEnd/>
          </a:ln>
          <a:effectLst/>
        </p:spPr>
      </p:pic>
      <p:sp>
        <p:nvSpPr>
          <p:cNvPr id="561160" name="Text Box 8"/>
          <p:cNvSpPr txBox="1">
            <a:spLocks noChangeArrowheads="1"/>
          </p:cNvSpPr>
          <p:nvPr/>
        </p:nvSpPr>
        <p:spPr bwMode="auto">
          <a:xfrm>
            <a:off x="381000" y="5462588"/>
            <a:ext cx="3303588" cy="228600"/>
          </a:xfrm>
          <a:prstGeom prst="rect">
            <a:avLst/>
          </a:prstGeom>
          <a:noFill/>
          <a:ln w="9525">
            <a:noFill/>
            <a:miter lim="800000"/>
            <a:headEnd/>
            <a:tailEnd/>
          </a:ln>
          <a:effectLst/>
        </p:spPr>
        <p:txBody>
          <a:bodyPr wrap="none">
            <a:spAutoFit/>
          </a:bodyPr>
          <a:lstStyle/>
          <a:p>
            <a:r>
              <a:rPr lang="en-US" sz="800" b="0" dirty="0">
                <a:solidFill>
                  <a:srgbClr val="F8E82F"/>
                </a:solidFill>
                <a:latin typeface="Franklin Gothic Book" pitchFamily="34" charset="0"/>
              </a:rPr>
              <a:t>Artwork courtesy of the International Child Art Foundation (www.icaf.org)</a:t>
            </a:r>
            <a:r>
              <a:rPr lang="en-US" sz="900" b="0" dirty="0">
                <a:solidFill>
                  <a:srgbClr val="F8E82F"/>
                </a:solidFill>
                <a:latin typeface="Franklin Gothic Book" pitchFamily="34" charset="0"/>
              </a:rPr>
              <a:t> </a:t>
            </a:r>
          </a:p>
        </p:txBody>
      </p:sp>
    </p:spTree>
    <p:extLst>
      <p:ext uri="{BB962C8B-B14F-4D97-AF65-F5344CB8AC3E}">
        <p14:creationId xmlns:p14="http://schemas.microsoft.com/office/powerpoint/2010/main" xmlns="" val="3398963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n-US" dirty="0"/>
              <a:t>The Paradigm Shift</a:t>
            </a:r>
          </a:p>
        </p:txBody>
      </p:sp>
      <p:sp>
        <p:nvSpPr>
          <p:cNvPr id="71683" name="Rectangle 3"/>
          <p:cNvSpPr>
            <a:spLocks noGrp="1" noChangeArrowheads="1"/>
          </p:cNvSpPr>
          <p:nvPr>
            <p:ph sz="quarter" idx="1"/>
          </p:nvPr>
        </p:nvSpPr>
        <p:spPr>
          <a:xfrm>
            <a:off x="609600" y="1752600"/>
            <a:ext cx="8534400" cy="4572000"/>
          </a:xfrm>
        </p:spPr>
        <p:txBody>
          <a:bodyPr/>
          <a:lstStyle/>
          <a:p>
            <a:pPr algn="ctr">
              <a:lnSpc>
                <a:spcPct val="90000"/>
              </a:lnSpc>
              <a:buFontTx/>
              <a:buNone/>
            </a:pPr>
            <a:r>
              <a:rPr lang="en-US" sz="4000" b="1" dirty="0"/>
              <a:t>Traditional Care</a:t>
            </a:r>
          </a:p>
          <a:p>
            <a:pPr algn="ctr">
              <a:lnSpc>
                <a:spcPct val="90000"/>
              </a:lnSpc>
              <a:buFontTx/>
              <a:buNone/>
            </a:pPr>
            <a:endParaRPr lang="en-US" sz="4000" b="1" dirty="0"/>
          </a:p>
          <a:p>
            <a:pPr algn="ctr">
              <a:lnSpc>
                <a:spcPct val="90000"/>
              </a:lnSpc>
              <a:buFontTx/>
              <a:buNone/>
            </a:pPr>
            <a:endParaRPr lang="en-US" b="1" dirty="0"/>
          </a:p>
          <a:p>
            <a:pPr algn="ctr">
              <a:lnSpc>
                <a:spcPct val="90000"/>
              </a:lnSpc>
              <a:buFontTx/>
              <a:buNone/>
            </a:pPr>
            <a:r>
              <a:rPr lang="en-US" sz="4000" b="1" dirty="0"/>
              <a:t>Trauma-Informed Care</a:t>
            </a:r>
            <a:endParaRPr lang="en-US" sz="1600" b="1" dirty="0"/>
          </a:p>
          <a:p>
            <a:pPr algn="ctr">
              <a:lnSpc>
                <a:spcPct val="90000"/>
              </a:lnSpc>
              <a:buFontTx/>
              <a:buNone/>
            </a:pPr>
            <a:endParaRPr lang="en-US" sz="4000" b="1" dirty="0"/>
          </a:p>
          <a:p>
            <a:pPr algn="ctr">
              <a:lnSpc>
                <a:spcPct val="90000"/>
              </a:lnSpc>
              <a:buFontTx/>
              <a:buNone/>
            </a:pPr>
            <a:endParaRPr lang="en-US" sz="4000" b="1" dirty="0"/>
          </a:p>
          <a:p>
            <a:pPr algn="ctr">
              <a:lnSpc>
                <a:spcPct val="90000"/>
              </a:lnSpc>
              <a:buFontTx/>
              <a:buNone/>
            </a:pPr>
            <a:r>
              <a:rPr lang="en-US" sz="4000" b="1" dirty="0"/>
              <a:t>Trauma Specific Intervention</a:t>
            </a:r>
          </a:p>
        </p:txBody>
      </p:sp>
      <p:sp>
        <p:nvSpPr>
          <p:cNvPr id="71684" name="Line 4"/>
          <p:cNvSpPr>
            <a:spLocks noChangeShapeType="1"/>
          </p:cNvSpPr>
          <p:nvPr/>
        </p:nvSpPr>
        <p:spPr bwMode="auto">
          <a:xfrm>
            <a:off x="4648200" y="2362200"/>
            <a:ext cx="0" cy="1295400"/>
          </a:xfrm>
          <a:prstGeom prst="line">
            <a:avLst/>
          </a:prstGeom>
          <a:noFill/>
          <a:ln w="1778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1685" name="Line 5"/>
          <p:cNvSpPr>
            <a:spLocks noChangeShapeType="1"/>
          </p:cNvSpPr>
          <p:nvPr/>
        </p:nvSpPr>
        <p:spPr bwMode="auto">
          <a:xfrm>
            <a:off x="4648200" y="4267200"/>
            <a:ext cx="0" cy="1295400"/>
          </a:xfrm>
          <a:prstGeom prst="line">
            <a:avLst/>
          </a:prstGeom>
          <a:noFill/>
          <a:ln w="1778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xmlns="" val="302806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228601"/>
            <a:ext cx="8001000" cy="762000"/>
          </a:xfrm>
        </p:spPr>
        <p:txBody>
          <a:bodyPr/>
          <a:lstStyle/>
          <a:p>
            <a:r>
              <a:rPr lang="en-US" dirty="0"/>
              <a:t>Trauma-Informed Care</a:t>
            </a:r>
          </a:p>
        </p:txBody>
      </p:sp>
      <p:sp>
        <p:nvSpPr>
          <p:cNvPr id="80899" name="Rectangle 3"/>
          <p:cNvSpPr>
            <a:spLocks noGrp="1" noChangeArrowheads="1"/>
          </p:cNvSpPr>
          <p:nvPr>
            <p:ph sz="quarter" idx="1"/>
          </p:nvPr>
        </p:nvSpPr>
        <p:spPr>
          <a:xfrm>
            <a:off x="609600" y="1752600"/>
            <a:ext cx="8534400" cy="4648200"/>
          </a:xfrm>
        </p:spPr>
        <p:txBody>
          <a:bodyPr/>
          <a:lstStyle/>
          <a:p>
            <a:r>
              <a:rPr lang="en-US" sz="2800" dirty="0"/>
              <a:t>Universal understanding that nearly every individual seeking services  in </a:t>
            </a:r>
            <a:r>
              <a:rPr lang="en-US" sz="2800" dirty="0" smtClean="0"/>
              <a:t>human service systems </a:t>
            </a:r>
            <a:r>
              <a:rPr lang="en-US" sz="2800" dirty="0"/>
              <a:t>has a trauma history</a:t>
            </a:r>
          </a:p>
          <a:p>
            <a:r>
              <a:rPr lang="en-US" sz="2800" dirty="0"/>
              <a:t>Provision of care should be trauma competent</a:t>
            </a:r>
          </a:p>
          <a:p>
            <a:r>
              <a:rPr lang="en-US" sz="2800" dirty="0"/>
              <a:t>Based on public health prevention concepts (with emphasis on primary and secondary prevention)</a:t>
            </a:r>
          </a:p>
          <a:p>
            <a:r>
              <a:rPr lang="en-US" sz="2800" dirty="0"/>
              <a:t>Commitment to strengths based beliefs and practices (e.g.  promoting resilience,  collaborative working relationship with consumers and survivors)</a:t>
            </a:r>
          </a:p>
          <a:p>
            <a:pPr>
              <a:buFontTx/>
              <a:buNone/>
            </a:pPr>
            <a:endParaRPr lang="en-US" sz="2800" dirty="0"/>
          </a:p>
        </p:txBody>
      </p:sp>
    </p:spTree>
    <p:extLst>
      <p:ext uri="{BB962C8B-B14F-4D97-AF65-F5344CB8AC3E}">
        <p14:creationId xmlns:p14="http://schemas.microsoft.com/office/powerpoint/2010/main" xmlns="" val="293628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4114800" y="838200"/>
            <a:ext cx="5029200" cy="2114550"/>
          </a:xfrm>
        </p:spPr>
        <p:txBody>
          <a:bodyPr/>
          <a:lstStyle/>
          <a:p>
            <a:r>
              <a:rPr lang="en-US" b="1" dirty="0"/>
              <a:t/>
            </a:r>
            <a:br>
              <a:rPr lang="en-US" b="1" dirty="0"/>
            </a:br>
            <a:r>
              <a:rPr lang="en-US" b="1" dirty="0"/>
              <a:t/>
            </a:r>
            <a:br>
              <a:rPr lang="en-US" b="1" dirty="0"/>
            </a:br>
            <a:r>
              <a:rPr lang="en-US" b="1" dirty="0"/>
              <a:t>What Is Child Traumatic Stress?</a:t>
            </a:r>
            <a:br>
              <a:rPr lang="en-US" b="1" dirty="0"/>
            </a:br>
            <a:endParaRPr lang="en-US" b="1" dirty="0"/>
          </a:p>
        </p:txBody>
      </p:sp>
      <p:pic>
        <p:nvPicPr>
          <p:cNvPr id="561159" name="Picture 7"/>
          <p:cNvPicPr>
            <a:picLocks noChangeAspect="1" noChangeArrowheads="1"/>
          </p:cNvPicPr>
          <p:nvPr/>
        </p:nvPicPr>
        <p:blipFill>
          <a:blip r:embed="rId3" cstate="print"/>
          <a:srcRect/>
          <a:stretch>
            <a:fillRect/>
          </a:stretch>
        </p:blipFill>
        <p:spPr bwMode="auto">
          <a:xfrm>
            <a:off x="419100" y="1428750"/>
            <a:ext cx="3357563" cy="4038600"/>
          </a:xfrm>
          <a:prstGeom prst="rect">
            <a:avLst/>
          </a:prstGeom>
          <a:noFill/>
          <a:ln w="9525">
            <a:noFill/>
            <a:miter lim="800000"/>
            <a:headEnd/>
            <a:tailEnd/>
          </a:ln>
          <a:effectLst/>
        </p:spPr>
      </p:pic>
      <p:sp>
        <p:nvSpPr>
          <p:cNvPr id="561160" name="Text Box 8"/>
          <p:cNvSpPr txBox="1">
            <a:spLocks noChangeArrowheads="1"/>
          </p:cNvSpPr>
          <p:nvPr/>
        </p:nvSpPr>
        <p:spPr bwMode="auto">
          <a:xfrm>
            <a:off x="381000" y="5462588"/>
            <a:ext cx="3303588" cy="228600"/>
          </a:xfrm>
          <a:prstGeom prst="rect">
            <a:avLst/>
          </a:prstGeom>
          <a:noFill/>
          <a:ln w="9525">
            <a:noFill/>
            <a:miter lim="800000"/>
            <a:headEnd/>
            <a:tailEnd/>
          </a:ln>
          <a:effectLst/>
        </p:spPr>
        <p:txBody>
          <a:bodyPr wrap="none">
            <a:spAutoFit/>
          </a:bodyPr>
          <a:lstStyle/>
          <a:p>
            <a:r>
              <a:rPr lang="en-US" sz="800" b="0" dirty="0">
                <a:solidFill>
                  <a:srgbClr val="F8E82F"/>
                </a:solidFill>
                <a:latin typeface="Franklin Gothic Book" pitchFamily="34" charset="0"/>
              </a:rPr>
              <a:t>Artwork courtesy of the International Child Art Foundation (www.icaf.org)</a:t>
            </a:r>
            <a:r>
              <a:rPr lang="en-US" sz="900" b="0" dirty="0">
                <a:solidFill>
                  <a:srgbClr val="F8E82F"/>
                </a:solidFill>
                <a:latin typeface="Franklin Gothic Book"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304800"/>
            <a:ext cx="8305800" cy="1447800"/>
          </a:xfrm>
        </p:spPr>
        <p:txBody>
          <a:bodyPr/>
          <a:lstStyle/>
          <a:p>
            <a:r>
              <a:rPr lang="en-US" dirty="0" smtClean="0"/>
              <a:t>Pre-requisites for Trauma Informed </a:t>
            </a:r>
            <a:br>
              <a:rPr lang="en-US" dirty="0" smtClean="0"/>
            </a:br>
            <a:r>
              <a:rPr lang="en-US" dirty="0" smtClean="0"/>
              <a:t>Service Delivery</a:t>
            </a:r>
            <a:endParaRPr lang="en-US" dirty="0"/>
          </a:p>
        </p:txBody>
      </p:sp>
      <p:sp>
        <p:nvSpPr>
          <p:cNvPr id="86019" name="Rectangle 3"/>
          <p:cNvSpPr>
            <a:spLocks noGrp="1" noChangeArrowheads="1"/>
          </p:cNvSpPr>
          <p:nvPr>
            <p:ph sz="quarter" idx="1"/>
          </p:nvPr>
        </p:nvSpPr>
        <p:spPr>
          <a:xfrm>
            <a:off x="533400" y="1752600"/>
            <a:ext cx="8610600" cy="4419600"/>
          </a:xfrm>
        </p:spPr>
        <p:txBody>
          <a:bodyPr/>
          <a:lstStyle/>
          <a:p>
            <a:pPr algn="ctr">
              <a:lnSpc>
                <a:spcPct val="80000"/>
              </a:lnSpc>
              <a:buFontTx/>
              <a:buNone/>
            </a:pPr>
            <a:endParaRPr lang="en-US" sz="2800" dirty="0"/>
          </a:p>
          <a:p>
            <a:pPr>
              <a:lnSpc>
                <a:spcPct val="80000"/>
              </a:lnSpc>
            </a:pPr>
            <a:r>
              <a:rPr lang="en-US" sz="2800" dirty="0"/>
              <a:t>Administrative commitment</a:t>
            </a:r>
          </a:p>
          <a:p>
            <a:pPr>
              <a:lnSpc>
                <a:spcPct val="80000"/>
              </a:lnSpc>
            </a:pPr>
            <a:r>
              <a:rPr lang="en-US" sz="2800" dirty="0"/>
              <a:t>Universal screening for </a:t>
            </a:r>
            <a:r>
              <a:rPr lang="en-US" sz="2800" dirty="0" smtClean="0"/>
              <a:t>trauma</a:t>
            </a:r>
          </a:p>
          <a:p>
            <a:pPr lvl="1">
              <a:lnSpc>
                <a:spcPct val="80000"/>
              </a:lnSpc>
            </a:pPr>
            <a:r>
              <a:rPr lang="en-US" sz="2300" dirty="0" smtClean="0">
                <a:solidFill>
                  <a:schemeClr val="tx1"/>
                </a:solidFill>
              </a:rPr>
              <a:t>Assessment as needed</a:t>
            </a:r>
          </a:p>
          <a:p>
            <a:pPr>
              <a:lnSpc>
                <a:spcPct val="80000"/>
              </a:lnSpc>
            </a:pPr>
            <a:r>
              <a:rPr lang="en-US" sz="2800" dirty="0" smtClean="0"/>
              <a:t>On-going  staff </a:t>
            </a:r>
            <a:r>
              <a:rPr lang="en-US" sz="2800" dirty="0"/>
              <a:t>training and </a:t>
            </a:r>
            <a:r>
              <a:rPr lang="en-US" sz="2800" dirty="0" smtClean="0"/>
              <a:t>education</a:t>
            </a:r>
          </a:p>
          <a:p>
            <a:pPr lvl="1">
              <a:lnSpc>
                <a:spcPct val="80000"/>
              </a:lnSpc>
            </a:pPr>
            <a:r>
              <a:rPr lang="en-US" sz="2300" dirty="0" smtClean="0">
                <a:solidFill>
                  <a:schemeClr val="tx1"/>
                </a:solidFill>
              </a:rPr>
              <a:t>Expert trauma consultation available to staff</a:t>
            </a:r>
            <a:endParaRPr lang="en-US" sz="2300" dirty="0">
              <a:solidFill>
                <a:schemeClr val="tx1"/>
              </a:solidFill>
            </a:endParaRPr>
          </a:p>
          <a:p>
            <a:pPr>
              <a:lnSpc>
                <a:spcPct val="80000"/>
              </a:lnSpc>
            </a:pPr>
            <a:r>
              <a:rPr lang="en-US" sz="2800" dirty="0"/>
              <a:t>Hiring practices</a:t>
            </a:r>
          </a:p>
          <a:p>
            <a:pPr>
              <a:lnSpc>
                <a:spcPct val="80000"/>
              </a:lnSpc>
            </a:pPr>
            <a:r>
              <a:rPr lang="en-US" sz="2800" dirty="0"/>
              <a:t>Review of </a:t>
            </a:r>
            <a:r>
              <a:rPr lang="en-US" sz="2800" dirty="0" smtClean="0"/>
              <a:t>organizational policies </a:t>
            </a:r>
            <a:r>
              <a:rPr lang="en-US" sz="2800" dirty="0"/>
              <a:t>and </a:t>
            </a:r>
            <a:r>
              <a:rPr lang="en-US" sz="2800" dirty="0" smtClean="0"/>
              <a:t>procedures</a:t>
            </a:r>
          </a:p>
          <a:p>
            <a:pPr lvl="1">
              <a:lnSpc>
                <a:spcPct val="80000"/>
              </a:lnSpc>
            </a:pPr>
            <a:r>
              <a:rPr lang="en-US" sz="2300" dirty="0" smtClean="0">
                <a:solidFill>
                  <a:schemeClr val="tx1"/>
                </a:solidFill>
              </a:rPr>
              <a:t>Avoidance of re-traumatization practices</a:t>
            </a:r>
            <a:endParaRPr lang="en-US" sz="2300" dirty="0">
              <a:solidFill>
                <a:schemeClr val="tx1"/>
              </a:solidFill>
            </a:endParaRPr>
          </a:p>
          <a:p>
            <a:pPr>
              <a:lnSpc>
                <a:spcPct val="80000"/>
              </a:lnSpc>
              <a:buFontTx/>
              <a:buNone/>
            </a:pPr>
            <a:r>
              <a:rPr lang="en-US" sz="2800" dirty="0" smtClean="0"/>
              <a:t>                                                               </a:t>
            </a:r>
            <a:r>
              <a:rPr lang="en-US" sz="1600" dirty="0" smtClean="0"/>
              <a:t>Harris </a:t>
            </a:r>
            <a:r>
              <a:rPr lang="en-US" sz="1600" dirty="0"/>
              <a:t>&amp; Fallot (2001) </a:t>
            </a:r>
          </a:p>
          <a:p>
            <a:pPr>
              <a:lnSpc>
                <a:spcPct val="80000"/>
              </a:lnSpc>
              <a:buFontTx/>
              <a:buNone/>
            </a:pPr>
            <a:endParaRPr lang="en-US" sz="2800" dirty="0"/>
          </a:p>
          <a:p>
            <a:pPr>
              <a:lnSpc>
                <a:spcPct val="80000"/>
              </a:lnSpc>
              <a:buFontTx/>
              <a:buNone/>
            </a:pPr>
            <a:r>
              <a:rPr lang="en-US" sz="2800" dirty="0"/>
              <a:t>                                                </a:t>
            </a:r>
          </a:p>
          <a:p>
            <a:pPr>
              <a:lnSpc>
                <a:spcPct val="80000"/>
              </a:lnSpc>
              <a:buFontTx/>
              <a:buNone/>
            </a:pPr>
            <a:endParaRPr lang="en-US" sz="2800" dirty="0"/>
          </a:p>
          <a:p>
            <a:pPr>
              <a:lnSpc>
                <a:spcPct val="80000"/>
              </a:lnSpc>
              <a:buFontTx/>
              <a:buNone/>
            </a:pPr>
            <a:endParaRPr lang="en-US" sz="2800" dirty="0"/>
          </a:p>
          <a:p>
            <a:pPr>
              <a:lnSpc>
                <a:spcPct val="80000"/>
              </a:lnSpc>
              <a:buFontTx/>
              <a:buNone/>
            </a:pPr>
            <a:r>
              <a:rPr lang="en-US" sz="2800" dirty="0"/>
              <a:t>     </a:t>
            </a:r>
          </a:p>
          <a:p>
            <a:pPr>
              <a:lnSpc>
                <a:spcPct val="80000"/>
              </a:lnSpc>
              <a:buFontTx/>
              <a:buNone/>
            </a:pPr>
            <a:endParaRPr lang="en-US" sz="2800" dirty="0"/>
          </a:p>
          <a:p>
            <a:pPr>
              <a:lnSpc>
                <a:spcPct val="80000"/>
              </a:lnSpc>
              <a:buFontTx/>
              <a:buNone/>
            </a:pPr>
            <a:endParaRPr lang="en-US" sz="2800" dirty="0"/>
          </a:p>
        </p:txBody>
      </p:sp>
    </p:spTree>
    <p:extLst>
      <p:ext uri="{BB962C8B-B14F-4D97-AF65-F5344CB8AC3E}">
        <p14:creationId xmlns:p14="http://schemas.microsoft.com/office/powerpoint/2010/main" xmlns="" val="667627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Sanctuary® Model</a:t>
            </a:r>
            <a:endParaRPr lang="en-US" dirty="0"/>
          </a:p>
        </p:txBody>
      </p:sp>
      <p:sp>
        <p:nvSpPr>
          <p:cNvPr id="3" name="Content Placeholder 2"/>
          <p:cNvSpPr>
            <a:spLocks noGrp="1"/>
          </p:cNvSpPr>
          <p:nvPr>
            <p:ph sz="quarter" idx="1"/>
          </p:nvPr>
        </p:nvSpPr>
        <p:spPr>
          <a:xfrm>
            <a:off x="228600" y="1371600"/>
            <a:ext cx="8503920" cy="5334000"/>
          </a:xfrm>
        </p:spPr>
        <p:txBody>
          <a:bodyPr/>
          <a:lstStyle/>
          <a:p>
            <a:r>
              <a:rPr lang="en-US" dirty="0" smtClean="0"/>
              <a:t>Trauma exposure in individuals who seek services as well as the individuals who provide those services</a:t>
            </a:r>
          </a:p>
          <a:p>
            <a:r>
              <a:rPr lang="en-US" dirty="0" smtClean="0"/>
              <a:t>Organizational stressors (e.g. fiscal pressures, regulatory compliance, workloads, etc.)</a:t>
            </a:r>
          </a:p>
          <a:p>
            <a:r>
              <a:rPr lang="en-US" dirty="0" smtClean="0"/>
              <a:t>Active creation of trauma informed community</a:t>
            </a:r>
          </a:p>
          <a:p>
            <a:r>
              <a:rPr lang="en-US" dirty="0" smtClean="0"/>
              <a:t>7 Commitments</a:t>
            </a:r>
          </a:p>
          <a:p>
            <a:pPr lvl="2"/>
            <a:r>
              <a:rPr lang="en-US" sz="1800" dirty="0" smtClean="0"/>
              <a:t>Nonviolence</a:t>
            </a:r>
          </a:p>
          <a:p>
            <a:pPr lvl="2"/>
            <a:r>
              <a:rPr lang="en-US" sz="1800" dirty="0" smtClean="0"/>
              <a:t>Emotional Intelligence</a:t>
            </a:r>
          </a:p>
          <a:p>
            <a:pPr lvl="2"/>
            <a:r>
              <a:rPr lang="en-US" sz="1800" dirty="0" smtClean="0"/>
              <a:t>Social Learning</a:t>
            </a:r>
          </a:p>
          <a:p>
            <a:pPr lvl="2"/>
            <a:r>
              <a:rPr lang="en-US" sz="1800" dirty="0" smtClean="0"/>
              <a:t>Democracy</a:t>
            </a:r>
          </a:p>
          <a:p>
            <a:pPr lvl="2"/>
            <a:r>
              <a:rPr lang="en-US" sz="1800" dirty="0" smtClean="0"/>
              <a:t>Open Communication</a:t>
            </a:r>
          </a:p>
          <a:p>
            <a:pPr lvl="2"/>
            <a:r>
              <a:rPr lang="en-US" sz="1800" dirty="0" smtClean="0"/>
              <a:t>Social Responsibility</a:t>
            </a:r>
          </a:p>
          <a:p>
            <a:pPr lvl="2"/>
            <a:r>
              <a:rPr lang="en-US" sz="1800" dirty="0" smtClean="0"/>
              <a:t>Growth and Change</a:t>
            </a:r>
            <a:endParaRPr lang="en-US" sz="1800" dirty="0"/>
          </a:p>
        </p:txBody>
      </p:sp>
    </p:spTree>
    <p:extLst>
      <p:ext uri="{BB962C8B-B14F-4D97-AF65-F5344CB8AC3E}">
        <p14:creationId xmlns:p14="http://schemas.microsoft.com/office/powerpoint/2010/main" xmlns="" val="3793458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4114800" y="838200"/>
            <a:ext cx="5029200" cy="2114550"/>
          </a:xfrm>
        </p:spPr>
        <p:txBody>
          <a:bodyPr/>
          <a:lstStyle/>
          <a:p>
            <a:r>
              <a:rPr lang="en-US" b="1" dirty="0"/>
              <a:t/>
            </a:r>
            <a:br>
              <a:rPr lang="en-US" b="1" dirty="0"/>
            </a:br>
            <a:r>
              <a:rPr lang="en-US" b="1" dirty="0" smtClean="0"/>
              <a:t>Trauma Interventions</a:t>
            </a:r>
            <a:r>
              <a:rPr lang="en-US" b="1" dirty="0"/>
              <a:t/>
            </a:r>
            <a:br>
              <a:rPr lang="en-US" b="1" dirty="0"/>
            </a:br>
            <a:endParaRPr lang="en-US" b="1" dirty="0"/>
          </a:p>
        </p:txBody>
      </p:sp>
      <p:pic>
        <p:nvPicPr>
          <p:cNvPr id="561159" name="Picture 7"/>
          <p:cNvPicPr>
            <a:picLocks noChangeAspect="1" noChangeArrowheads="1"/>
          </p:cNvPicPr>
          <p:nvPr/>
        </p:nvPicPr>
        <p:blipFill>
          <a:blip r:embed="rId3" cstate="print"/>
          <a:srcRect/>
          <a:stretch>
            <a:fillRect/>
          </a:stretch>
        </p:blipFill>
        <p:spPr bwMode="auto">
          <a:xfrm>
            <a:off x="419100" y="1428750"/>
            <a:ext cx="3357563" cy="4038600"/>
          </a:xfrm>
          <a:prstGeom prst="rect">
            <a:avLst/>
          </a:prstGeom>
          <a:noFill/>
          <a:ln w="9525">
            <a:noFill/>
            <a:miter lim="800000"/>
            <a:headEnd/>
            <a:tailEnd/>
          </a:ln>
          <a:effectLst/>
        </p:spPr>
      </p:pic>
      <p:sp>
        <p:nvSpPr>
          <p:cNvPr id="561160" name="Text Box 8"/>
          <p:cNvSpPr txBox="1">
            <a:spLocks noChangeArrowheads="1"/>
          </p:cNvSpPr>
          <p:nvPr/>
        </p:nvSpPr>
        <p:spPr bwMode="auto">
          <a:xfrm>
            <a:off x="381000" y="5462588"/>
            <a:ext cx="3303588" cy="228600"/>
          </a:xfrm>
          <a:prstGeom prst="rect">
            <a:avLst/>
          </a:prstGeom>
          <a:noFill/>
          <a:ln w="9525">
            <a:noFill/>
            <a:miter lim="800000"/>
            <a:headEnd/>
            <a:tailEnd/>
          </a:ln>
          <a:effectLst/>
        </p:spPr>
        <p:txBody>
          <a:bodyPr wrap="none">
            <a:spAutoFit/>
          </a:bodyPr>
          <a:lstStyle/>
          <a:p>
            <a:r>
              <a:rPr lang="en-US" sz="800" b="0" dirty="0">
                <a:solidFill>
                  <a:srgbClr val="F8E82F"/>
                </a:solidFill>
                <a:latin typeface="Franklin Gothic Book" pitchFamily="34" charset="0"/>
              </a:rPr>
              <a:t>Artwork courtesy of the International Child Art Foundation (www.icaf.org)</a:t>
            </a:r>
            <a:r>
              <a:rPr lang="en-US" sz="900" b="0" dirty="0">
                <a:solidFill>
                  <a:srgbClr val="F8E82F"/>
                </a:solidFill>
                <a:latin typeface="Franklin Gothic Book" pitchFamily="34" charset="0"/>
              </a:rPr>
              <a:t> </a:t>
            </a:r>
          </a:p>
        </p:txBody>
      </p:sp>
    </p:spTree>
    <p:extLst>
      <p:ext uri="{BB962C8B-B14F-4D97-AF65-F5344CB8AC3E}">
        <p14:creationId xmlns:p14="http://schemas.microsoft.com/office/powerpoint/2010/main" xmlns="" val="1598651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ext Box 2"/>
          <p:cNvSpPr txBox="1">
            <a:spLocks noChangeArrowheads="1"/>
          </p:cNvSpPr>
          <p:nvPr/>
        </p:nvSpPr>
        <p:spPr bwMode="auto">
          <a:xfrm>
            <a:off x="990600" y="1752600"/>
            <a:ext cx="6629400" cy="1797050"/>
          </a:xfrm>
          <a:prstGeom prst="rect">
            <a:avLst/>
          </a:prstGeom>
          <a:gradFill rotWithShape="1">
            <a:gsLst>
              <a:gs pos="0">
                <a:srgbClr val="000080"/>
              </a:gs>
              <a:gs pos="100000">
                <a:srgbClr val="000080">
                  <a:gamma/>
                  <a:shade val="46275"/>
                  <a:invGamma/>
                </a:srgbClr>
              </a:gs>
            </a:gsLst>
            <a:lin ang="5400000" scaled="1"/>
          </a:gradFill>
          <a:ln w="57150" cmpd="thickThin" algn="ctr">
            <a:solidFill>
              <a:schemeClr val="tx1"/>
            </a:solidFill>
            <a:miter lim="800000"/>
            <a:headEnd/>
            <a:tailEnd/>
          </a:ln>
          <a:effectLst/>
        </p:spPr>
        <p:txBody>
          <a:bodyPr lIns="182880" rIns="182880">
            <a:spAutoFit/>
          </a:bodyPr>
          <a:lstStyle/>
          <a:p>
            <a:pPr fontAlgn="auto">
              <a:spcBef>
                <a:spcPts val="0"/>
              </a:spcBef>
              <a:spcAft>
                <a:spcPts val="0"/>
              </a:spcAft>
            </a:pPr>
            <a:r>
              <a:rPr lang="en-US" sz="3600" dirty="0">
                <a:solidFill>
                  <a:srgbClr val="66FF66"/>
                </a:solidFill>
                <a:effectLst>
                  <a:outerShdw blurRad="38100" dist="38100" dir="2700000" algn="tl">
                    <a:srgbClr val="000000"/>
                  </a:outerShdw>
                </a:effectLst>
                <a:latin typeface="Calibri"/>
                <a:cs typeface="+mn-cs"/>
              </a:rPr>
              <a:t>How can we sort out the good from the poor or even harmful interventions?</a:t>
            </a:r>
          </a:p>
        </p:txBody>
      </p:sp>
      <p:sp>
        <p:nvSpPr>
          <p:cNvPr id="840707" name="Text Box 3"/>
          <p:cNvSpPr txBox="1">
            <a:spLocks noChangeArrowheads="1"/>
          </p:cNvSpPr>
          <p:nvPr/>
        </p:nvSpPr>
        <p:spPr bwMode="auto">
          <a:xfrm>
            <a:off x="4876800" y="1828800"/>
            <a:ext cx="2133600" cy="5478423"/>
          </a:xfrm>
          <a:prstGeom prst="rect">
            <a:avLst/>
          </a:prstGeom>
          <a:noFill/>
          <a:ln w="12700" algn="ctr">
            <a:noFill/>
            <a:miter lim="800000"/>
            <a:headEnd/>
            <a:tailEnd/>
          </a:ln>
          <a:effectLst/>
        </p:spPr>
        <p:txBody>
          <a:bodyPr wrap="square" lIns="182880" rIns="182880">
            <a:spAutoFit/>
          </a:bodyPr>
          <a:lstStyle/>
          <a:p>
            <a:pPr fontAlgn="auto">
              <a:spcBef>
                <a:spcPts val="0"/>
              </a:spcBef>
              <a:spcAft>
                <a:spcPts val="0"/>
              </a:spcAft>
            </a:pPr>
            <a:r>
              <a:rPr lang="en-US" sz="35000" b="1" dirty="0">
                <a:solidFill>
                  <a:srgbClr val="FF0000"/>
                </a:solidFill>
                <a:effectLst>
                  <a:outerShdw blurRad="38100" dist="38100" dir="2700000" algn="tl">
                    <a:srgbClr val="000000"/>
                  </a:outerShdw>
                </a:effectLst>
                <a:latin typeface="Times New Roman" pitchFamily="18" charset="0"/>
                <a:cs typeface="+mn-cs"/>
              </a:rPr>
              <a:t>?</a:t>
            </a:r>
          </a:p>
        </p:txBody>
      </p:sp>
      <p:sp>
        <p:nvSpPr>
          <p:cNvPr id="840708" name="Rectangle 4"/>
          <p:cNvSpPr>
            <a:spLocks noGrp="1" noChangeArrowheads="1"/>
          </p:cNvSpPr>
          <p:nvPr>
            <p:ph type="title"/>
          </p:nvPr>
        </p:nvSpPr>
        <p:spPr/>
        <p:txBody>
          <a:bodyPr>
            <a:normAutofit/>
          </a:bodyPr>
          <a:lstStyle/>
          <a:p>
            <a:r>
              <a:rPr lang="en-US" dirty="0"/>
              <a:t>A Good Question...</a:t>
            </a:r>
          </a:p>
        </p:txBody>
      </p:sp>
    </p:spTree>
    <p:extLst>
      <p:ext uri="{BB962C8B-B14F-4D97-AF65-F5344CB8AC3E}">
        <p14:creationId xmlns:p14="http://schemas.microsoft.com/office/powerpoint/2010/main" xmlns="" val="20911427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ChangeArrowheads="1"/>
          </p:cNvSpPr>
          <p:nvPr/>
        </p:nvSpPr>
        <p:spPr bwMode="auto">
          <a:xfrm>
            <a:off x="228600" y="4419600"/>
            <a:ext cx="1828800" cy="1371600"/>
          </a:xfrm>
          <a:prstGeom prst="rect">
            <a:avLst/>
          </a:prstGeom>
          <a:gradFill rotWithShape="1">
            <a:gsLst>
              <a:gs pos="0">
                <a:srgbClr val="00FFFF">
                  <a:gamma/>
                  <a:shade val="66275"/>
                  <a:invGamma/>
                </a:srgbClr>
              </a:gs>
              <a:gs pos="50000">
                <a:srgbClr val="00FFFF"/>
              </a:gs>
              <a:gs pos="100000">
                <a:srgbClr val="00FFFF">
                  <a:gamma/>
                  <a:shade val="66275"/>
                  <a:invGamma/>
                </a:srgbClr>
              </a:gs>
            </a:gsLst>
            <a:lin ang="5400000" scaled="1"/>
          </a:gradFill>
          <a:ln w="12700">
            <a:solidFill>
              <a:srgbClr val="339966"/>
            </a:solidFill>
            <a:miter lim="800000"/>
            <a:headEnd type="none" w="sm" len="sm"/>
            <a:tailEnd type="none" w="sm" len="sm"/>
          </a:ln>
          <a:effectLst/>
        </p:spPr>
        <p:txBody>
          <a:bodyPr wrap="none" anchor="ctr"/>
          <a:lstStyle/>
          <a:p>
            <a:pPr algn="ctr" eaLnBrk="0" fontAlgn="auto" hangingPunct="0">
              <a:spcBef>
                <a:spcPts val="0"/>
              </a:spcBef>
              <a:spcAft>
                <a:spcPts val="0"/>
              </a:spcAft>
            </a:pPr>
            <a:r>
              <a:rPr lang="en-US" sz="2400" dirty="0">
                <a:solidFill>
                  <a:srgbClr val="333399"/>
                </a:solidFill>
                <a:latin typeface="Times New Roman" pitchFamily="18" charset="0"/>
                <a:cs typeface="+mn-cs"/>
              </a:rPr>
              <a:t>Develop</a:t>
            </a:r>
          </a:p>
          <a:p>
            <a:pPr algn="ctr" eaLnBrk="0" fontAlgn="auto" hangingPunct="0">
              <a:spcBef>
                <a:spcPts val="0"/>
              </a:spcBef>
              <a:spcAft>
                <a:spcPts val="0"/>
              </a:spcAft>
            </a:pPr>
            <a:r>
              <a:rPr lang="en-US" sz="2400" dirty="0">
                <a:solidFill>
                  <a:srgbClr val="333399"/>
                </a:solidFill>
                <a:latin typeface="Times New Roman" pitchFamily="18" charset="0"/>
                <a:cs typeface="+mn-cs"/>
              </a:rPr>
              <a:t>Intervention</a:t>
            </a:r>
          </a:p>
          <a:p>
            <a:pPr algn="ctr" eaLnBrk="0" fontAlgn="auto" hangingPunct="0">
              <a:spcBef>
                <a:spcPts val="0"/>
              </a:spcBef>
              <a:spcAft>
                <a:spcPts val="0"/>
              </a:spcAft>
            </a:pPr>
            <a:r>
              <a:rPr lang="en-US" sz="2400" dirty="0">
                <a:solidFill>
                  <a:srgbClr val="333399"/>
                </a:solidFill>
                <a:latin typeface="Times New Roman" pitchFamily="18" charset="0"/>
                <a:cs typeface="+mn-cs"/>
              </a:rPr>
              <a:t>Approach</a:t>
            </a:r>
          </a:p>
        </p:txBody>
      </p:sp>
      <p:sp>
        <p:nvSpPr>
          <p:cNvPr id="720899" name="Oval 3"/>
          <p:cNvSpPr>
            <a:spLocks noChangeArrowheads="1"/>
          </p:cNvSpPr>
          <p:nvPr/>
        </p:nvSpPr>
        <p:spPr bwMode="auto">
          <a:xfrm>
            <a:off x="304800" y="1524000"/>
            <a:ext cx="1524000" cy="1524000"/>
          </a:xfrm>
          <a:prstGeom prst="ellipse">
            <a:avLst/>
          </a:prstGeom>
          <a:gradFill rotWithShape="1">
            <a:gsLst>
              <a:gs pos="0">
                <a:srgbClr val="00FFFF">
                  <a:gamma/>
                  <a:shade val="66275"/>
                  <a:invGamma/>
                </a:srgbClr>
              </a:gs>
              <a:gs pos="50000">
                <a:srgbClr val="00FFFF"/>
              </a:gs>
              <a:gs pos="100000">
                <a:srgbClr val="00FFFF">
                  <a:gamma/>
                  <a:shade val="66275"/>
                  <a:invGamma/>
                </a:srgbClr>
              </a:gs>
            </a:gsLst>
            <a:lin ang="5400000" scaled="1"/>
          </a:gradFill>
          <a:ln w="12700">
            <a:solidFill>
              <a:srgbClr val="339966"/>
            </a:solidFill>
            <a:round/>
            <a:headEnd type="none" w="sm" len="sm"/>
            <a:tailEnd type="none" w="sm" len="sm"/>
          </a:ln>
          <a:effectLst/>
        </p:spPr>
        <p:txBody>
          <a:bodyPr wrap="none" anchor="ctr"/>
          <a:lstStyle/>
          <a:p>
            <a:pPr algn="ctr" eaLnBrk="0" fontAlgn="auto" hangingPunct="0">
              <a:spcBef>
                <a:spcPts val="0"/>
              </a:spcBef>
              <a:spcAft>
                <a:spcPts val="0"/>
              </a:spcAft>
            </a:pPr>
            <a:r>
              <a:rPr lang="en-US" sz="2400" dirty="0">
                <a:solidFill>
                  <a:srgbClr val="333399"/>
                </a:solidFill>
                <a:latin typeface="Times New Roman" pitchFamily="18" charset="0"/>
                <a:cs typeface="+mn-cs"/>
              </a:rPr>
              <a:t>Use in</a:t>
            </a:r>
          </a:p>
          <a:p>
            <a:pPr algn="ctr" eaLnBrk="0" fontAlgn="auto" hangingPunct="0">
              <a:spcBef>
                <a:spcPts val="0"/>
              </a:spcBef>
              <a:spcAft>
                <a:spcPts val="0"/>
              </a:spcAft>
            </a:pPr>
            <a:r>
              <a:rPr lang="en-US" sz="2400" dirty="0">
                <a:solidFill>
                  <a:srgbClr val="333399"/>
                </a:solidFill>
                <a:latin typeface="Times New Roman" pitchFamily="18" charset="0"/>
                <a:cs typeface="+mn-cs"/>
              </a:rPr>
              <a:t>Practice</a:t>
            </a:r>
          </a:p>
          <a:p>
            <a:pPr algn="ctr" eaLnBrk="0" fontAlgn="auto" hangingPunct="0">
              <a:spcBef>
                <a:spcPts val="0"/>
              </a:spcBef>
              <a:spcAft>
                <a:spcPts val="0"/>
              </a:spcAft>
            </a:pPr>
            <a:r>
              <a:rPr lang="en-US" sz="2400" dirty="0">
                <a:solidFill>
                  <a:srgbClr val="333399"/>
                </a:solidFill>
                <a:latin typeface="Times New Roman" pitchFamily="18" charset="0"/>
                <a:cs typeface="+mn-cs"/>
              </a:rPr>
              <a:t>Setting</a:t>
            </a:r>
          </a:p>
        </p:txBody>
      </p:sp>
      <p:sp>
        <p:nvSpPr>
          <p:cNvPr id="720900" name="Oval 4"/>
          <p:cNvSpPr>
            <a:spLocks noChangeArrowheads="1"/>
          </p:cNvSpPr>
          <p:nvPr/>
        </p:nvSpPr>
        <p:spPr bwMode="auto">
          <a:xfrm>
            <a:off x="2209800" y="3048000"/>
            <a:ext cx="1600200" cy="1447800"/>
          </a:xfrm>
          <a:prstGeom prst="ellipse">
            <a:avLst/>
          </a:prstGeom>
          <a:gradFill rotWithShape="1">
            <a:gsLst>
              <a:gs pos="0">
                <a:srgbClr val="00FF00">
                  <a:gamma/>
                  <a:shade val="66275"/>
                  <a:invGamma/>
                </a:srgbClr>
              </a:gs>
              <a:gs pos="50000">
                <a:srgbClr val="00FF00"/>
              </a:gs>
              <a:gs pos="100000">
                <a:srgbClr val="00FF00">
                  <a:gamma/>
                  <a:shade val="66275"/>
                  <a:invGamma/>
                </a:srgbClr>
              </a:gs>
            </a:gsLst>
            <a:lin ang="5400000" scaled="1"/>
          </a:gradFill>
          <a:ln w="12700">
            <a:solidFill>
              <a:schemeClr val="bg2"/>
            </a:solidFill>
            <a:round/>
            <a:headEnd type="none" w="sm" len="sm"/>
            <a:tailEnd type="none" w="sm" len="sm"/>
          </a:ln>
          <a:effectLst/>
        </p:spPr>
        <p:txBody>
          <a:bodyPr wrap="none" anchor="ctr"/>
          <a:lstStyle/>
          <a:p>
            <a:pPr algn="ctr" eaLnBrk="0" fontAlgn="auto" hangingPunct="0">
              <a:spcBef>
                <a:spcPts val="0"/>
              </a:spcBef>
              <a:spcAft>
                <a:spcPts val="0"/>
              </a:spcAft>
            </a:pPr>
            <a:r>
              <a:rPr lang="en-US" sz="2400" dirty="0">
                <a:solidFill>
                  <a:srgbClr val="333399"/>
                </a:solidFill>
                <a:latin typeface="Times New Roman" pitchFamily="18" charset="0"/>
                <a:cs typeface="+mn-cs"/>
              </a:rPr>
              <a:t>Conduct</a:t>
            </a:r>
          </a:p>
          <a:p>
            <a:pPr algn="ctr" eaLnBrk="0" fontAlgn="auto" hangingPunct="0">
              <a:spcBef>
                <a:spcPts val="0"/>
              </a:spcBef>
              <a:spcAft>
                <a:spcPts val="0"/>
              </a:spcAft>
            </a:pPr>
            <a:r>
              <a:rPr lang="en-US" sz="2400" dirty="0">
                <a:solidFill>
                  <a:srgbClr val="333399"/>
                </a:solidFill>
                <a:latin typeface="Times New Roman" pitchFamily="18" charset="0"/>
                <a:cs typeface="+mn-cs"/>
              </a:rPr>
              <a:t>Efficacy </a:t>
            </a:r>
          </a:p>
          <a:p>
            <a:pPr algn="ctr" eaLnBrk="0" fontAlgn="auto" hangingPunct="0">
              <a:spcBef>
                <a:spcPts val="0"/>
              </a:spcBef>
              <a:spcAft>
                <a:spcPts val="0"/>
              </a:spcAft>
            </a:pPr>
            <a:r>
              <a:rPr lang="en-US" sz="2400" dirty="0">
                <a:solidFill>
                  <a:srgbClr val="333399"/>
                </a:solidFill>
                <a:latin typeface="Times New Roman" pitchFamily="18" charset="0"/>
                <a:cs typeface="+mn-cs"/>
              </a:rPr>
              <a:t>Studies</a:t>
            </a:r>
          </a:p>
        </p:txBody>
      </p:sp>
      <p:sp>
        <p:nvSpPr>
          <p:cNvPr id="720901" name="Oval 5"/>
          <p:cNvSpPr>
            <a:spLocks noChangeArrowheads="1"/>
          </p:cNvSpPr>
          <p:nvPr/>
        </p:nvSpPr>
        <p:spPr bwMode="auto">
          <a:xfrm>
            <a:off x="4419600" y="3048000"/>
            <a:ext cx="1828800" cy="1431925"/>
          </a:xfrm>
          <a:prstGeom prst="ellipse">
            <a:avLst/>
          </a:prstGeom>
          <a:gradFill rotWithShape="1">
            <a:gsLst>
              <a:gs pos="0">
                <a:srgbClr val="00FF00">
                  <a:gamma/>
                  <a:shade val="66275"/>
                  <a:invGamma/>
                </a:srgbClr>
              </a:gs>
              <a:gs pos="50000">
                <a:srgbClr val="00FF00"/>
              </a:gs>
              <a:gs pos="100000">
                <a:srgbClr val="00FF00">
                  <a:gamma/>
                  <a:shade val="66275"/>
                  <a:invGamma/>
                </a:srgbClr>
              </a:gs>
            </a:gsLst>
            <a:lin ang="5400000" scaled="1"/>
          </a:gradFill>
          <a:ln w="12700">
            <a:solidFill>
              <a:schemeClr val="bg2"/>
            </a:solidFill>
            <a:round/>
            <a:headEnd type="none" w="sm" len="sm"/>
            <a:tailEnd type="none" w="sm" len="sm"/>
          </a:ln>
          <a:effectLst/>
        </p:spPr>
        <p:txBody>
          <a:bodyPr wrap="none" anchor="ctr"/>
          <a:lstStyle/>
          <a:p>
            <a:pPr algn="ctr" eaLnBrk="0" fontAlgn="auto" hangingPunct="0">
              <a:spcBef>
                <a:spcPts val="0"/>
              </a:spcBef>
              <a:spcAft>
                <a:spcPts val="0"/>
              </a:spcAft>
            </a:pPr>
            <a:r>
              <a:rPr lang="en-US" sz="2400" dirty="0">
                <a:solidFill>
                  <a:srgbClr val="333399"/>
                </a:solidFill>
                <a:latin typeface="Times New Roman" pitchFamily="18" charset="0"/>
                <a:cs typeface="+mn-cs"/>
              </a:rPr>
              <a:t>Conduct</a:t>
            </a:r>
          </a:p>
          <a:p>
            <a:pPr algn="ctr" eaLnBrk="0" fontAlgn="auto" hangingPunct="0">
              <a:spcBef>
                <a:spcPts val="0"/>
              </a:spcBef>
              <a:spcAft>
                <a:spcPts val="0"/>
              </a:spcAft>
            </a:pPr>
            <a:r>
              <a:rPr lang="en-US" sz="2400" dirty="0">
                <a:solidFill>
                  <a:srgbClr val="333399"/>
                </a:solidFill>
                <a:latin typeface="Times New Roman" pitchFamily="18" charset="0"/>
                <a:cs typeface="+mn-cs"/>
              </a:rPr>
              <a:t>Effectiveness</a:t>
            </a:r>
          </a:p>
          <a:p>
            <a:pPr algn="ctr" eaLnBrk="0" fontAlgn="auto" hangingPunct="0">
              <a:spcBef>
                <a:spcPts val="0"/>
              </a:spcBef>
              <a:spcAft>
                <a:spcPts val="0"/>
              </a:spcAft>
            </a:pPr>
            <a:r>
              <a:rPr lang="en-US" sz="2400" dirty="0">
                <a:solidFill>
                  <a:srgbClr val="333399"/>
                </a:solidFill>
                <a:latin typeface="Times New Roman" pitchFamily="18" charset="0"/>
                <a:cs typeface="+mn-cs"/>
              </a:rPr>
              <a:t>Studies</a:t>
            </a:r>
          </a:p>
        </p:txBody>
      </p:sp>
      <p:sp>
        <p:nvSpPr>
          <p:cNvPr id="720902" name="Rectangle 6"/>
          <p:cNvSpPr>
            <a:spLocks noChangeArrowheads="1"/>
          </p:cNvSpPr>
          <p:nvPr/>
        </p:nvSpPr>
        <p:spPr bwMode="auto">
          <a:xfrm>
            <a:off x="6934200" y="2971800"/>
            <a:ext cx="1676400" cy="1600200"/>
          </a:xfrm>
          <a:prstGeom prst="rect">
            <a:avLst/>
          </a:prstGeom>
          <a:gradFill rotWithShape="1">
            <a:gsLst>
              <a:gs pos="0">
                <a:srgbClr val="FF00FF">
                  <a:gamma/>
                  <a:shade val="86275"/>
                  <a:invGamma/>
                </a:srgbClr>
              </a:gs>
              <a:gs pos="50000">
                <a:srgbClr val="FF00FF"/>
              </a:gs>
              <a:gs pos="100000">
                <a:srgbClr val="FF00FF">
                  <a:gamma/>
                  <a:shade val="86275"/>
                  <a:invGamma/>
                </a:srgbClr>
              </a:gs>
            </a:gsLst>
            <a:lin ang="5400000" scaled="1"/>
          </a:gradFill>
          <a:ln w="12700">
            <a:solidFill>
              <a:schemeClr val="bg2"/>
            </a:solidFill>
            <a:miter lim="800000"/>
            <a:headEnd type="none" w="sm" len="sm"/>
            <a:tailEnd type="none" w="sm" len="sm"/>
          </a:ln>
          <a:effectLst/>
        </p:spPr>
        <p:txBody>
          <a:bodyPr wrap="none" anchor="ctr"/>
          <a:lstStyle/>
          <a:p>
            <a:pPr algn="ctr" eaLnBrk="0" fontAlgn="auto" hangingPunct="0">
              <a:spcBef>
                <a:spcPts val="0"/>
              </a:spcBef>
              <a:spcAft>
                <a:spcPts val="0"/>
              </a:spcAft>
            </a:pPr>
            <a:r>
              <a:rPr lang="en-US" sz="2400" dirty="0">
                <a:solidFill>
                  <a:srgbClr val="333399"/>
                </a:solidFill>
                <a:latin typeface="Times New Roman" pitchFamily="18" charset="0"/>
                <a:cs typeface="+mn-cs"/>
              </a:rPr>
              <a:t>Disseminate</a:t>
            </a:r>
          </a:p>
          <a:p>
            <a:pPr algn="ctr" eaLnBrk="0" fontAlgn="auto" hangingPunct="0">
              <a:spcBef>
                <a:spcPts val="0"/>
              </a:spcBef>
              <a:spcAft>
                <a:spcPts val="0"/>
              </a:spcAft>
            </a:pPr>
            <a:r>
              <a:rPr lang="en-US" sz="2400" dirty="0">
                <a:solidFill>
                  <a:srgbClr val="333399"/>
                </a:solidFill>
                <a:latin typeface="Times New Roman" pitchFamily="18" charset="0"/>
                <a:cs typeface="+mn-cs"/>
              </a:rPr>
              <a:t>Intervention</a:t>
            </a:r>
          </a:p>
          <a:p>
            <a:pPr algn="ctr" eaLnBrk="0" fontAlgn="auto" hangingPunct="0">
              <a:spcBef>
                <a:spcPts val="0"/>
              </a:spcBef>
              <a:spcAft>
                <a:spcPts val="0"/>
              </a:spcAft>
            </a:pPr>
            <a:r>
              <a:rPr lang="en-US" sz="2400" dirty="0">
                <a:solidFill>
                  <a:srgbClr val="333399"/>
                </a:solidFill>
                <a:latin typeface="Times New Roman" pitchFamily="18" charset="0"/>
                <a:cs typeface="+mn-cs"/>
              </a:rPr>
              <a:t>to the Field</a:t>
            </a:r>
          </a:p>
        </p:txBody>
      </p:sp>
      <p:sp>
        <p:nvSpPr>
          <p:cNvPr id="720903" name="Line 7"/>
          <p:cNvSpPr>
            <a:spLocks noChangeShapeType="1"/>
          </p:cNvSpPr>
          <p:nvPr/>
        </p:nvSpPr>
        <p:spPr bwMode="auto">
          <a:xfrm flipV="1">
            <a:off x="914400" y="3048000"/>
            <a:ext cx="0" cy="1371600"/>
          </a:xfrm>
          <a:prstGeom prst="line">
            <a:avLst/>
          </a:prstGeom>
          <a:noFill/>
          <a:ln w="63500">
            <a:solidFill>
              <a:srgbClr val="FFFF00"/>
            </a:solidFill>
            <a:round/>
            <a:headEnd type="none" w="med" len="lg"/>
            <a:tailEnd type="triangle" w="med" len="lg"/>
          </a:ln>
          <a:effectLst/>
        </p:spPr>
        <p:txBody>
          <a:bodyPr/>
          <a:lstStyle/>
          <a:p>
            <a:pPr fontAlgn="auto">
              <a:spcBef>
                <a:spcPts val="0"/>
              </a:spcBef>
              <a:spcAft>
                <a:spcPts val="0"/>
              </a:spcAft>
            </a:pPr>
            <a:endParaRPr lang="en-US" dirty="0">
              <a:solidFill>
                <a:prstClr val="black"/>
              </a:solidFill>
              <a:latin typeface="Calibri"/>
              <a:cs typeface="+mn-cs"/>
            </a:endParaRPr>
          </a:p>
        </p:txBody>
      </p:sp>
      <p:sp>
        <p:nvSpPr>
          <p:cNvPr id="720904" name="Line 8"/>
          <p:cNvSpPr>
            <a:spLocks noChangeShapeType="1"/>
          </p:cNvSpPr>
          <p:nvPr/>
        </p:nvSpPr>
        <p:spPr bwMode="auto">
          <a:xfrm>
            <a:off x="914400" y="3733800"/>
            <a:ext cx="1295400" cy="0"/>
          </a:xfrm>
          <a:prstGeom prst="line">
            <a:avLst/>
          </a:prstGeom>
          <a:noFill/>
          <a:ln w="50800">
            <a:solidFill>
              <a:srgbClr val="FFFF00"/>
            </a:solidFill>
            <a:round/>
            <a:headEnd type="none" w="med" len="lg"/>
            <a:tailEnd type="triangle" w="med" len="lg"/>
          </a:ln>
          <a:effectLst/>
        </p:spPr>
        <p:txBody>
          <a:bodyPr/>
          <a:lstStyle/>
          <a:p>
            <a:pPr fontAlgn="auto">
              <a:spcBef>
                <a:spcPts val="0"/>
              </a:spcBef>
              <a:spcAft>
                <a:spcPts val="0"/>
              </a:spcAft>
            </a:pPr>
            <a:endParaRPr lang="en-US" dirty="0">
              <a:solidFill>
                <a:prstClr val="black"/>
              </a:solidFill>
              <a:latin typeface="Calibri"/>
              <a:cs typeface="+mn-cs"/>
            </a:endParaRPr>
          </a:p>
        </p:txBody>
      </p:sp>
      <p:sp>
        <p:nvSpPr>
          <p:cNvPr id="720905" name="Line 9"/>
          <p:cNvSpPr>
            <a:spLocks noChangeShapeType="1"/>
          </p:cNvSpPr>
          <p:nvPr/>
        </p:nvSpPr>
        <p:spPr bwMode="auto">
          <a:xfrm>
            <a:off x="3810000" y="3733800"/>
            <a:ext cx="609600" cy="0"/>
          </a:xfrm>
          <a:prstGeom prst="line">
            <a:avLst/>
          </a:prstGeom>
          <a:noFill/>
          <a:ln w="50800">
            <a:solidFill>
              <a:srgbClr val="FFFF00"/>
            </a:solidFill>
            <a:round/>
            <a:headEnd type="none" w="med" len="lg"/>
            <a:tailEnd type="triangle" w="med" len="lg"/>
          </a:ln>
          <a:effectLst/>
        </p:spPr>
        <p:txBody>
          <a:bodyPr/>
          <a:lstStyle/>
          <a:p>
            <a:pPr fontAlgn="auto">
              <a:spcBef>
                <a:spcPts val="0"/>
              </a:spcBef>
              <a:spcAft>
                <a:spcPts val="0"/>
              </a:spcAft>
            </a:pPr>
            <a:endParaRPr lang="en-US" dirty="0">
              <a:solidFill>
                <a:prstClr val="black"/>
              </a:solidFill>
              <a:latin typeface="Calibri"/>
              <a:cs typeface="+mn-cs"/>
            </a:endParaRPr>
          </a:p>
        </p:txBody>
      </p:sp>
      <p:sp>
        <p:nvSpPr>
          <p:cNvPr id="720906" name="Line 10"/>
          <p:cNvSpPr>
            <a:spLocks noChangeShapeType="1"/>
          </p:cNvSpPr>
          <p:nvPr/>
        </p:nvSpPr>
        <p:spPr bwMode="auto">
          <a:xfrm>
            <a:off x="6248400" y="3733800"/>
            <a:ext cx="685800" cy="0"/>
          </a:xfrm>
          <a:prstGeom prst="line">
            <a:avLst/>
          </a:prstGeom>
          <a:noFill/>
          <a:ln w="50800">
            <a:solidFill>
              <a:srgbClr val="FFFF00"/>
            </a:solidFill>
            <a:round/>
            <a:headEnd type="none" w="sm" len="sm"/>
            <a:tailEnd type="triangle" w="med" len="lg"/>
          </a:ln>
          <a:effectLst/>
        </p:spPr>
        <p:txBody>
          <a:bodyPr/>
          <a:lstStyle/>
          <a:p>
            <a:pPr fontAlgn="auto">
              <a:spcBef>
                <a:spcPts val="0"/>
              </a:spcBef>
              <a:spcAft>
                <a:spcPts val="0"/>
              </a:spcAft>
            </a:pPr>
            <a:endParaRPr lang="en-US" dirty="0">
              <a:solidFill>
                <a:prstClr val="black"/>
              </a:solidFill>
              <a:latin typeface="Calibri"/>
              <a:cs typeface="+mn-cs"/>
            </a:endParaRPr>
          </a:p>
        </p:txBody>
      </p:sp>
      <p:sp>
        <p:nvSpPr>
          <p:cNvPr id="720908" name="Rectangle 12"/>
          <p:cNvSpPr>
            <a:spLocks noGrp="1" noChangeArrowheads="1"/>
          </p:cNvSpPr>
          <p:nvPr>
            <p:ph type="title"/>
          </p:nvPr>
        </p:nvSpPr>
        <p:spPr>
          <a:xfrm>
            <a:off x="1447800" y="76200"/>
            <a:ext cx="6656388" cy="1216025"/>
          </a:xfrm>
        </p:spPr>
        <p:txBody>
          <a:bodyPr>
            <a:normAutofit fontScale="90000"/>
          </a:bodyPr>
          <a:lstStyle/>
          <a:p>
            <a:r>
              <a:rPr lang="en-US" dirty="0"/>
              <a:t>The </a:t>
            </a:r>
            <a:r>
              <a:rPr lang="en-US" dirty="0" smtClean="0"/>
              <a:t>Ideal Clinical </a:t>
            </a:r>
            <a:r>
              <a:rPr lang="en-US" dirty="0"/>
              <a:t>Science Process</a:t>
            </a:r>
          </a:p>
        </p:txBody>
      </p:sp>
      <p:sp>
        <p:nvSpPr>
          <p:cNvPr id="720909" name="Line 13"/>
          <p:cNvSpPr>
            <a:spLocks noChangeShapeType="1"/>
          </p:cNvSpPr>
          <p:nvPr/>
        </p:nvSpPr>
        <p:spPr bwMode="auto">
          <a:xfrm flipV="1">
            <a:off x="1219200" y="3048000"/>
            <a:ext cx="0" cy="1371600"/>
          </a:xfrm>
          <a:prstGeom prst="line">
            <a:avLst/>
          </a:prstGeom>
          <a:noFill/>
          <a:ln w="63500">
            <a:solidFill>
              <a:srgbClr val="FFFF00"/>
            </a:solidFill>
            <a:round/>
            <a:headEnd type="triangle" w="med" len="lg"/>
            <a:tailEnd type="none" w="med" len="lg"/>
          </a:ln>
          <a:effectLst/>
        </p:spPr>
        <p:txBody>
          <a:bodyPr/>
          <a:lstStyle/>
          <a:p>
            <a:pPr fontAlgn="auto">
              <a:spcBef>
                <a:spcPts val="0"/>
              </a:spcBef>
              <a:spcAft>
                <a:spcPts val="0"/>
              </a:spcAft>
            </a:pPr>
            <a:endParaRPr lang="en-US" dirty="0">
              <a:solidFill>
                <a:prstClr val="black"/>
              </a:solidFill>
              <a:latin typeface="Calibri"/>
              <a:cs typeface="+mn-cs"/>
            </a:endParaRPr>
          </a:p>
        </p:txBody>
      </p:sp>
      <p:sp>
        <p:nvSpPr>
          <p:cNvPr id="720912" name="AutoShape 16"/>
          <p:cNvSpPr>
            <a:spLocks noChangeArrowheads="1"/>
          </p:cNvSpPr>
          <p:nvPr/>
        </p:nvSpPr>
        <p:spPr bwMode="auto">
          <a:xfrm>
            <a:off x="7772400" y="1995488"/>
            <a:ext cx="485775" cy="976312"/>
          </a:xfrm>
          <a:prstGeom prst="upArrow">
            <a:avLst>
              <a:gd name="adj1" fmla="val 50000"/>
              <a:gd name="adj2" fmla="val 50245"/>
            </a:avLst>
          </a:prstGeom>
          <a:solidFill>
            <a:schemeClr val="accent2"/>
          </a:solidFill>
          <a:ln w="12700">
            <a:solidFill>
              <a:schemeClr val="bg2"/>
            </a:solidFill>
            <a:miter lim="800000"/>
            <a:headEnd type="none" w="sm" len="sm"/>
            <a:tailEnd type="none" w="sm" len="sm"/>
          </a:ln>
          <a:effectLst/>
        </p:spPr>
        <p:txBody>
          <a:bodyPr wrap="none" anchor="ctr"/>
          <a:lstStyle/>
          <a:p>
            <a:pPr fontAlgn="auto">
              <a:spcBef>
                <a:spcPts val="0"/>
              </a:spcBef>
              <a:spcAft>
                <a:spcPts val="0"/>
              </a:spcAft>
            </a:pPr>
            <a:endParaRPr lang="en-US" dirty="0">
              <a:solidFill>
                <a:prstClr val="black"/>
              </a:solidFill>
              <a:latin typeface="Calibri"/>
              <a:cs typeface="+mn-cs"/>
            </a:endParaRPr>
          </a:p>
        </p:txBody>
      </p:sp>
      <p:sp>
        <p:nvSpPr>
          <p:cNvPr id="720913" name="AutoShape 17"/>
          <p:cNvSpPr>
            <a:spLocks noChangeArrowheads="1"/>
          </p:cNvSpPr>
          <p:nvPr/>
        </p:nvSpPr>
        <p:spPr bwMode="auto">
          <a:xfrm>
            <a:off x="7772400" y="4572000"/>
            <a:ext cx="485775" cy="976313"/>
          </a:xfrm>
          <a:prstGeom prst="downArrow">
            <a:avLst>
              <a:gd name="adj1" fmla="val 50000"/>
              <a:gd name="adj2" fmla="val 50245"/>
            </a:avLst>
          </a:prstGeom>
          <a:solidFill>
            <a:schemeClr val="accent2"/>
          </a:solidFill>
          <a:ln w="12700">
            <a:solidFill>
              <a:schemeClr val="bg2"/>
            </a:solidFill>
            <a:miter lim="800000"/>
            <a:headEnd type="none" w="sm" len="sm"/>
            <a:tailEnd type="none" w="sm" len="sm"/>
          </a:ln>
          <a:effectLst/>
        </p:spPr>
        <p:txBody>
          <a:bodyPr wrap="none" anchor="ctr"/>
          <a:lstStyle/>
          <a:p>
            <a:pPr fontAlgn="auto">
              <a:spcBef>
                <a:spcPts val="0"/>
              </a:spcBef>
              <a:spcAft>
                <a:spcPts val="0"/>
              </a:spcAft>
            </a:pPr>
            <a:endParaRPr lang="en-US" dirty="0">
              <a:solidFill>
                <a:prstClr val="black"/>
              </a:solidFill>
              <a:latin typeface="Calibri"/>
              <a:cs typeface="+mn-cs"/>
            </a:endParaRPr>
          </a:p>
        </p:txBody>
      </p:sp>
      <p:sp>
        <p:nvSpPr>
          <p:cNvPr id="720916" name="AutoShape 20"/>
          <p:cNvSpPr>
            <a:spLocks noChangeArrowheads="1"/>
          </p:cNvSpPr>
          <p:nvPr/>
        </p:nvSpPr>
        <p:spPr bwMode="auto">
          <a:xfrm>
            <a:off x="8610600" y="3657600"/>
            <a:ext cx="457200" cy="485775"/>
          </a:xfrm>
          <a:prstGeom prst="rightArrow">
            <a:avLst>
              <a:gd name="adj1" fmla="val 50000"/>
              <a:gd name="adj2" fmla="val 25000"/>
            </a:avLst>
          </a:prstGeom>
          <a:solidFill>
            <a:schemeClr val="accent2"/>
          </a:solidFill>
          <a:ln w="12700">
            <a:solidFill>
              <a:schemeClr val="bg2"/>
            </a:solidFill>
            <a:miter lim="800000"/>
            <a:headEnd type="none" w="sm" len="sm"/>
            <a:tailEnd type="none" w="sm" len="sm"/>
          </a:ln>
          <a:effectLst/>
        </p:spPr>
        <p:txBody>
          <a:bodyPr wrap="none" anchor="ctr"/>
          <a:lstStyle/>
          <a:p>
            <a:pPr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xmlns="" val="2452953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0898"/>
                                        </p:tgtEl>
                                        <p:attrNameLst>
                                          <p:attrName>style.visibility</p:attrName>
                                        </p:attrNameLst>
                                      </p:cBhvr>
                                      <p:to>
                                        <p:strVal val="visible"/>
                                      </p:to>
                                    </p:set>
                                    <p:animEffect transition="in" filter="dissolve">
                                      <p:cBhvr>
                                        <p:cTn id="7" dur="500"/>
                                        <p:tgtEl>
                                          <p:spTgt spid="7208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0903"/>
                                        </p:tgtEl>
                                        <p:attrNameLst>
                                          <p:attrName>style.visibility</p:attrName>
                                        </p:attrNameLst>
                                      </p:cBhvr>
                                      <p:to>
                                        <p:strVal val="visible"/>
                                      </p:to>
                                    </p:set>
                                    <p:animEffect transition="in" filter="wipe(down)">
                                      <p:cBhvr>
                                        <p:cTn id="12" dur="500"/>
                                        <p:tgtEl>
                                          <p:spTgt spid="72090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208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20909"/>
                                        </p:tgtEl>
                                        <p:attrNameLst>
                                          <p:attrName>style.visibility</p:attrName>
                                        </p:attrNameLst>
                                      </p:cBhvr>
                                      <p:to>
                                        <p:strVal val="visible"/>
                                      </p:to>
                                    </p:set>
                                    <p:animEffect transition="in" filter="wipe(up)">
                                      <p:cBhvr>
                                        <p:cTn id="20" dur="500"/>
                                        <p:tgtEl>
                                          <p:spTgt spid="72090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20904"/>
                                        </p:tgtEl>
                                        <p:attrNameLst>
                                          <p:attrName>style.visibility</p:attrName>
                                        </p:attrNameLst>
                                      </p:cBhvr>
                                      <p:to>
                                        <p:strVal val="visible"/>
                                      </p:to>
                                    </p:set>
                                    <p:animEffect transition="in" filter="wipe(left)">
                                      <p:cBhvr>
                                        <p:cTn id="25" dur="500"/>
                                        <p:tgtEl>
                                          <p:spTgt spid="720904"/>
                                        </p:tgtEl>
                                      </p:cBhvr>
                                    </p:animEffect>
                                  </p:childTnLst>
                                </p:cTn>
                              </p:par>
                            </p:childTnLst>
                          </p:cTn>
                        </p:par>
                        <p:par>
                          <p:cTn id="26" fill="hold">
                            <p:stCondLst>
                              <p:cond delay="500"/>
                            </p:stCondLst>
                            <p:childTnLst>
                              <p:par>
                                <p:cTn id="27" presetID="8" presetClass="entr" presetSubtype="32" fill="hold" grpId="0" nodeType="afterEffect">
                                  <p:stCondLst>
                                    <p:cond delay="0"/>
                                  </p:stCondLst>
                                  <p:childTnLst>
                                    <p:set>
                                      <p:cBhvr>
                                        <p:cTn id="28" dur="1" fill="hold">
                                          <p:stCondLst>
                                            <p:cond delay="0"/>
                                          </p:stCondLst>
                                        </p:cTn>
                                        <p:tgtEl>
                                          <p:spTgt spid="720900"/>
                                        </p:tgtEl>
                                        <p:attrNameLst>
                                          <p:attrName>style.visibility</p:attrName>
                                        </p:attrNameLst>
                                      </p:cBhvr>
                                      <p:to>
                                        <p:strVal val="visible"/>
                                      </p:to>
                                    </p:set>
                                    <p:animEffect transition="in" filter="diamond(out)">
                                      <p:cBhvr>
                                        <p:cTn id="29" dur="500"/>
                                        <p:tgtEl>
                                          <p:spTgt spid="720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20905"/>
                                        </p:tgtEl>
                                        <p:attrNameLst>
                                          <p:attrName>style.visibility</p:attrName>
                                        </p:attrNameLst>
                                      </p:cBhvr>
                                      <p:to>
                                        <p:strVal val="visible"/>
                                      </p:to>
                                    </p:set>
                                    <p:animEffect transition="in" filter="wipe(left)">
                                      <p:cBhvr>
                                        <p:cTn id="34" dur="500"/>
                                        <p:tgtEl>
                                          <p:spTgt spid="720905"/>
                                        </p:tgtEl>
                                      </p:cBhvr>
                                    </p:animEffect>
                                  </p:childTnLst>
                                </p:cTn>
                              </p:par>
                            </p:childTnLst>
                          </p:cTn>
                        </p:par>
                        <p:par>
                          <p:cTn id="35" fill="hold">
                            <p:stCondLst>
                              <p:cond delay="500"/>
                            </p:stCondLst>
                            <p:childTnLst>
                              <p:par>
                                <p:cTn id="36" presetID="8" presetClass="entr" presetSubtype="32" fill="hold" grpId="0" nodeType="afterEffect">
                                  <p:stCondLst>
                                    <p:cond delay="0"/>
                                  </p:stCondLst>
                                  <p:childTnLst>
                                    <p:set>
                                      <p:cBhvr>
                                        <p:cTn id="37" dur="1" fill="hold">
                                          <p:stCondLst>
                                            <p:cond delay="0"/>
                                          </p:stCondLst>
                                        </p:cTn>
                                        <p:tgtEl>
                                          <p:spTgt spid="720901"/>
                                        </p:tgtEl>
                                        <p:attrNameLst>
                                          <p:attrName>style.visibility</p:attrName>
                                        </p:attrNameLst>
                                      </p:cBhvr>
                                      <p:to>
                                        <p:strVal val="visible"/>
                                      </p:to>
                                    </p:set>
                                    <p:animEffect transition="in" filter="diamond(out)">
                                      <p:cBhvr>
                                        <p:cTn id="38" dur="500"/>
                                        <p:tgtEl>
                                          <p:spTgt spid="72090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20906"/>
                                        </p:tgtEl>
                                        <p:attrNameLst>
                                          <p:attrName>style.visibility</p:attrName>
                                        </p:attrNameLst>
                                      </p:cBhvr>
                                      <p:to>
                                        <p:strVal val="visible"/>
                                      </p:to>
                                    </p:set>
                                    <p:animEffect transition="in" filter="wipe(left)">
                                      <p:cBhvr>
                                        <p:cTn id="43" dur="500"/>
                                        <p:tgtEl>
                                          <p:spTgt spid="720906"/>
                                        </p:tgtEl>
                                      </p:cBhvr>
                                    </p:animEffect>
                                  </p:childTnLst>
                                </p:cTn>
                              </p:par>
                            </p:childTnLst>
                          </p:cTn>
                        </p:par>
                        <p:par>
                          <p:cTn id="44" fill="hold">
                            <p:stCondLst>
                              <p:cond delay="500"/>
                            </p:stCondLst>
                            <p:childTnLst>
                              <p:par>
                                <p:cTn id="45" presetID="8" presetClass="entr" presetSubtype="32" fill="hold" grpId="0" nodeType="afterEffect">
                                  <p:stCondLst>
                                    <p:cond delay="0"/>
                                  </p:stCondLst>
                                  <p:childTnLst>
                                    <p:set>
                                      <p:cBhvr>
                                        <p:cTn id="46" dur="1" fill="hold">
                                          <p:stCondLst>
                                            <p:cond delay="0"/>
                                          </p:stCondLst>
                                        </p:cTn>
                                        <p:tgtEl>
                                          <p:spTgt spid="720902"/>
                                        </p:tgtEl>
                                        <p:attrNameLst>
                                          <p:attrName>style.visibility</p:attrName>
                                        </p:attrNameLst>
                                      </p:cBhvr>
                                      <p:to>
                                        <p:strVal val="visible"/>
                                      </p:to>
                                    </p:set>
                                    <p:animEffect transition="in" filter="diamond(out)">
                                      <p:cBhvr>
                                        <p:cTn id="47" dur="500"/>
                                        <p:tgtEl>
                                          <p:spTgt spid="72090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720916"/>
                                        </p:tgtEl>
                                        <p:attrNameLst>
                                          <p:attrName>style.visibility</p:attrName>
                                        </p:attrNameLst>
                                      </p:cBhvr>
                                      <p:to>
                                        <p:strVal val="visible"/>
                                      </p:to>
                                    </p:set>
                                    <p:animEffect transition="in" filter="wipe(left)">
                                      <p:cBhvr>
                                        <p:cTn id="51" dur="500"/>
                                        <p:tgtEl>
                                          <p:spTgt spid="7209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20912"/>
                                        </p:tgtEl>
                                        <p:attrNameLst>
                                          <p:attrName>style.visibility</p:attrName>
                                        </p:attrNameLst>
                                      </p:cBhvr>
                                      <p:to>
                                        <p:strVal val="visible"/>
                                      </p:to>
                                    </p:set>
                                    <p:animEffect transition="in" filter="wipe(down)">
                                      <p:cBhvr>
                                        <p:cTn id="54" dur="500"/>
                                        <p:tgtEl>
                                          <p:spTgt spid="72091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20913"/>
                                        </p:tgtEl>
                                        <p:attrNameLst>
                                          <p:attrName>style.visibility</p:attrName>
                                        </p:attrNameLst>
                                      </p:cBhvr>
                                      <p:to>
                                        <p:strVal val="visible"/>
                                      </p:to>
                                    </p:set>
                                    <p:animEffect transition="in" filter="wipe(up)">
                                      <p:cBhvr>
                                        <p:cTn id="57" dur="500"/>
                                        <p:tgtEl>
                                          <p:spTgt spid="720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8" grpId="0" animBg="1"/>
      <p:bldP spid="720899" grpId="0" animBg="1"/>
      <p:bldP spid="720900" grpId="0" animBg="1"/>
      <p:bldP spid="720901" grpId="0" animBg="1"/>
      <p:bldP spid="720902" grpId="0" animBg="1"/>
      <p:bldP spid="720903" grpId="0" animBg="1"/>
      <p:bldP spid="720904" grpId="0" animBg="1"/>
      <p:bldP spid="720905" grpId="0" animBg="1"/>
      <p:bldP spid="720906" grpId="0" animBg="1"/>
      <p:bldP spid="720909" grpId="0" animBg="1"/>
      <p:bldP spid="720912" grpId="0" animBg="1"/>
      <p:bldP spid="720913" grpId="0" animBg="1"/>
      <p:bldP spid="7209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4400" dirty="0" smtClean="0"/>
              <a:t>Quality of Trauma Treatment</a:t>
            </a:r>
            <a:endParaRPr lang="en-US" sz="4400"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xmlns="" val="509336614"/>
              </p:ext>
            </p:extLst>
          </p:nvPr>
        </p:nvGraphicFramePr>
        <p:xfrm>
          <a:off x="533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13429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9218" name="Line 3"/>
          <p:cNvSpPr>
            <a:spLocks noChangeShapeType="1"/>
          </p:cNvSpPr>
          <p:nvPr/>
        </p:nvSpPr>
        <p:spPr bwMode="auto">
          <a:xfrm flipH="1" flipV="1">
            <a:off x="4314825" y="2279650"/>
            <a:ext cx="152400" cy="1293813"/>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19" name="Line 4"/>
          <p:cNvSpPr>
            <a:spLocks noChangeShapeType="1"/>
          </p:cNvSpPr>
          <p:nvPr/>
        </p:nvSpPr>
        <p:spPr bwMode="auto">
          <a:xfrm flipV="1">
            <a:off x="4086225" y="3346450"/>
            <a:ext cx="685800" cy="1279525"/>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20" name="Rectangle 5"/>
          <p:cNvSpPr>
            <a:spLocks noChangeArrowheads="1"/>
          </p:cNvSpPr>
          <p:nvPr/>
        </p:nvSpPr>
        <p:spPr bwMode="auto">
          <a:xfrm>
            <a:off x="5695950" y="2273300"/>
            <a:ext cx="1219200" cy="679450"/>
          </a:xfrm>
          <a:prstGeom prst="rect">
            <a:avLst/>
          </a:prstGeom>
          <a:solidFill>
            <a:srgbClr val="FFFFFF"/>
          </a:solidFill>
          <a:ln w="9525">
            <a:solidFill>
              <a:srgbClr val="000000"/>
            </a:solidFill>
            <a:miter lim="800000"/>
            <a:headEnd/>
            <a:tailEnd/>
          </a:ln>
        </p:spPr>
        <p:txBody>
          <a:bodyPr lIns="0" tIns="0" rIns="0" bIns="0"/>
          <a:lstStyle/>
          <a:p>
            <a:endParaRPr lang="en-US" sz="1100" b="1" dirty="0">
              <a:solidFill>
                <a:prstClr val="black"/>
              </a:solidFill>
              <a:latin typeface="Times New Roman" pitchFamily="18" charset="0"/>
            </a:endParaRPr>
          </a:p>
          <a:p>
            <a:r>
              <a:rPr lang="en-US" sz="1100" b="1" dirty="0">
                <a:solidFill>
                  <a:prstClr val="black"/>
                </a:solidFill>
                <a:latin typeface="Calibri" pitchFamily="34" charset="0"/>
              </a:rPr>
              <a:t>Family </a:t>
            </a:r>
            <a:endParaRPr lang="en-US" sz="1100" b="1" dirty="0">
              <a:solidFill>
                <a:prstClr val="black"/>
              </a:solidFill>
              <a:latin typeface="Times New Roman" pitchFamily="18" charset="0"/>
            </a:endParaRPr>
          </a:p>
          <a:p>
            <a:r>
              <a:rPr lang="en-US" sz="1100" b="1" dirty="0">
                <a:solidFill>
                  <a:prstClr val="black"/>
                </a:solidFill>
                <a:latin typeface="Calibri" pitchFamily="34" charset="0"/>
              </a:rPr>
              <a:t>Functioning</a:t>
            </a:r>
            <a:endParaRPr lang="en-US" dirty="0">
              <a:solidFill>
                <a:prstClr val="black"/>
              </a:solidFill>
            </a:endParaRPr>
          </a:p>
        </p:txBody>
      </p:sp>
      <p:sp>
        <p:nvSpPr>
          <p:cNvPr id="9221" name="Rectangle 6"/>
          <p:cNvSpPr>
            <a:spLocks noChangeArrowheads="1"/>
          </p:cNvSpPr>
          <p:nvPr/>
        </p:nvSpPr>
        <p:spPr bwMode="auto">
          <a:xfrm>
            <a:off x="2435225" y="984250"/>
            <a:ext cx="900113" cy="466725"/>
          </a:xfrm>
          <a:prstGeom prst="rect">
            <a:avLst/>
          </a:prstGeom>
          <a:solidFill>
            <a:srgbClr val="FFFFFF"/>
          </a:solidFill>
          <a:ln w="9525">
            <a:solidFill>
              <a:srgbClr val="000000"/>
            </a:solidFill>
            <a:miter lim="800000"/>
            <a:headEnd/>
            <a:tailEnd/>
          </a:ln>
        </p:spPr>
        <p:txBody>
          <a:bodyPr/>
          <a:lstStyle/>
          <a:p>
            <a:r>
              <a:rPr lang="en-US" sz="1100" dirty="0">
                <a:solidFill>
                  <a:prstClr val="black"/>
                </a:solidFill>
                <a:latin typeface="Calibri" pitchFamily="34" charset="0"/>
              </a:rPr>
              <a:t>Child Response</a:t>
            </a:r>
            <a:endParaRPr lang="en-US" dirty="0">
              <a:solidFill>
                <a:prstClr val="black"/>
              </a:solidFill>
            </a:endParaRPr>
          </a:p>
        </p:txBody>
      </p:sp>
      <p:sp>
        <p:nvSpPr>
          <p:cNvPr id="9222" name="Rectangle 7"/>
          <p:cNvSpPr>
            <a:spLocks noChangeArrowheads="1"/>
          </p:cNvSpPr>
          <p:nvPr/>
        </p:nvSpPr>
        <p:spPr bwMode="auto">
          <a:xfrm>
            <a:off x="2486025" y="3498850"/>
            <a:ext cx="914400" cy="684213"/>
          </a:xfrm>
          <a:prstGeom prst="rect">
            <a:avLst/>
          </a:prstGeom>
          <a:solidFill>
            <a:srgbClr val="FFFFFF"/>
          </a:solidFill>
          <a:ln w="9525">
            <a:solidFill>
              <a:srgbClr val="000000"/>
            </a:solidFill>
            <a:miter lim="800000"/>
            <a:headEnd/>
            <a:tailEnd/>
          </a:ln>
        </p:spPr>
        <p:txBody>
          <a:bodyPr/>
          <a:lstStyle/>
          <a:p>
            <a:r>
              <a:rPr lang="en-US" sz="1100" dirty="0">
                <a:solidFill>
                  <a:prstClr val="black"/>
                </a:solidFill>
                <a:latin typeface="Calibri" pitchFamily="34" charset="0"/>
              </a:rPr>
              <a:t>Adult/</a:t>
            </a:r>
          </a:p>
          <a:p>
            <a:r>
              <a:rPr lang="en-US" sz="1100" dirty="0">
                <a:solidFill>
                  <a:prstClr val="black"/>
                </a:solidFill>
                <a:latin typeface="Calibri" pitchFamily="34" charset="0"/>
              </a:rPr>
              <a:t>Parental</a:t>
            </a:r>
          </a:p>
          <a:p>
            <a:r>
              <a:rPr lang="en-US" sz="1100" dirty="0">
                <a:solidFill>
                  <a:prstClr val="black"/>
                </a:solidFill>
                <a:latin typeface="Calibri" pitchFamily="34" charset="0"/>
              </a:rPr>
              <a:t>Response</a:t>
            </a:r>
            <a:endParaRPr lang="en-US" dirty="0">
              <a:solidFill>
                <a:prstClr val="black"/>
              </a:solidFill>
            </a:endParaRPr>
          </a:p>
        </p:txBody>
      </p:sp>
      <p:sp>
        <p:nvSpPr>
          <p:cNvPr id="9223" name="Rectangle 8"/>
          <p:cNvSpPr>
            <a:spLocks noChangeArrowheads="1"/>
          </p:cNvSpPr>
          <p:nvPr/>
        </p:nvSpPr>
        <p:spPr bwMode="auto">
          <a:xfrm>
            <a:off x="3857625" y="1822450"/>
            <a:ext cx="914400" cy="458788"/>
          </a:xfrm>
          <a:prstGeom prst="rect">
            <a:avLst/>
          </a:prstGeom>
          <a:solidFill>
            <a:srgbClr val="FFFFFF"/>
          </a:solidFill>
          <a:ln w="9525">
            <a:solidFill>
              <a:srgbClr val="000000"/>
            </a:solidFill>
            <a:miter lim="800000"/>
            <a:headEnd/>
            <a:tailEnd/>
          </a:ln>
        </p:spPr>
        <p:txBody>
          <a:bodyPr/>
          <a:lstStyle/>
          <a:p>
            <a:r>
              <a:rPr lang="en-US" sz="1100" dirty="0">
                <a:solidFill>
                  <a:prstClr val="black"/>
                </a:solidFill>
                <a:latin typeface="Calibri" pitchFamily="34" charset="0"/>
              </a:rPr>
              <a:t>Sibling Relations</a:t>
            </a:r>
            <a:endParaRPr lang="en-US" dirty="0">
              <a:solidFill>
                <a:prstClr val="black"/>
              </a:solidFill>
            </a:endParaRPr>
          </a:p>
        </p:txBody>
      </p:sp>
      <p:sp>
        <p:nvSpPr>
          <p:cNvPr id="9224" name="Rectangle 9"/>
          <p:cNvSpPr>
            <a:spLocks noChangeArrowheads="1"/>
          </p:cNvSpPr>
          <p:nvPr/>
        </p:nvSpPr>
        <p:spPr bwMode="auto">
          <a:xfrm>
            <a:off x="3552825" y="4638675"/>
            <a:ext cx="1028700" cy="684213"/>
          </a:xfrm>
          <a:prstGeom prst="rect">
            <a:avLst/>
          </a:prstGeom>
          <a:solidFill>
            <a:srgbClr val="FFFFFF"/>
          </a:solidFill>
          <a:ln w="9525">
            <a:solidFill>
              <a:srgbClr val="000000"/>
            </a:solidFill>
            <a:miter lim="800000"/>
            <a:headEnd/>
            <a:tailEnd/>
          </a:ln>
        </p:spPr>
        <p:txBody>
          <a:bodyPr/>
          <a:lstStyle/>
          <a:p>
            <a:r>
              <a:rPr lang="en-US" sz="1100" dirty="0">
                <a:solidFill>
                  <a:prstClr val="black"/>
                </a:solidFill>
                <a:latin typeface="Calibri" pitchFamily="34" charset="0"/>
              </a:rPr>
              <a:t>Adult Intimate Relations</a:t>
            </a:r>
            <a:endParaRPr lang="en-US" dirty="0">
              <a:solidFill>
                <a:prstClr val="black"/>
              </a:solidFill>
            </a:endParaRPr>
          </a:p>
        </p:txBody>
      </p:sp>
      <p:sp>
        <p:nvSpPr>
          <p:cNvPr id="9225" name="Rectangle 10"/>
          <p:cNvSpPr>
            <a:spLocks noChangeArrowheads="1"/>
          </p:cNvSpPr>
          <p:nvPr/>
        </p:nvSpPr>
        <p:spPr bwMode="auto">
          <a:xfrm>
            <a:off x="3933825" y="3575050"/>
            <a:ext cx="1027113" cy="685800"/>
          </a:xfrm>
          <a:prstGeom prst="rect">
            <a:avLst/>
          </a:prstGeom>
          <a:solidFill>
            <a:srgbClr val="FFFFFF"/>
          </a:solidFill>
          <a:ln w="9525">
            <a:solidFill>
              <a:srgbClr val="000000"/>
            </a:solidFill>
            <a:miter lim="800000"/>
            <a:headEnd/>
            <a:tailEnd/>
          </a:ln>
        </p:spPr>
        <p:txBody>
          <a:bodyPr/>
          <a:lstStyle/>
          <a:p>
            <a:r>
              <a:rPr lang="en-US" sz="1100" dirty="0">
                <a:solidFill>
                  <a:prstClr val="black"/>
                </a:solidFill>
                <a:latin typeface="Calibri" pitchFamily="34" charset="0"/>
              </a:rPr>
              <a:t>Parenting Practices &amp; Quality</a:t>
            </a:r>
            <a:endParaRPr lang="en-US" dirty="0">
              <a:solidFill>
                <a:prstClr val="black"/>
              </a:solidFill>
            </a:endParaRPr>
          </a:p>
        </p:txBody>
      </p:sp>
      <p:sp>
        <p:nvSpPr>
          <p:cNvPr id="9226" name="Rectangle 11"/>
          <p:cNvSpPr>
            <a:spLocks noChangeArrowheads="1"/>
          </p:cNvSpPr>
          <p:nvPr/>
        </p:nvSpPr>
        <p:spPr bwMode="auto">
          <a:xfrm>
            <a:off x="4314825" y="2889250"/>
            <a:ext cx="1028700" cy="457200"/>
          </a:xfrm>
          <a:prstGeom prst="rect">
            <a:avLst/>
          </a:prstGeom>
          <a:solidFill>
            <a:srgbClr val="FFFFFF"/>
          </a:solidFill>
          <a:ln w="9525">
            <a:solidFill>
              <a:srgbClr val="000000"/>
            </a:solidFill>
            <a:miter lim="800000"/>
            <a:headEnd/>
            <a:tailEnd/>
          </a:ln>
        </p:spPr>
        <p:txBody>
          <a:bodyPr/>
          <a:lstStyle/>
          <a:p>
            <a:r>
              <a:rPr lang="en-US" sz="1100" dirty="0">
                <a:solidFill>
                  <a:prstClr val="black"/>
                </a:solidFill>
                <a:latin typeface="Calibri" pitchFamily="34" charset="0"/>
              </a:rPr>
              <a:t>Parent-Child Relations</a:t>
            </a:r>
            <a:endParaRPr lang="en-US" dirty="0">
              <a:solidFill>
                <a:prstClr val="black"/>
              </a:solidFill>
            </a:endParaRPr>
          </a:p>
        </p:txBody>
      </p:sp>
      <p:sp>
        <p:nvSpPr>
          <p:cNvPr id="9227" name="Line 12"/>
          <p:cNvSpPr>
            <a:spLocks noChangeShapeType="1"/>
          </p:cNvSpPr>
          <p:nvPr/>
        </p:nvSpPr>
        <p:spPr bwMode="auto">
          <a:xfrm flipV="1">
            <a:off x="3087688" y="2273300"/>
            <a:ext cx="1219200" cy="1216025"/>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28" name="Line 13"/>
          <p:cNvSpPr>
            <a:spLocks noChangeShapeType="1"/>
          </p:cNvSpPr>
          <p:nvPr/>
        </p:nvSpPr>
        <p:spPr bwMode="auto">
          <a:xfrm flipV="1">
            <a:off x="1752600" y="2614613"/>
            <a:ext cx="3941763" cy="52387"/>
          </a:xfrm>
          <a:prstGeom prst="line">
            <a:avLst/>
          </a:prstGeom>
          <a:noFill/>
          <a:ln w="19050">
            <a:solidFill>
              <a:srgbClr val="000000"/>
            </a:solidFill>
            <a:prstDash val="dash"/>
            <a:round/>
            <a:headEnd/>
            <a:tailEnd type="triangle" w="med" len="med"/>
          </a:ln>
        </p:spPr>
        <p:txBody>
          <a:bodyPr/>
          <a:lstStyle/>
          <a:p>
            <a:endParaRPr lang="en-US" dirty="0">
              <a:solidFill>
                <a:prstClr val="black"/>
              </a:solidFill>
            </a:endParaRPr>
          </a:p>
        </p:txBody>
      </p:sp>
      <p:sp>
        <p:nvSpPr>
          <p:cNvPr id="9229" name="Line 14"/>
          <p:cNvSpPr>
            <a:spLocks noChangeShapeType="1"/>
          </p:cNvSpPr>
          <p:nvPr/>
        </p:nvSpPr>
        <p:spPr bwMode="auto">
          <a:xfrm flipH="1" flipV="1">
            <a:off x="2921000" y="1457325"/>
            <a:ext cx="0" cy="202565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30" name="Line 15"/>
          <p:cNvSpPr>
            <a:spLocks noChangeShapeType="1"/>
          </p:cNvSpPr>
          <p:nvPr/>
        </p:nvSpPr>
        <p:spPr bwMode="auto">
          <a:xfrm rot="21459496" flipH="1">
            <a:off x="1365250" y="1260475"/>
            <a:ext cx="1098550" cy="790575"/>
          </a:xfrm>
          <a:prstGeom prst="line">
            <a:avLst/>
          </a:prstGeom>
          <a:noFill/>
          <a:ln w="3175">
            <a:solidFill>
              <a:srgbClr val="000000"/>
            </a:solidFill>
            <a:round/>
            <a:headEnd type="triangle" w="med" len="med"/>
            <a:tailEnd/>
          </a:ln>
        </p:spPr>
        <p:txBody>
          <a:bodyPr/>
          <a:lstStyle/>
          <a:p>
            <a:endParaRPr lang="en-US" dirty="0">
              <a:solidFill>
                <a:prstClr val="black"/>
              </a:solidFill>
            </a:endParaRPr>
          </a:p>
        </p:txBody>
      </p:sp>
      <p:sp>
        <p:nvSpPr>
          <p:cNvPr id="9231" name="Line 16"/>
          <p:cNvSpPr>
            <a:spLocks noChangeShapeType="1"/>
          </p:cNvSpPr>
          <p:nvPr/>
        </p:nvSpPr>
        <p:spPr bwMode="auto">
          <a:xfrm>
            <a:off x="1428750" y="3146425"/>
            <a:ext cx="1066800" cy="762000"/>
          </a:xfrm>
          <a:prstGeom prst="line">
            <a:avLst/>
          </a:prstGeom>
          <a:noFill/>
          <a:ln w="3175">
            <a:solidFill>
              <a:srgbClr val="000000"/>
            </a:solidFill>
            <a:round/>
            <a:headEnd/>
            <a:tailEnd type="triangle" w="med" len="med"/>
          </a:ln>
        </p:spPr>
        <p:txBody>
          <a:bodyPr/>
          <a:lstStyle/>
          <a:p>
            <a:endParaRPr lang="en-US" dirty="0">
              <a:solidFill>
                <a:prstClr val="black"/>
              </a:solidFill>
            </a:endParaRPr>
          </a:p>
        </p:txBody>
      </p:sp>
      <p:sp>
        <p:nvSpPr>
          <p:cNvPr id="9232" name="Line 17"/>
          <p:cNvSpPr>
            <a:spLocks noChangeShapeType="1"/>
          </p:cNvSpPr>
          <p:nvPr/>
        </p:nvSpPr>
        <p:spPr bwMode="auto">
          <a:xfrm>
            <a:off x="1127125" y="3148013"/>
            <a:ext cx="2425700" cy="1871662"/>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33" name="Line 18"/>
          <p:cNvSpPr>
            <a:spLocks noChangeShapeType="1"/>
          </p:cNvSpPr>
          <p:nvPr/>
        </p:nvSpPr>
        <p:spPr bwMode="auto">
          <a:xfrm rot="21370164" flipV="1">
            <a:off x="4513263" y="3013075"/>
            <a:ext cx="1878012" cy="1893888"/>
          </a:xfrm>
          <a:prstGeom prst="line">
            <a:avLst/>
          </a:prstGeom>
          <a:noFill/>
          <a:ln w="9525">
            <a:solidFill>
              <a:srgbClr val="000000"/>
            </a:solidFill>
            <a:prstDash val="dash"/>
            <a:round/>
            <a:headEnd/>
            <a:tailEnd type="triangle" w="med" len="med"/>
          </a:ln>
        </p:spPr>
        <p:txBody>
          <a:bodyPr/>
          <a:lstStyle/>
          <a:p>
            <a:endParaRPr lang="en-US" dirty="0">
              <a:solidFill>
                <a:prstClr val="black"/>
              </a:solidFill>
            </a:endParaRPr>
          </a:p>
        </p:txBody>
      </p:sp>
      <p:sp>
        <p:nvSpPr>
          <p:cNvPr id="9234" name="Line 19"/>
          <p:cNvSpPr>
            <a:spLocks noChangeShapeType="1"/>
          </p:cNvSpPr>
          <p:nvPr/>
        </p:nvSpPr>
        <p:spPr bwMode="auto">
          <a:xfrm>
            <a:off x="2943225" y="4181475"/>
            <a:ext cx="609600" cy="83820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35" name="Line 20"/>
          <p:cNvSpPr>
            <a:spLocks noChangeShapeType="1"/>
          </p:cNvSpPr>
          <p:nvPr/>
        </p:nvSpPr>
        <p:spPr bwMode="auto">
          <a:xfrm flipV="1">
            <a:off x="4108450" y="4257675"/>
            <a:ext cx="441325" cy="366713"/>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36" name="Line 21"/>
          <p:cNvSpPr>
            <a:spLocks noChangeShapeType="1"/>
          </p:cNvSpPr>
          <p:nvPr/>
        </p:nvSpPr>
        <p:spPr bwMode="auto">
          <a:xfrm>
            <a:off x="3400425" y="3878263"/>
            <a:ext cx="533400" cy="1587"/>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37" name="Line 22"/>
          <p:cNvSpPr>
            <a:spLocks noChangeShapeType="1"/>
          </p:cNvSpPr>
          <p:nvPr/>
        </p:nvSpPr>
        <p:spPr bwMode="auto">
          <a:xfrm flipH="1" flipV="1">
            <a:off x="2927350" y="1457325"/>
            <a:ext cx="1447800" cy="210185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38" name="Line 23"/>
          <p:cNvSpPr>
            <a:spLocks noChangeShapeType="1"/>
          </p:cNvSpPr>
          <p:nvPr/>
        </p:nvSpPr>
        <p:spPr bwMode="auto">
          <a:xfrm>
            <a:off x="3346450" y="1222375"/>
            <a:ext cx="2835275" cy="1041400"/>
          </a:xfrm>
          <a:prstGeom prst="line">
            <a:avLst/>
          </a:prstGeom>
          <a:noFill/>
          <a:ln w="9525">
            <a:solidFill>
              <a:srgbClr val="000000"/>
            </a:solidFill>
            <a:prstDash val="dash"/>
            <a:round/>
            <a:headEnd/>
            <a:tailEnd type="triangle" w="med" len="med"/>
          </a:ln>
        </p:spPr>
        <p:txBody>
          <a:bodyPr/>
          <a:lstStyle/>
          <a:p>
            <a:endParaRPr lang="en-US" dirty="0">
              <a:solidFill>
                <a:prstClr val="black"/>
              </a:solidFill>
            </a:endParaRPr>
          </a:p>
        </p:txBody>
      </p:sp>
      <p:sp>
        <p:nvSpPr>
          <p:cNvPr id="9239" name="Line 24"/>
          <p:cNvSpPr>
            <a:spLocks noChangeShapeType="1"/>
          </p:cNvSpPr>
          <p:nvPr/>
        </p:nvSpPr>
        <p:spPr bwMode="auto">
          <a:xfrm>
            <a:off x="4772025" y="2051050"/>
            <a:ext cx="914400" cy="457200"/>
          </a:xfrm>
          <a:prstGeom prst="line">
            <a:avLst/>
          </a:prstGeom>
          <a:noFill/>
          <a:ln w="9525">
            <a:solidFill>
              <a:srgbClr val="000000"/>
            </a:solidFill>
            <a:prstDash val="dash"/>
            <a:round/>
            <a:headEnd/>
            <a:tailEnd type="triangle" w="med" len="med"/>
          </a:ln>
        </p:spPr>
        <p:txBody>
          <a:bodyPr/>
          <a:lstStyle/>
          <a:p>
            <a:endParaRPr lang="en-US" dirty="0">
              <a:solidFill>
                <a:prstClr val="black"/>
              </a:solidFill>
            </a:endParaRPr>
          </a:p>
        </p:txBody>
      </p:sp>
      <p:sp>
        <p:nvSpPr>
          <p:cNvPr id="9240" name="Line 25"/>
          <p:cNvSpPr>
            <a:spLocks noChangeShapeType="1"/>
          </p:cNvSpPr>
          <p:nvPr/>
        </p:nvSpPr>
        <p:spPr bwMode="auto">
          <a:xfrm flipV="1">
            <a:off x="5006975" y="2660650"/>
            <a:ext cx="679450" cy="212725"/>
          </a:xfrm>
          <a:prstGeom prst="line">
            <a:avLst/>
          </a:prstGeom>
          <a:noFill/>
          <a:ln w="9525">
            <a:solidFill>
              <a:srgbClr val="000000"/>
            </a:solidFill>
            <a:prstDash val="dash"/>
            <a:round/>
            <a:headEnd/>
            <a:tailEnd type="triangle" w="med" len="med"/>
          </a:ln>
        </p:spPr>
        <p:txBody>
          <a:bodyPr/>
          <a:lstStyle/>
          <a:p>
            <a:endParaRPr lang="en-US" dirty="0">
              <a:solidFill>
                <a:prstClr val="black"/>
              </a:solidFill>
            </a:endParaRPr>
          </a:p>
        </p:txBody>
      </p:sp>
      <p:sp>
        <p:nvSpPr>
          <p:cNvPr id="9241" name="Line 26"/>
          <p:cNvSpPr>
            <a:spLocks noChangeShapeType="1"/>
          </p:cNvSpPr>
          <p:nvPr/>
        </p:nvSpPr>
        <p:spPr bwMode="auto">
          <a:xfrm>
            <a:off x="2995613" y="1457325"/>
            <a:ext cx="1341437" cy="141605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42" name="Line 27"/>
          <p:cNvSpPr>
            <a:spLocks noChangeShapeType="1"/>
          </p:cNvSpPr>
          <p:nvPr/>
        </p:nvSpPr>
        <p:spPr bwMode="auto">
          <a:xfrm>
            <a:off x="3340100" y="1336675"/>
            <a:ext cx="898525" cy="485775"/>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43" name="Line 28"/>
          <p:cNvSpPr>
            <a:spLocks noChangeShapeType="1"/>
          </p:cNvSpPr>
          <p:nvPr/>
        </p:nvSpPr>
        <p:spPr bwMode="auto">
          <a:xfrm flipV="1">
            <a:off x="4981575" y="2978150"/>
            <a:ext cx="1238250" cy="935038"/>
          </a:xfrm>
          <a:prstGeom prst="line">
            <a:avLst/>
          </a:prstGeom>
          <a:noFill/>
          <a:ln w="9525">
            <a:solidFill>
              <a:srgbClr val="000000"/>
            </a:solidFill>
            <a:prstDash val="dash"/>
            <a:round/>
            <a:headEnd/>
            <a:tailEnd type="triangle" w="med" len="med"/>
          </a:ln>
        </p:spPr>
        <p:txBody>
          <a:bodyPr/>
          <a:lstStyle/>
          <a:p>
            <a:endParaRPr lang="en-US" dirty="0">
              <a:solidFill>
                <a:prstClr val="black"/>
              </a:solidFill>
            </a:endParaRPr>
          </a:p>
        </p:txBody>
      </p:sp>
      <p:sp>
        <p:nvSpPr>
          <p:cNvPr id="9244" name="Line 29"/>
          <p:cNvSpPr>
            <a:spLocks noChangeShapeType="1"/>
          </p:cNvSpPr>
          <p:nvPr/>
        </p:nvSpPr>
        <p:spPr bwMode="auto">
          <a:xfrm flipV="1">
            <a:off x="3095625" y="3117850"/>
            <a:ext cx="1219200" cy="379413"/>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45" name="Line 30"/>
          <p:cNvSpPr>
            <a:spLocks noChangeShapeType="1"/>
          </p:cNvSpPr>
          <p:nvPr/>
        </p:nvSpPr>
        <p:spPr bwMode="auto">
          <a:xfrm flipV="1">
            <a:off x="3095625" y="3117850"/>
            <a:ext cx="1219200" cy="379413"/>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46" name="Line 32"/>
          <p:cNvSpPr>
            <a:spLocks noChangeShapeType="1"/>
          </p:cNvSpPr>
          <p:nvPr/>
        </p:nvSpPr>
        <p:spPr bwMode="auto">
          <a:xfrm>
            <a:off x="1304925" y="3155950"/>
            <a:ext cx="219075" cy="958850"/>
          </a:xfrm>
          <a:prstGeom prst="line">
            <a:avLst/>
          </a:prstGeom>
          <a:noFill/>
          <a:ln w="3175">
            <a:solidFill>
              <a:srgbClr val="000000"/>
            </a:solidFill>
            <a:round/>
            <a:headEnd/>
            <a:tailEnd type="triangle" w="med" len="med"/>
          </a:ln>
        </p:spPr>
        <p:txBody>
          <a:bodyPr/>
          <a:lstStyle/>
          <a:p>
            <a:endParaRPr lang="en-US" dirty="0">
              <a:solidFill>
                <a:prstClr val="black"/>
              </a:solidFill>
            </a:endParaRPr>
          </a:p>
        </p:txBody>
      </p:sp>
      <p:sp>
        <p:nvSpPr>
          <p:cNvPr id="9247" name="Line 33"/>
          <p:cNvSpPr>
            <a:spLocks noChangeShapeType="1"/>
          </p:cNvSpPr>
          <p:nvPr/>
        </p:nvSpPr>
        <p:spPr bwMode="auto">
          <a:xfrm flipV="1">
            <a:off x="2209800" y="4184650"/>
            <a:ext cx="533400" cy="23495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48" name="Line 34"/>
          <p:cNvSpPr>
            <a:spLocks noChangeShapeType="1"/>
          </p:cNvSpPr>
          <p:nvPr/>
        </p:nvSpPr>
        <p:spPr bwMode="auto">
          <a:xfrm flipV="1">
            <a:off x="2209800" y="4032250"/>
            <a:ext cx="1733550" cy="53975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49" name="Text Box 37"/>
          <p:cNvSpPr txBox="1">
            <a:spLocks noChangeArrowheads="1"/>
          </p:cNvSpPr>
          <p:nvPr/>
        </p:nvSpPr>
        <p:spPr bwMode="auto">
          <a:xfrm>
            <a:off x="2057400" y="2362200"/>
            <a:ext cx="609600" cy="304800"/>
          </a:xfrm>
          <a:prstGeom prst="rect">
            <a:avLst/>
          </a:prstGeom>
          <a:noFill/>
          <a:ln w="9525">
            <a:noFill/>
            <a:miter lim="800000"/>
            <a:headEnd/>
            <a:tailEnd/>
          </a:ln>
        </p:spPr>
        <p:txBody>
          <a:bodyPr lIns="0" tIns="0" rIns="0" bIns="0"/>
          <a:lstStyle/>
          <a:p>
            <a:r>
              <a:rPr lang="en-US" sz="1600" dirty="0">
                <a:solidFill>
                  <a:srgbClr val="FFFFFF"/>
                </a:solidFill>
                <a:latin typeface="Calibri" pitchFamily="34" charset="0"/>
              </a:rPr>
              <a:t>TA-FC</a:t>
            </a:r>
            <a:endParaRPr lang="en-US" sz="4400" dirty="0">
              <a:solidFill>
                <a:srgbClr val="FFFFFF"/>
              </a:solidFill>
            </a:endParaRPr>
          </a:p>
        </p:txBody>
      </p:sp>
      <p:sp>
        <p:nvSpPr>
          <p:cNvPr id="9250" name="AutoShape 38"/>
          <p:cNvSpPr>
            <a:spLocks/>
          </p:cNvSpPr>
          <p:nvPr/>
        </p:nvSpPr>
        <p:spPr bwMode="auto">
          <a:xfrm>
            <a:off x="1524000" y="4800600"/>
            <a:ext cx="2114550" cy="400050"/>
          </a:xfrm>
          <a:prstGeom prst="accentCallout2">
            <a:avLst>
              <a:gd name="adj1" fmla="val 14282"/>
              <a:gd name="adj2" fmla="val -3667"/>
              <a:gd name="adj3" fmla="val 16662"/>
              <a:gd name="adj4" fmla="val -12579"/>
              <a:gd name="adj5" fmla="val -23810"/>
              <a:gd name="adj6" fmla="val -15431"/>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LIVE</a:t>
            </a:r>
          </a:p>
          <a:p>
            <a:r>
              <a:rPr lang="en-US" sz="1600" dirty="0">
                <a:solidFill>
                  <a:srgbClr val="FFFFFF"/>
                </a:solidFill>
                <a:latin typeface="Calibri" pitchFamily="34" charset="0"/>
              </a:rPr>
              <a:t>Grandparent/caregiver Support Groups</a:t>
            </a:r>
          </a:p>
          <a:p>
            <a:r>
              <a:rPr lang="en-US" sz="1600" dirty="0">
                <a:solidFill>
                  <a:srgbClr val="FFFFFF"/>
                </a:solidFill>
                <a:latin typeface="Calibri" pitchFamily="34" charset="0"/>
              </a:rPr>
              <a:t>SAFE</a:t>
            </a:r>
          </a:p>
        </p:txBody>
      </p:sp>
      <p:sp>
        <p:nvSpPr>
          <p:cNvPr id="30762" name="Rectangle 42"/>
          <p:cNvSpPr>
            <a:spLocks noChangeArrowheads="1"/>
          </p:cNvSpPr>
          <p:nvPr/>
        </p:nvSpPr>
        <p:spPr bwMode="auto">
          <a:xfrm>
            <a:off x="5695950" y="2273300"/>
            <a:ext cx="1219200" cy="679450"/>
          </a:xfrm>
          <a:prstGeom prst="rect">
            <a:avLst/>
          </a:prstGeom>
          <a:solidFill>
            <a:schemeClr val="tx2">
              <a:lumMod val="50000"/>
            </a:schemeClr>
          </a:solidFill>
          <a:ln w="9525">
            <a:solidFill>
              <a:srgbClr val="000000"/>
            </a:solidFill>
            <a:miter lim="800000"/>
            <a:headEnd/>
            <a:tailEnd/>
          </a:ln>
        </p:spPr>
        <p:txBody>
          <a:bodyPr lIns="0" tIns="0" rIns="0" bIns="0"/>
          <a:lstStyle/>
          <a:p>
            <a:pPr algn="ctr">
              <a:defRPr/>
            </a:pPr>
            <a:endParaRPr lang="en-US" sz="1100" b="1" dirty="0">
              <a:solidFill>
                <a:prstClr val="black"/>
              </a:solidFill>
              <a:latin typeface="Times New Roman" pitchFamily="18" charset="0"/>
            </a:endParaRPr>
          </a:p>
          <a:p>
            <a:pPr algn="ctr">
              <a:defRPr/>
            </a:pPr>
            <a:r>
              <a:rPr lang="en-US" sz="1100" dirty="0">
                <a:solidFill>
                  <a:srgbClr val="88A0AC"/>
                </a:solidFill>
                <a:latin typeface="Franklin Gothic Book" pitchFamily="34" charset="0"/>
              </a:rPr>
              <a:t>Family </a:t>
            </a:r>
          </a:p>
          <a:p>
            <a:pPr algn="ctr">
              <a:defRPr/>
            </a:pPr>
            <a:r>
              <a:rPr lang="en-US" sz="1100" dirty="0">
                <a:solidFill>
                  <a:srgbClr val="88A0AC"/>
                </a:solidFill>
                <a:latin typeface="Franklin Gothic Book" pitchFamily="34" charset="0"/>
              </a:rPr>
              <a:t>Processes</a:t>
            </a:r>
          </a:p>
        </p:txBody>
      </p:sp>
      <p:sp>
        <p:nvSpPr>
          <p:cNvPr id="9252" name="Rectangle 43"/>
          <p:cNvSpPr>
            <a:spLocks noChangeArrowheads="1"/>
          </p:cNvSpPr>
          <p:nvPr/>
        </p:nvSpPr>
        <p:spPr bwMode="auto">
          <a:xfrm>
            <a:off x="2435225" y="984250"/>
            <a:ext cx="900113" cy="466725"/>
          </a:xfrm>
          <a:prstGeom prst="rect">
            <a:avLst/>
          </a:prstGeom>
          <a:solidFill>
            <a:schemeClr val="tx2"/>
          </a:solidFill>
          <a:ln w="9525">
            <a:solidFill>
              <a:srgbClr val="000000"/>
            </a:solidFill>
            <a:miter lim="800000"/>
            <a:headEnd/>
            <a:tailEnd/>
          </a:ln>
        </p:spPr>
        <p:txBody>
          <a:bodyPr/>
          <a:lstStyle/>
          <a:p>
            <a:pPr algn="ctr"/>
            <a:r>
              <a:rPr lang="en-US" sz="1100" dirty="0">
                <a:solidFill>
                  <a:prstClr val="black"/>
                </a:solidFill>
                <a:latin typeface="Calibri" pitchFamily="34" charset="0"/>
              </a:rPr>
              <a:t>Child Response</a:t>
            </a:r>
            <a:endParaRPr lang="en-US" dirty="0">
              <a:solidFill>
                <a:prstClr val="black"/>
              </a:solidFill>
            </a:endParaRPr>
          </a:p>
        </p:txBody>
      </p:sp>
      <p:sp>
        <p:nvSpPr>
          <p:cNvPr id="9253" name="Rectangle 44"/>
          <p:cNvSpPr>
            <a:spLocks noChangeArrowheads="1"/>
          </p:cNvSpPr>
          <p:nvPr/>
        </p:nvSpPr>
        <p:spPr bwMode="auto">
          <a:xfrm>
            <a:off x="2486025" y="3498850"/>
            <a:ext cx="914400" cy="684213"/>
          </a:xfrm>
          <a:prstGeom prst="rect">
            <a:avLst/>
          </a:prstGeom>
          <a:solidFill>
            <a:schemeClr val="tx2"/>
          </a:solidFill>
          <a:ln w="9525">
            <a:solidFill>
              <a:srgbClr val="000000"/>
            </a:solidFill>
            <a:miter lim="800000"/>
            <a:headEnd/>
            <a:tailEnd/>
          </a:ln>
        </p:spPr>
        <p:txBody>
          <a:bodyPr/>
          <a:lstStyle/>
          <a:p>
            <a:pPr algn="ctr"/>
            <a:r>
              <a:rPr lang="en-US" sz="1100" dirty="0">
                <a:solidFill>
                  <a:prstClr val="black"/>
                </a:solidFill>
                <a:latin typeface="Calibri" pitchFamily="34" charset="0"/>
              </a:rPr>
              <a:t>Adult/</a:t>
            </a:r>
          </a:p>
          <a:p>
            <a:pPr algn="ctr"/>
            <a:r>
              <a:rPr lang="en-US" sz="1100" dirty="0">
                <a:solidFill>
                  <a:prstClr val="black"/>
                </a:solidFill>
                <a:latin typeface="Calibri" pitchFamily="34" charset="0"/>
              </a:rPr>
              <a:t>Parental</a:t>
            </a:r>
          </a:p>
          <a:p>
            <a:pPr algn="ctr"/>
            <a:r>
              <a:rPr lang="en-US" sz="1100" dirty="0">
                <a:solidFill>
                  <a:prstClr val="black"/>
                </a:solidFill>
                <a:latin typeface="Calibri" pitchFamily="34" charset="0"/>
              </a:rPr>
              <a:t>Response</a:t>
            </a:r>
            <a:endParaRPr lang="en-US" dirty="0">
              <a:solidFill>
                <a:prstClr val="black"/>
              </a:solidFill>
            </a:endParaRPr>
          </a:p>
        </p:txBody>
      </p:sp>
      <p:sp>
        <p:nvSpPr>
          <p:cNvPr id="9254" name="Rectangle 45"/>
          <p:cNvSpPr>
            <a:spLocks noChangeArrowheads="1"/>
          </p:cNvSpPr>
          <p:nvPr/>
        </p:nvSpPr>
        <p:spPr bwMode="auto">
          <a:xfrm>
            <a:off x="3857625" y="1822450"/>
            <a:ext cx="914400" cy="458788"/>
          </a:xfrm>
          <a:prstGeom prst="rect">
            <a:avLst/>
          </a:prstGeom>
          <a:solidFill>
            <a:srgbClr val="FCD904"/>
          </a:solidFill>
          <a:ln w="9525">
            <a:solidFill>
              <a:srgbClr val="000000"/>
            </a:solidFill>
            <a:miter lim="800000"/>
            <a:headEnd/>
            <a:tailEnd/>
          </a:ln>
        </p:spPr>
        <p:txBody>
          <a:bodyPr/>
          <a:lstStyle/>
          <a:p>
            <a:pPr algn="ctr"/>
            <a:r>
              <a:rPr lang="en-US" sz="1100" dirty="0">
                <a:solidFill>
                  <a:prstClr val="black"/>
                </a:solidFill>
                <a:latin typeface="Calibri" pitchFamily="34" charset="0"/>
              </a:rPr>
              <a:t>Sibling Relations</a:t>
            </a:r>
            <a:endParaRPr lang="en-US" dirty="0">
              <a:solidFill>
                <a:prstClr val="black"/>
              </a:solidFill>
            </a:endParaRPr>
          </a:p>
        </p:txBody>
      </p:sp>
      <p:sp>
        <p:nvSpPr>
          <p:cNvPr id="9255" name="Rectangle 46"/>
          <p:cNvSpPr>
            <a:spLocks noChangeArrowheads="1"/>
          </p:cNvSpPr>
          <p:nvPr/>
        </p:nvSpPr>
        <p:spPr bwMode="auto">
          <a:xfrm>
            <a:off x="3552825" y="4638675"/>
            <a:ext cx="1028700" cy="684213"/>
          </a:xfrm>
          <a:prstGeom prst="rect">
            <a:avLst/>
          </a:prstGeom>
          <a:solidFill>
            <a:srgbClr val="FCD904"/>
          </a:solidFill>
          <a:ln w="9525">
            <a:solidFill>
              <a:srgbClr val="000000"/>
            </a:solidFill>
            <a:miter lim="800000"/>
            <a:headEnd/>
            <a:tailEnd/>
          </a:ln>
        </p:spPr>
        <p:txBody>
          <a:bodyPr/>
          <a:lstStyle/>
          <a:p>
            <a:pPr algn="ctr"/>
            <a:endParaRPr lang="en-US" sz="900" dirty="0">
              <a:solidFill>
                <a:prstClr val="black"/>
              </a:solidFill>
              <a:latin typeface="Calibri" pitchFamily="34" charset="0"/>
            </a:endParaRPr>
          </a:p>
          <a:p>
            <a:pPr algn="ctr"/>
            <a:r>
              <a:rPr lang="en-US" sz="1100" dirty="0">
                <a:solidFill>
                  <a:prstClr val="black"/>
                </a:solidFill>
                <a:latin typeface="Calibri" pitchFamily="34" charset="0"/>
              </a:rPr>
              <a:t>Adult Intimate Relations</a:t>
            </a:r>
            <a:endParaRPr lang="en-US" dirty="0">
              <a:solidFill>
                <a:prstClr val="black"/>
              </a:solidFill>
            </a:endParaRPr>
          </a:p>
        </p:txBody>
      </p:sp>
      <p:sp>
        <p:nvSpPr>
          <p:cNvPr id="9256" name="Rectangle 47"/>
          <p:cNvSpPr>
            <a:spLocks noChangeArrowheads="1"/>
          </p:cNvSpPr>
          <p:nvPr/>
        </p:nvSpPr>
        <p:spPr bwMode="auto">
          <a:xfrm>
            <a:off x="3933825" y="3575050"/>
            <a:ext cx="1027113" cy="685800"/>
          </a:xfrm>
          <a:prstGeom prst="rect">
            <a:avLst/>
          </a:prstGeom>
          <a:solidFill>
            <a:srgbClr val="FCD904"/>
          </a:solidFill>
          <a:ln w="9525">
            <a:solidFill>
              <a:srgbClr val="000000"/>
            </a:solidFill>
            <a:miter lim="800000"/>
            <a:headEnd/>
            <a:tailEnd/>
          </a:ln>
        </p:spPr>
        <p:txBody>
          <a:bodyPr/>
          <a:lstStyle/>
          <a:p>
            <a:pPr algn="ctr"/>
            <a:r>
              <a:rPr lang="en-US" sz="1100" dirty="0">
                <a:solidFill>
                  <a:prstClr val="black"/>
                </a:solidFill>
                <a:latin typeface="Calibri" pitchFamily="34" charset="0"/>
              </a:rPr>
              <a:t>Parenting Practices &amp; Quality</a:t>
            </a:r>
            <a:endParaRPr lang="en-US" dirty="0">
              <a:solidFill>
                <a:prstClr val="black"/>
              </a:solidFill>
            </a:endParaRPr>
          </a:p>
        </p:txBody>
      </p:sp>
      <p:sp>
        <p:nvSpPr>
          <p:cNvPr id="9257" name="Rectangle 48"/>
          <p:cNvSpPr>
            <a:spLocks noChangeArrowheads="1"/>
          </p:cNvSpPr>
          <p:nvPr/>
        </p:nvSpPr>
        <p:spPr bwMode="auto">
          <a:xfrm>
            <a:off x="4314825" y="2889250"/>
            <a:ext cx="1028700" cy="457200"/>
          </a:xfrm>
          <a:prstGeom prst="rect">
            <a:avLst/>
          </a:prstGeom>
          <a:solidFill>
            <a:srgbClr val="FCD904"/>
          </a:solidFill>
          <a:ln w="9525">
            <a:solidFill>
              <a:srgbClr val="000000"/>
            </a:solidFill>
            <a:miter lim="800000"/>
            <a:headEnd/>
            <a:tailEnd/>
          </a:ln>
        </p:spPr>
        <p:txBody>
          <a:bodyPr/>
          <a:lstStyle/>
          <a:p>
            <a:pPr algn="ctr"/>
            <a:r>
              <a:rPr lang="en-US" sz="1100" dirty="0">
                <a:solidFill>
                  <a:prstClr val="black"/>
                </a:solidFill>
                <a:latin typeface="Calibri" pitchFamily="34" charset="0"/>
              </a:rPr>
              <a:t>Parent-Child Relations</a:t>
            </a:r>
            <a:endParaRPr lang="en-US" dirty="0">
              <a:solidFill>
                <a:prstClr val="black"/>
              </a:solidFill>
            </a:endParaRPr>
          </a:p>
        </p:txBody>
      </p:sp>
      <p:sp>
        <p:nvSpPr>
          <p:cNvPr id="9258" name="Line 49"/>
          <p:cNvSpPr>
            <a:spLocks noChangeShapeType="1"/>
          </p:cNvSpPr>
          <p:nvPr/>
        </p:nvSpPr>
        <p:spPr bwMode="auto">
          <a:xfrm flipV="1">
            <a:off x="3087688" y="2273300"/>
            <a:ext cx="1219200" cy="1216025"/>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59" name="Line 54"/>
          <p:cNvSpPr>
            <a:spLocks noChangeShapeType="1"/>
          </p:cNvSpPr>
          <p:nvPr/>
        </p:nvSpPr>
        <p:spPr bwMode="auto">
          <a:xfrm>
            <a:off x="1127125" y="3148013"/>
            <a:ext cx="2425700" cy="1871662"/>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60" name="Line 56"/>
          <p:cNvSpPr>
            <a:spLocks noChangeShapeType="1"/>
          </p:cNvSpPr>
          <p:nvPr/>
        </p:nvSpPr>
        <p:spPr bwMode="auto">
          <a:xfrm>
            <a:off x="2943225" y="4181475"/>
            <a:ext cx="609600" cy="838200"/>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61" name="Line 58"/>
          <p:cNvSpPr>
            <a:spLocks noChangeShapeType="1"/>
          </p:cNvSpPr>
          <p:nvPr/>
        </p:nvSpPr>
        <p:spPr bwMode="auto">
          <a:xfrm>
            <a:off x="3400425" y="3878263"/>
            <a:ext cx="533400" cy="1587"/>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62" name="Line 62"/>
          <p:cNvSpPr>
            <a:spLocks noChangeShapeType="1"/>
          </p:cNvSpPr>
          <p:nvPr/>
        </p:nvSpPr>
        <p:spPr bwMode="auto">
          <a:xfrm flipV="1">
            <a:off x="5006975" y="2660650"/>
            <a:ext cx="679450" cy="212725"/>
          </a:xfrm>
          <a:prstGeom prst="line">
            <a:avLst/>
          </a:prstGeom>
          <a:noFill/>
          <a:ln w="9525">
            <a:solidFill>
              <a:srgbClr val="000000"/>
            </a:solidFill>
            <a:prstDash val="dash"/>
            <a:round/>
            <a:headEnd/>
            <a:tailEnd type="triangle" w="med" len="med"/>
          </a:ln>
        </p:spPr>
        <p:txBody>
          <a:bodyPr/>
          <a:lstStyle/>
          <a:p>
            <a:endParaRPr lang="en-US" dirty="0">
              <a:solidFill>
                <a:prstClr val="black"/>
              </a:solidFill>
            </a:endParaRPr>
          </a:p>
        </p:txBody>
      </p:sp>
      <p:sp>
        <p:nvSpPr>
          <p:cNvPr id="9263" name="Line 66"/>
          <p:cNvSpPr>
            <a:spLocks noChangeShapeType="1"/>
          </p:cNvSpPr>
          <p:nvPr/>
        </p:nvSpPr>
        <p:spPr bwMode="auto">
          <a:xfrm flipV="1">
            <a:off x="3095625" y="3117850"/>
            <a:ext cx="1219200" cy="379413"/>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64" name="Line 67"/>
          <p:cNvSpPr>
            <a:spLocks noChangeShapeType="1"/>
          </p:cNvSpPr>
          <p:nvPr/>
        </p:nvSpPr>
        <p:spPr bwMode="auto">
          <a:xfrm flipV="1">
            <a:off x="3095625" y="3117850"/>
            <a:ext cx="1219200" cy="379413"/>
          </a:xfrm>
          <a:prstGeom prst="line">
            <a:avLst/>
          </a:prstGeom>
          <a:noFill/>
          <a:ln w="9525" cap="rnd">
            <a:solidFill>
              <a:srgbClr val="000000"/>
            </a:solidFill>
            <a:prstDash val="sysDot"/>
            <a:round/>
            <a:headEnd/>
            <a:tailEnd type="triangle" w="med" len="med"/>
          </a:ln>
        </p:spPr>
        <p:txBody>
          <a:bodyPr/>
          <a:lstStyle/>
          <a:p>
            <a:endParaRPr lang="en-US" dirty="0">
              <a:solidFill>
                <a:prstClr val="black"/>
              </a:solidFill>
            </a:endParaRPr>
          </a:p>
        </p:txBody>
      </p:sp>
      <p:sp>
        <p:nvSpPr>
          <p:cNvPr id="9265" name="Rectangle 68"/>
          <p:cNvSpPr>
            <a:spLocks noChangeArrowheads="1"/>
          </p:cNvSpPr>
          <p:nvPr/>
        </p:nvSpPr>
        <p:spPr bwMode="auto">
          <a:xfrm>
            <a:off x="914400" y="4114800"/>
            <a:ext cx="1285875" cy="684213"/>
          </a:xfrm>
          <a:prstGeom prst="rect">
            <a:avLst/>
          </a:prstGeom>
          <a:solidFill>
            <a:schemeClr val="tx2"/>
          </a:solidFill>
          <a:ln w="9525">
            <a:solidFill>
              <a:srgbClr val="000000"/>
            </a:solidFill>
            <a:miter lim="800000"/>
            <a:headEnd/>
            <a:tailEnd/>
          </a:ln>
        </p:spPr>
        <p:txBody>
          <a:bodyPr/>
          <a:lstStyle/>
          <a:p>
            <a:pPr algn="ctr"/>
            <a:r>
              <a:rPr lang="en-US" sz="1100" dirty="0">
                <a:solidFill>
                  <a:prstClr val="black"/>
                </a:solidFill>
                <a:latin typeface="Calibri" pitchFamily="34" charset="0"/>
              </a:rPr>
              <a:t>Adult</a:t>
            </a:r>
          </a:p>
          <a:p>
            <a:pPr algn="ctr"/>
            <a:r>
              <a:rPr lang="en-US" sz="1100" dirty="0">
                <a:solidFill>
                  <a:prstClr val="black"/>
                </a:solidFill>
                <a:latin typeface="Calibri" pitchFamily="34" charset="0"/>
              </a:rPr>
              <a:t>Family of Origin</a:t>
            </a:r>
          </a:p>
          <a:p>
            <a:pPr algn="ctr"/>
            <a:r>
              <a:rPr lang="en-US" sz="1100" dirty="0">
                <a:solidFill>
                  <a:prstClr val="black"/>
                </a:solidFill>
                <a:latin typeface="Calibri" pitchFamily="34" charset="0"/>
              </a:rPr>
              <a:t>Response</a:t>
            </a:r>
          </a:p>
        </p:txBody>
      </p:sp>
      <p:sp>
        <p:nvSpPr>
          <p:cNvPr id="9266" name="AutoShape 72"/>
          <p:cNvSpPr>
            <a:spLocks/>
          </p:cNvSpPr>
          <p:nvPr/>
        </p:nvSpPr>
        <p:spPr bwMode="auto">
          <a:xfrm>
            <a:off x="4305300" y="5343525"/>
            <a:ext cx="3314700" cy="371475"/>
          </a:xfrm>
          <a:prstGeom prst="accentCallout2">
            <a:avLst>
              <a:gd name="adj1" fmla="val 30769"/>
              <a:gd name="adj2" fmla="val -4569"/>
              <a:gd name="adj3" fmla="val 30769"/>
              <a:gd name="adj4" fmla="val -13028"/>
              <a:gd name="adj5" fmla="val -5130"/>
              <a:gd name="adj6" fmla="val -16292"/>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Emotionally Focused Therapy</a:t>
            </a:r>
          </a:p>
          <a:p>
            <a:r>
              <a:rPr lang="en-US" sz="1600" dirty="0">
                <a:solidFill>
                  <a:srgbClr val="FFFFFF"/>
                </a:solidFill>
                <a:latin typeface="Calibri" pitchFamily="34" charset="0"/>
              </a:rPr>
              <a:t>FL</a:t>
            </a:r>
          </a:p>
        </p:txBody>
      </p:sp>
      <p:sp>
        <p:nvSpPr>
          <p:cNvPr id="9267" name="AutoShape 73"/>
          <p:cNvSpPr>
            <a:spLocks/>
          </p:cNvSpPr>
          <p:nvPr/>
        </p:nvSpPr>
        <p:spPr bwMode="auto">
          <a:xfrm>
            <a:off x="4876800" y="4267200"/>
            <a:ext cx="1752600" cy="514350"/>
          </a:xfrm>
          <a:prstGeom prst="accentCallout2">
            <a:avLst>
              <a:gd name="adj1" fmla="val 19356"/>
              <a:gd name="adj2" fmla="val -13333"/>
              <a:gd name="adj3" fmla="val 19356"/>
              <a:gd name="adj4" fmla="val -28000"/>
              <a:gd name="adj5" fmla="val -4838"/>
              <a:gd name="adj6" fmla="val -40000"/>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AF-CBT</a:t>
            </a:r>
          </a:p>
          <a:p>
            <a:r>
              <a:rPr lang="en-US" sz="1600" dirty="0">
                <a:solidFill>
                  <a:srgbClr val="FFFFFF"/>
                </a:solidFill>
                <a:latin typeface="Calibri" pitchFamily="34" charset="0"/>
              </a:rPr>
              <a:t>FL</a:t>
            </a:r>
          </a:p>
          <a:p>
            <a:r>
              <a:rPr lang="en-US" sz="1600" dirty="0">
                <a:solidFill>
                  <a:srgbClr val="FFFFFF"/>
                </a:solidFill>
                <a:latin typeface="Calibri" pitchFamily="34" charset="0"/>
              </a:rPr>
              <a:t>SFCR</a:t>
            </a:r>
          </a:p>
          <a:p>
            <a:r>
              <a:rPr lang="en-US" sz="1600" dirty="0">
                <a:solidFill>
                  <a:srgbClr val="FFFFFF"/>
                </a:solidFill>
                <a:latin typeface="Calibri" pitchFamily="34" charset="0"/>
              </a:rPr>
              <a:t>TF Parent Coaching</a:t>
            </a:r>
          </a:p>
        </p:txBody>
      </p:sp>
      <p:sp>
        <p:nvSpPr>
          <p:cNvPr id="9268" name="AutoShape 74"/>
          <p:cNvSpPr>
            <a:spLocks/>
          </p:cNvSpPr>
          <p:nvPr/>
        </p:nvSpPr>
        <p:spPr bwMode="auto">
          <a:xfrm>
            <a:off x="6019800" y="3048000"/>
            <a:ext cx="1428750" cy="847725"/>
          </a:xfrm>
          <a:prstGeom prst="accentCallout2">
            <a:avLst>
              <a:gd name="adj1" fmla="val 70787"/>
              <a:gd name="adj2" fmla="val -18227"/>
              <a:gd name="adj3" fmla="val 22468"/>
              <a:gd name="adj4" fmla="val -30597"/>
              <a:gd name="adj5" fmla="val 3370"/>
              <a:gd name="adj6" fmla="val -48375"/>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TF-CBT</a:t>
            </a:r>
          </a:p>
          <a:p>
            <a:r>
              <a:rPr lang="en-US" sz="1600" dirty="0">
                <a:solidFill>
                  <a:srgbClr val="FFFFFF"/>
                </a:solidFill>
                <a:latin typeface="Calibri" pitchFamily="34" charset="0"/>
              </a:rPr>
              <a:t>TG-CBT</a:t>
            </a:r>
          </a:p>
          <a:p>
            <a:r>
              <a:rPr lang="en-US" sz="1600" dirty="0">
                <a:solidFill>
                  <a:srgbClr val="FFFFFF"/>
                </a:solidFill>
                <a:latin typeface="Calibri" pitchFamily="34" charset="0"/>
              </a:rPr>
              <a:t>PCIT</a:t>
            </a:r>
          </a:p>
          <a:p>
            <a:r>
              <a:rPr lang="en-US" sz="1600" dirty="0">
                <a:solidFill>
                  <a:srgbClr val="FFFFFF"/>
                </a:solidFill>
                <a:latin typeface="Calibri" pitchFamily="34" charset="0"/>
              </a:rPr>
              <a:t>AF-CBT</a:t>
            </a:r>
          </a:p>
          <a:p>
            <a:r>
              <a:rPr lang="en-US" sz="1600" dirty="0">
                <a:solidFill>
                  <a:srgbClr val="FFFFFF"/>
                </a:solidFill>
                <a:latin typeface="Calibri" pitchFamily="34" charset="0"/>
              </a:rPr>
              <a:t>CPP</a:t>
            </a:r>
          </a:p>
          <a:p>
            <a:r>
              <a:rPr lang="en-US" sz="1600" dirty="0">
                <a:solidFill>
                  <a:srgbClr val="FFFFFF"/>
                </a:solidFill>
                <a:latin typeface="Calibri" pitchFamily="34" charset="0"/>
              </a:rPr>
              <a:t>FL</a:t>
            </a:r>
          </a:p>
          <a:p>
            <a:r>
              <a:rPr lang="en-US" sz="1600" dirty="0">
                <a:solidFill>
                  <a:srgbClr val="FFFFFF"/>
                </a:solidFill>
                <a:latin typeface="Calibri" pitchFamily="34" charset="0"/>
              </a:rPr>
              <a:t>SFCR</a:t>
            </a:r>
          </a:p>
        </p:txBody>
      </p:sp>
      <p:sp>
        <p:nvSpPr>
          <p:cNvPr id="9269" name="AutoShape 76"/>
          <p:cNvSpPr>
            <a:spLocks/>
          </p:cNvSpPr>
          <p:nvPr/>
        </p:nvSpPr>
        <p:spPr bwMode="auto">
          <a:xfrm>
            <a:off x="7239000" y="1828800"/>
            <a:ext cx="942975" cy="257175"/>
          </a:xfrm>
          <a:prstGeom prst="accentCallout2">
            <a:avLst>
              <a:gd name="adj1" fmla="val 44444"/>
              <a:gd name="adj2" fmla="val -16329"/>
              <a:gd name="adj3" fmla="val 44444"/>
              <a:gd name="adj4" fmla="val -46120"/>
              <a:gd name="adj5" fmla="val 177778"/>
              <a:gd name="adj6" fmla="val -51019"/>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AF-CBT</a:t>
            </a:r>
          </a:p>
          <a:p>
            <a:r>
              <a:rPr lang="en-US" sz="1600" dirty="0">
                <a:solidFill>
                  <a:srgbClr val="FFFFFF"/>
                </a:solidFill>
                <a:latin typeface="Calibri" pitchFamily="34" charset="0"/>
              </a:rPr>
              <a:t>SFCR</a:t>
            </a:r>
          </a:p>
        </p:txBody>
      </p:sp>
      <p:sp>
        <p:nvSpPr>
          <p:cNvPr id="9270" name="AutoShape 77"/>
          <p:cNvSpPr>
            <a:spLocks/>
          </p:cNvSpPr>
          <p:nvPr/>
        </p:nvSpPr>
        <p:spPr bwMode="auto">
          <a:xfrm>
            <a:off x="3048000" y="2514600"/>
            <a:ext cx="2590800" cy="495300"/>
          </a:xfrm>
          <a:prstGeom prst="accentCallout2">
            <a:avLst>
              <a:gd name="adj1" fmla="val 57259"/>
              <a:gd name="adj2" fmla="val -7611"/>
              <a:gd name="adj3" fmla="val 86106"/>
              <a:gd name="adj4" fmla="val -16162"/>
              <a:gd name="adj5" fmla="val 194014"/>
              <a:gd name="adj6" fmla="val -18699"/>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Cognitive Processing Therapy</a:t>
            </a:r>
          </a:p>
          <a:p>
            <a:r>
              <a:rPr lang="en-US" sz="1600" dirty="0">
                <a:solidFill>
                  <a:srgbClr val="FFFFFF"/>
                </a:solidFill>
                <a:latin typeface="Calibri" pitchFamily="34" charset="0"/>
              </a:rPr>
              <a:t>TG-CBT</a:t>
            </a:r>
          </a:p>
          <a:p>
            <a:r>
              <a:rPr lang="en-US" sz="1600" dirty="0">
                <a:solidFill>
                  <a:srgbClr val="FFFFFF"/>
                </a:solidFill>
                <a:latin typeface="Calibri" pitchFamily="34" charset="0"/>
              </a:rPr>
              <a:t>FL</a:t>
            </a:r>
          </a:p>
          <a:p>
            <a:r>
              <a:rPr lang="en-US" sz="1600" dirty="0">
                <a:solidFill>
                  <a:srgbClr val="FFFFFF"/>
                </a:solidFill>
                <a:latin typeface="Calibri" pitchFamily="34" charset="0"/>
              </a:rPr>
              <a:t>SFCR</a:t>
            </a:r>
          </a:p>
        </p:txBody>
      </p:sp>
      <p:sp>
        <p:nvSpPr>
          <p:cNvPr id="9271" name="AutoShape 80"/>
          <p:cNvSpPr>
            <a:spLocks/>
          </p:cNvSpPr>
          <p:nvPr/>
        </p:nvSpPr>
        <p:spPr bwMode="auto">
          <a:xfrm>
            <a:off x="4953000" y="1447800"/>
            <a:ext cx="752475" cy="266700"/>
          </a:xfrm>
          <a:prstGeom prst="accentCallout2">
            <a:avLst>
              <a:gd name="adj1" fmla="val 42856"/>
              <a:gd name="adj2" fmla="val -10125"/>
              <a:gd name="adj3" fmla="val 42856"/>
              <a:gd name="adj4" fmla="val -28606"/>
              <a:gd name="adj5" fmla="val 132144"/>
              <a:gd name="adj6" fmla="val -31644"/>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FL</a:t>
            </a:r>
          </a:p>
          <a:p>
            <a:r>
              <a:rPr lang="en-US" sz="1600" dirty="0">
                <a:solidFill>
                  <a:srgbClr val="FFFFFF"/>
                </a:solidFill>
                <a:latin typeface="Calibri" pitchFamily="34" charset="0"/>
              </a:rPr>
              <a:t>SFCR</a:t>
            </a:r>
          </a:p>
        </p:txBody>
      </p:sp>
      <p:grpSp>
        <p:nvGrpSpPr>
          <p:cNvPr id="2" name="Group 82"/>
          <p:cNvGrpSpPr>
            <a:grpSpLocks/>
          </p:cNvGrpSpPr>
          <p:nvPr/>
        </p:nvGrpSpPr>
        <p:grpSpPr bwMode="auto">
          <a:xfrm>
            <a:off x="228600" y="1752600"/>
            <a:ext cx="1524000" cy="1676400"/>
            <a:chOff x="1365" y="4401"/>
            <a:chExt cx="2040" cy="16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0803" name="Rectangle 83" descr="30%"/>
            <p:cNvSpPr>
              <a:spLocks noChangeArrowheads="1"/>
            </p:cNvSpPr>
            <p:nvPr/>
          </p:nvSpPr>
          <p:spPr bwMode="auto">
            <a:xfrm>
              <a:off x="1365" y="4401"/>
              <a:ext cx="2040" cy="1680"/>
            </a:xfrm>
            <a:prstGeom prst="rect">
              <a:avLst/>
            </a:prstGeom>
            <a:grpFill/>
            <a:ln w="9525">
              <a:solidFill>
                <a:srgbClr val="000000"/>
              </a:solidFill>
              <a:miter lim="800000"/>
              <a:headEnd/>
              <a:tailEnd/>
            </a:ln>
          </p:spPr>
          <p:txBody>
            <a:bodyPr/>
            <a:lstStyle/>
            <a:p>
              <a:pPr>
                <a:defRPr/>
              </a:pPr>
              <a:endParaRPr lang="en-US" dirty="0">
                <a:solidFill>
                  <a:prstClr val="black"/>
                </a:solidFill>
              </a:endParaRPr>
            </a:p>
          </p:txBody>
        </p:sp>
        <p:sp>
          <p:nvSpPr>
            <p:cNvPr id="30805" name="Rectangle 85"/>
            <p:cNvSpPr>
              <a:spLocks noChangeArrowheads="1"/>
            </p:cNvSpPr>
            <p:nvPr/>
          </p:nvSpPr>
          <p:spPr bwMode="auto">
            <a:xfrm>
              <a:off x="1533" y="4605"/>
              <a:ext cx="1748" cy="261"/>
            </a:xfrm>
            <a:prstGeom prst="rect">
              <a:avLst/>
            </a:prstGeom>
            <a:grpFill/>
            <a:ln w="9525">
              <a:noFill/>
              <a:miter lim="800000"/>
              <a:headEnd/>
              <a:tailEnd/>
            </a:ln>
          </p:spPr>
          <p:txBody>
            <a:bodyPr/>
            <a:lstStyle/>
            <a:p>
              <a:pPr>
                <a:defRPr/>
              </a:pPr>
              <a:r>
                <a:rPr lang="en-US" sz="600" dirty="0">
                  <a:solidFill>
                    <a:prstClr val="black"/>
                  </a:solidFill>
                </a:rPr>
                <a:t>SOCIAL &amp; SYSTEMS DEMANDS</a:t>
              </a:r>
              <a:endParaRPr lang="en-US" dirty="0">
                <a:solidFill>
                  <a:prstClr val="black"/>
                </a:solidFill>
              </a:endParaRPr>
            </a:p>
          </p:txBody>
        </p:sp>
        <p:sp>
          <p:nvSpPr>
            <p:cNvPr id="30806" name="Rectangle 86"/>
            <p:cNvSpPr>
              <a:spLocks noChangeArrowheads="1"/>
            </p:cNvSpPr>
            <p:nvPr/>
          </p:nvSpPr>
          <p:spPr bwMode="auto">
            <a:xfrm>
              <a:off x="1725" y="5805"/>
              <a:ext cx="1680" cy="145"/>
            </a:xfrm>
            <a:prstGeom prst="rect">
              <a:avLst/>
            </a:prstGeom>
            <a:grpFill/>
            <a:ln w="9525">
              <a:noFill/>
              <a:miter lim="800000"/>
              <a:headEnd/>
              <a:tailEnd/>
            </a:ln>
          </p:spPr>
          <p:txBody>
            <a:bodyPr lIns="0" tIns="0" rIns="0" bIns="0">
              <a:spAutoFit/>
            </a:bodyPr>
            <a:lstStyle/>
            <a:p>
              <a:pPr>
                <a:defRPr/>
              </a:pPr>
              <a:r>
                <a:rPr lang="en-US" sz="600" dirty="0">
                  <a:solidFill>
                    <a:prstClr val="black"/>
                  </a:solidFill>
                </a:rPr>
                <a:t>SOCIAL AND PUBLIC INCIVILITIES</a:t>
              </a:r>
              <a:endParaRPr lang="en-US" dirty="0">
                <a:solidFill>
                  <a:prstClr val="black"/>
                </a:solidFill>
              </a:endParaRPr>
            </a:p>
          </p:txBody>
        </p:sp>
        <p:sp>
          <p:nvSpPr>
            <p:cNvPr id="30807" name="Rectangle 87"/>
            <p:cNvSpPr>
              <a:spLocks noChangeArrowheads="1"/>
            </p:cNvSpPr>
            <p:nvPr/>
          </p:nvSpPr>
          <p:spPr bwMode="auto">
            <a:xfrm>
              <a:off x="2205" y="4427"/>
              <a:ext cx="1023" cy="178"/>
            </a:xfrm>
            <a:prstGeom prst="rect">
              <a:avLst/>
            </a:prstGeom>
            <a:grpFill/>
            <a:ln w="9525">
              <a:noFill/>
              <a:miter lim="800000"/>
              <a:headEnd/>
              <a:tailEnd/>
            </a:ln>
          </p:spPr>
          <p:txBody>
            <a:bodyPr/>
            <a:lstStyle/>
            <a:p>
              <a:pPr>
                <a:defRPr/>
              </a:pPr>
              <a:r>
                <a:rPr lang="en-US" sz="600" dirty="0">
                  <a:solidFill>
                    <a:prstClr val="black"/>
                  </a:solidFill>
                </a:rPr>
                <a:t>DAILY HASSLES</a:t>
              </a:r>
              <a:endParaRPr lang="en-US" dirty="0">
                <a:solidFill>
                  <a:prstClr val="black"/>
                </a:solidFill>
              </a:endParaRPr>
            </a:p>
          </p:txBody>
        </p:sp>
        <p:sp>
          <p:nvSpPr>
            <p:cNvPr id="30808" name="Rectangle 88"/>
            <p:cNvSpPr>
              <a:spLocks noChangeArrowheads="1"/>
            </p:cNvSpPr>
            <p:nvPr/>
          </p:nvSpPr>
          <p:spPr bwMode="auto">
            <a:xfrm>
              <a:off x="2198" y="5180"/>
              <a:ext cx="1207" cy="145"/>
            </a:xfrm>
            <a:prstGeom prst="rect">
              <a:avLst/>
            </a:prstGeom>
            <a:grpFill/>
            <a:ln w="9525">
              <a:noFill/>
              <a:miter lim="800000"/>
              <a:headEnd/>
              <a:tailEnd/>
            </a:ln>
          </p:spPr>
          <p:txBody>
            <a:bodyPr lIns="0" tIns="0" rIns="0" bIns="0">
              <a:spAutoFit/>
            </a:bodyPr>
            <a:lstStyle/>
            <a:p>
              <a:pPr>
                <a:defRPr/>
              </a:pPr>
              <a:r>
                <a:rPr lang="en-US" sz="600" dirty="0">
                  <a:solidFill>
                    <a:prstClr val="black"/>
                  </a:solidFill>
                </a:rPr>
                <a:t>FINANCIAL INSTABILITY</a:t>
              </a:r>
              <a:endParaRPr lang="en-US" dirty="0">
                <a:solidFill>
                  <a:prstClr val="black"/>
                </a:solidFill>
              </a:endParaRPr>
            </a:p>
          </p:txBody>
        </p:sp>
        <p:sp>
          <p:nvSpPr>
            <p:cNvPr id="30809" name="Rectangle 89"/>
            <p:cNvSpPr>
              <a:spLocks noChangeArrowheads="1"/>
            </p:cNvSpPr>
            <p:nvPr/>
          </p:nvSpPr>
          <p:spPr bwMode="auto">
            <a:xfrm>
              <a:off x="1485" y="5361"/>
              <a:ext cx="920" cy="408"/>
            </a:xfrm>
            <a:prstGeom prst="rect">
              <a:avLst/>
            </a:prstGeom>
            <a:grpFill/>
            <a:ln w="9525">
              <a:noFill/>
              <a:miter lim="800000"/>
              <a:headEnd/>
              <a:tailEnd/>
            </a:ln>
          </p:spPr>
          <p:txBody>
            <a:bodyPr/>
            <a:lstStyle/>
            <a:p>
              <a:pPr>
                <a:defRPr/>
              </a:pPr>
              <a:r>
                <a:rPr lang="en-US" sz="600" dirty="0">
                  <a:solidFill>
                    <a:prstClr val="black"/>
                  </a:solidFill>
                </a:rPr>
                <a:t>RESIDENTIAL </a:t>
              </a:r>
            </a:p>
            <a:p>
              <a:pPr>
                <a:defRPr/>
              </a:pPr>
              <a:r>
                <a:rPr lang="en-US" sz="600" dirty="0">
                  <a:solidFill>
                    <a:prstClr val="black"/>
                  </a:solidFill>
                </a:rPr>
                <a:t>INSTABILITY</a:t>
              </a:r>
              <a:endParaRPr lang="en-US" dirty="0">
                <a:solidFill>
                  <a:prstClr val="black"/>
                </a:solidFill>
              </a:endParaRPr>
            </a:p>
          </p:txBody>
        </p:sp>
        <p:sp>
          <p:nvSpPr>
            <p:cNvPr id="30810" name="Rectangle 90"/>
            <p:cNvSpPr>
              <a:spLocks noChangeArrowheads="1"/>
            </p:cNvSpPr>
            <p:nvPr/>
          </p:nvSpPr>
          <p:spPr bwMode="auto">
            <a:xfrm>
              <a:off x="2745" y="5460"/>
              <a:ext cx="411" cy="177"/>
            </a:xfrm>
            <a:prstGeom prst="rect">
              <a:avLst/>
            </a:prstGeom>
            <a:grpFill/>
            <a:ln w="9525">
              <a:solidFill>
                <a:srgbClr val="000000"/>
              </a:solidFill>
              <a:miter lim="800000"/>
              <a:headEnd/>
              <a:tailEnd/>
            </a:ln>
          </p:spPr>
          <p:txBody>
            <a:bodyPr lIns="0" tIns="0" rIns="0" bIns="0" anchor="ctr"/>
            <a:lstStyle/>
            <a:p>
              <a:pPr algn="ctr">
                <a:defRPr/>
              </a:pPr>
              <a:r>
                <a:rPr lang="en-US" sz="600" dirty="0">
                  <a:solidFill>
                    <a:prstClr val="black"/>
                  </a:solidFill>
                  <a:latin typeface="Calibri" pitchFamily="34" charset="0"/>
                </a:rPr>
                <a:t>Trauma</a:t>
              </a:r>
              <a:endParaRPr lang="en-US" dirty="0">
                <a:solidFill>
                  <a:prstClr val="black"/>
                </a:solidFill>
              </a:endParaRPr>
            </a:p>
          </p:txBody>
        </p:sp>
        <p:sp>
          <p:nvSpPr>
            <p:cNvPr id="30811" name="Rectangle 91"/>
            <p:cNvSpPr>
              <a:spLocks noChangeArrowheads="1"/>
            </p:cNvSpPr>
            <p:nvPr/>
          </p:nvSpPr>
          <p:spPr bwMode="auto">
            <a:xfrm>
              <a:off x="1605" y="5085"/>
              <a:ext cx="411" cy="177"/>
            </a:xfrm>
            <a:prstGeom prst="rect">
              <a:avLst/>
            </a:prstGeom>
            <a:grpFill/>
            <a:ln w="9525">
              <a:solidFill>
                <a:srgbClr val="000000"/>
              </a:solidFill>
              <a:miter lim="800000"/>
              <a:headEnd/>
              <a:tailEnd/>
            </a:ln>
          </p:spPr>
          <p:txBody>
            <a:bodyPr lIns="0" tIns="0" rIns="0" bIns="0" anchor="ctr"/>
            <a:lstStyle/>
            <a:p>
              <a:pPr algn="ctr">
                <a:defRPr/>
              </a:pPr>
              <a:r>
                <a:rPr lang="en-US" sz="600" dirty="0">
                  <a:solidFill>
                    <a:prstClr val="black"/>
                  </a:solidFill>
                  <a:latin typeface="Calibri" pitchFamily="34" charset="0"/>
                </a:rPr>
                <a:t>Trauma</a:t>
              </a:r>
              <a:endParaRPr lang="en-US" dirty="0">
                <a:solidFill>
                  <a:prstClr val="black"/>
                </a:solidFill>
              </a:endParaRPr>
            </a:p>
          </p:txBody>
        </p:sp>
        <p:sp>
          <p:nvSpPr>
            <p:cNvPr id="30812" name="Rectangle 92"/>
            <p:cNvSpPr>
              <a:spLocks noChangeArrowheads="1"/>
            </p:cNvSpPr>
            <p:nvPr/>
          </p:nvSpPr>
          <p:spPr bwMode="auto">
            <a:xfrm>
              <a:off x="2625" y="4920"/>
              <a:ext cx="411" cy="177"/>
            </a:xfrm>
            <a:prstGeom prst="rect">
              <a:avLst/>
            </a:prstGeom>
            <a:grpFill/>
            <a:ln w="9525">
              <a:solidFill>
                <a:srgbClr val="000000"/>
              </a:solidFill>
              <a:miter lim="800000"/>
              <a:headEnd/>
              <a:tailEnd/>
            </a:ln>
          </p:spPr>
          <p:txBody>
            <a:bodyPr lIns="0" tIns="0" rIns="0" bIns="0" anchor="ctr"/>
            <a:lstStyle/>
            <a:p>
              <a:pPr algn="ctr">
                <a:defRPr/>
              </a:pPr>
              <a:r>
                <a:rPr lang="en-US" sz="600" dirty="0">
                  <a:solidFill>
                    <a:prstClr val="black"/>
                  </a:solidFill>
                  <a:latin typeface="Calibri" pitchFamily="34" charset="0"/>
                </a:rPr>
                <a:t>Trauma</a:t>
              </a:r>
              <a:endParaRPr lang="en-US" dirty="0">
                <a:solidFill>
                  <a:prstClr val="black"/>
                </a:solidFill>
              </a:endParaRPr>
            </a:p>
          </p:txBody>
        </p:sp>
      </p:grpSp>
      <p:sp>
        <p:nvSpPr>
          <p:cNvPr id="9273" name="AutoShape 36"/>
          <p:cNvSpPr>
            <a:spLocks/>
          </p:cNvSpPr>
          <p:nvPr/>
        </p:nvSpPr>
        <p:spPr bwMode="auto">
          <a:xfrm>
            <a:off x="3505200" y="762000"/>
            <a:ext cx="1552575" cy="533400"/>
          </a:xfrm>
          <a:prstGeom prst="accentCallout2">
            <a:avLst>
              <a:gd name="adj1" fmla="val 21431"/>
              <a:gd name="adj2" fmla="val -4907"/>
              <a:gd name="adj3" fmla="val 21431"/>
              <a:gd name="adj4" fmla="val -11861"/>
              <a:gd name="adj5" fmla="val 39287"/>
              <a:gd name="adj6" fmla="val -17792"/>
            </a:avLst>
          </a:prstGeom>
          <a:noFill/>
          <a:ln w="9525">
            <a:solidFill>
              <a:schemeClr val="tx1"/>
            </a:solidFill>
            <a:miter lim="800000"/>
            <a:headEnd/>
            <a:tailEnd/>
          </a:ln>
        </p:spPr>
        <p:txBody>
          <a:bodyPr lIns="0" tIns="0" rIns="0" bIns="0"/>
          <a:lstStyle/>
          <a:p>
            <a:r>
              <a:rPr lang="en-US" sz="1600" dirty="0">
                <a:solidFill>
                  <a:srgbClr val="FFFFFF"/>
                </a:solidFill>
                <a:latin typeface="Calibri" pitchFamily="34" charset="0"/>
              </a:rPr>
              <a:t>TF-CBT</a:t>
            </a:r>
          </a:p>
          <a:p>
            <a:r>
              <a:rPr lang="en-US" sz="1600" dirty="0">
                <a:solidFill>
                  <a:srgbClr val="FFFFFF"/>
                </a:solidFill>
                <a:latin typeface="Calibri" pitchFamily="34" charset="0"/>
              </a:rPr>
              <a:t>AF-CBT</a:t>
            </a:r>
          </a:p>
          <a:p>
            <a:r>
              <a:rPr lang="en-US" sz="1600" dirty="0">
                <a:solidFill>
                  <a:srgbClr val="FFFFFF"/>
                </a:solidFill>
                <a:latin typeface="Calibri" pitchFamily="34" charset="0"/>
              </a:rPr>
              <a:t>CFTSI</a:t>
            </a:r>
          </a:p>
          <a:p>
            <a:r>
              <a:rPr lang="en-US" sz="1600" dirty="0">
                <a:solidFill>
                  <a:srgbClr val="FFFFFF"/>
                </a:solidFill>
                <a:latin typeface="Calibri" pitchFamily="34" charset="0"/>
              </a:rPr>
              <a:t>SFCR</a:t>
            </a:r>
            <a:endParaRPr lang="en-US" sz="4400" dirty="0">
              <a:solidFill>
                <a:srgbClr val="FFFFFF"/>
              </a:solidFill>
            </a:endParaRPr>
          </a:p>
        </p:txBody>
      </p:sp>
      <p:sp>
        <p:nvSpPr>
          <p:cNvPr id="9274" name="Title 4"/>
          <p:cNvSpPr txBox="1">
            <a:spLocks/>
          </p:cNvSpPr>
          <p:nvPr/>
        </p:nvSpPr>
        <p:spPr bwMode="auto">
          <a:xfrm>
            <a:off x="1524000" y="152400"/>
            <a:ext cx="7239000" cy="609600"/>
          </a:xfrm>
          <a:prstGeom prst="rect">
            <a:avLst/>
          </a:prstGeom>
          <a:noFill/>
          <a:ln w="9525">
            <a:noFill/>
            <a:miter lim="800000"/>
            <a:headEnd/>
            <a:tailEnd/>
          </a:ln>
        </p:spPr>
        <p:txBody>
          <a:bodyPr/>
          <a:lstStyle/>
          <a:p>
            <a:pPr algn="r"/>
            <a:r>
              <a:rPr lang="en-US" sz="3200" b="1" dirty="0">
                <a:solidFill>
                  <a:prstClr val="black"/>
                </a:solidFill>
                <a:latin typeface="Franklin Gothic Book" pitchFamily="34" charset="0"/>
              </a:rPr>
              <a:t>Potential Family Interventions</a:t>
            </a:r>
          </a:p>
        </p:txBody>
      </p:sp>
    </p:spTree>
    <p:extLst>
      <p:ext uri="{BB962C8B-B14F-4D97-AF65-F5344CB8AC3E}">
        <p14:creationId xmlns:p14="http://schemas.microsoft.com/office/powerpoint/2010/main" xmlns="" val="1873740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What is the Common Elements approach?</a:t>
            </a:r>
            <a:endParaRPr lang="en-US" dirty="0"/>
          </a:p>
        </p:txBody>
      </p:sp>
      <p:sp>
        <p:nvSpPr>
          <p:cNvPr id="16387" name="Content Placeholder 2"/>
          <p:cNvSpPr>
            <a:spLocks noGrp="1"/>
          </p:cNvSpPr>
          <p:nvPr>
            <p:ph sz="quarter" idx="1"/>
          </p:nvPr>
        </p:nvSpPr>
        <p:spPr/>
        <p:txBody>
          <a:bodyPr/>
          <a:lstStyle/>
          <a:p>
            <a:pPr eaLnBrk="1" hangingPunct="1"/>
            <a:r>
              <a:rPr lang="en-US" dirty="0" smtClean="0"/>
              <a:t>Using elements that are found across several evidence-supported, effective interventions</a:t>
            </a:r>
          </a:p>
          <a:p>
            <a:pPr eaLnBrk="1" hangingPunct="1"/>
            <a:r>
              <a:rPr lang="en-US" dirty="0" smtClean="0"/>
              <a:t>“Clinicians ‘borrow’ strategies and techniques from known treatments, using their judgment and clinical theory to adapt the strategies to fit new contexts and problems” </a:t>
            </a:r>
            <a:r>
              <a:rPr lang="en-US" sz="1800" i="1" dirty="0" smtClean="0"/>
              <a:t>(Chorpita, Becker &amp; Daleiden, 2007, 648-649)</a:t>
            </a:r>
          </a:p>
          <a:p>
            <a:pPr eaLnBrk="1" hangingPunct="1"/>
            <a:r>
              <a:rPr lang="en-US" dirty="0" smtClean="0"/>
              <a:t>An alternate to using treatment manuals to guide practice</a:t>
            </a:r>
          </a:p>
          <a:p>
            <a:pPr eaLnBrk="1" hangingPunct="1"/>
            <a:r>
              <a:rPr lang="en-US" dirty="0" smtClean="0"/>
              <a:t>Actual treatment elements become unit of analysis rather than the treatment manual</a:t>
            </a:r>
          </a:p>
          <a:p>
            <a:pPr eaLnBrk="1" hangingPunct="1"/>
            <a:r>
              <a:rPr lang="en-US" dirty="0" smtClean="0"/>
              <a:t>Treatment elements are selected to match particular client characteristics</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xmlns="" val="2415622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4114800" y="838200"/>
            <a:ext cx="5029200" cy="2114550"/>
          </a:xfrm>
        </p:spPr>
        <p:txBody>
          <a:bodyPr/>
          <a:lstStyle/>
          <a:p>
            <a:r>
              <a:rPr lang="en-US" b="1" dirty="0"/>
              <a:t/>
            </a:r>
            <a:br>
              <a:rPr lang="en-US" b="1" dirty="0"/>
            </a:br>
            <a:r>
              <a:rPr lang="en-US" b="1" dirty="0" smtClean="0"/>
              <a:t>Secondary Traumatic Stress and the Workplace</a:t>
            </a:r>
            <a:r>
              <a:rPr lang="en-US" b="1" dirty="0"/>
              <a:t/>
            </a:r>
            <a:br>
              <a:rPr lang="en-US" b="1" dirty="0"/>
            </a:br>
            <a:r>
              <a:rPr lang="en-US" b="1" dirty="0"/>
              <a:t/>
            </a:r>
            <a:br>
              <a:rPr lang="en-US" b="1" dirty="0"/>
            </a:br>
            <a:endParaRPr lang="en-US" b="1" dirty="0"/>
          </a:p>
        </p:txBody>
      </p:sp>
      <p:pic>
        <p:nvPicPr>
          <p:cNvPr id="561159" name="Picture 7"/>
          <p:cNvPicPr>
            <a:picLocks noChangeAspect="1" noChangeArrowheads="1"/>
          </p:cNvPicPr>
          <p:nvPr/>
        </p:nvPicPr>
        <p:blipFill>
          <a:blip r:embed="rId3" cstate="print"/>
          <a:srcRect/>
          <a:stretch>
            <a:fillRect/>
          </a:stretch>
        </p:blipFill>
        <p:spPr bwMode="auto">
          <a:xfrm>
            <a:off x="419100" y="1428750"/>
            <a:ext cx="3357563" cy="4038600"/>
          </a:xfrm>
          <a:prstGeom prst="rect">
            <a:avLst/>
          </a:prstGeom>
          <a:noFill/>
          <a:ln w="9525">
            <a:noFill/>
            <a:miter lim="800000"/>
            <a:headEnd/>
            <a:tailEnd/>
          </a:ln>
          <a:effectLst/>
        </p:spPr>
      </p:pic>
      <p:sp>
        <p:nvSpPr>
          <p:cNvPr id="561160" name="Text Box 8"/>
          <p:cNvSpPr txBox="1">
            <a:spLocks noChangeArrowheads="1"/>
          </p:cNvSpPr>
          <p:nvPr/>
        </p:nvSpPr>
        <p:spPr bwMode="auto">
          <a:xfrm>
            <a:off x="381000" y="5462588"/>
            <a:ext cx="3303588" cy="228600"/>
          </a:xfrm>
          <a:prstGeom prst="rect">
            <a:avLst/>
          </a:prstGeom>
          <a:noFill/>
          <a:ln w="9525">
            <a:noFill/>
            <a:miter lim="800000"/>
            <a:headEnd/>
            <a:tailEnd/>
          </a:ln>
          <a:effectLst/>
        </p:spPr>
        <p:txBody>
          <a:bodyPr wrap="none">
            <a:spAutoFit/>
          </a:bodyPr>
          <a:lstStyle/>
          <a:p>
            <a:r>
              <a:rPr lang="en-US" sz="800" b="0" dirty="0">
                <a:solidFill>
                  <a:srgbClr val="F8E82F"/>
                </a:solidFill>
                <a:latin typeface="Franklin Gothic Book" pitchFamily="34" charset="0"/>
              </a:rPr>
              <a:t>Artwork courtesy of the International Child Art Foundation (www.icaf.org)</a:t>
            </a:r>
            <a:r>
              <a:rPr lang="en-US" sz="900" b="0" dirty="0">
                <a:solidFill>
                  <a:srgbClr val="F8E82F"/>
                </a:solidFill>
                <a:latin typeface="Franklin Gothic Book" pitchFamily="34" charset="0"/>
              </a:rPr>
              <a:t> </a:t>
            </a:r>
          </a:p>
        </p:txBody>
      </p:sp>
    </p:spTree>
    <p:extLst>
      <p:ext uri="{BB962C8B-B14F-4D97-AF65-F5344CB8AC3E}">
        <p14:creationId xmlns:p14="http://schemas.microsoft.com/office/powerpoint/2010/main" xmlns="" val="103405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9074"/>
            <a:ext cx="3736975" cy="452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2133600"/>
            <a:ext cx="5048250" cy="424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41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What Is Child Traumatic Stress?</a:t>
            </a:r>
          </a:p>
        </p:txBody>
      </p:sp>
      <p:sp>
        <p:nvSpPr>
          <p:cNvPr id="20482" name="Rectangle 3"/>
          <p:cNvSpPr>
            <a:spLocks noGrp="1" noChangeArrowheads="1"/>
          </p:cNvSpPr>
          <p:nvPr>
            <p:ph sz="quarter" idx="1"/>
          </p:nvPr>
        </p:nvSpPr>
        <p:spPr/>
        <p:txBody>
          <a:bodyPr/>
          <a:lstStyle/>
          <a:p>
            <a:r>
              <a:rPr lang="en-US" dirty="0"/>
              <a:t>Child traumatic stress refers to the </a:t>
            </a:r>
            <a:r>
              <a:rPr lang="en-US" i="1" dirty="0"/>
              <a:t>physical and emotional responses</a:t>
            </a:r>
            <a:r>
              <a:rPr lang="en-US" dirty="0"/>
              <a:t> of a child to events that threaten the life or physical integrity of the child or of someone critically important to the child (such as a parent or sibling).</a:t>
            </a:r>
          </a:p>
          <a:p>
            <a:r>
              <a:rPr lang="en-US" dirty="0"/>
              <a:t>Traumatic events overwhelm a child’s capacity to cope and elicit feelings of terror, powerlessness, and out-of-control physiological arousal.</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2" name="Title 1"/>
          <p:cNvSpPr>
            <a:spLocks noGrp="1"/>
          </p:cNvSpPr>
          <p:nvPr>
            <p:ph type="title"/>
          </p:nvPr>
        </p:nvSpPr>
        <p:spPr>
          <a:xfrm>
            <a:off x="722313" y="533400"/>
            <a:ext cx="7772400" cy="1066800"/>
          </a:xfrm>
        </p:spPr>
        <p:txBody>
          <a:bodyPr/>
          <a:lstStyle/>
          <a:p>
            <a:r>
              <a:rPr lang="en-US" dirty="0"/>
              <a:t>Potential for </a:t>
            </a:r>
            <a:r>
              <a:rPr lang="en-US" dirty="0" smtClean="0"/>
              <a:t>Personal </a:t>
            </a:r>
            <a:r>
              <a:rPr lang="en-US" dirty="0"/>
              <a:t>Impact</a:t>
            </a:r>
          </a:p>
        </p:txBody>
      </p:sp>
      <p:pic>
        <p:nvPicPr>
          <p:cNvPr id="7680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6695" y="2133600"/>
            <a:ext cx="7431087" cy="4118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6689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6853" y="533400"/>
            <a:ext cx="6705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4676274"/>
            <a:ext cx="5170487"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7675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Research</a:t>
            </a:r>
          </a:p>
        </p:txBody>
      </p:sp>
      <p:pic>
        <p:nvPicPr>
          <p:cNvPr id="7577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676400"/>
            <a:ext cx="4194175" cy="3337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600200"/>
            <a:ext cx="42672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28245" y="5029200"/>
            <a:ext cx="8941919" cy="1107996"/>
          </a:xfrm>
          <a:prstGeom prst="rect">
            <a:avLst/>
          </a:prstGeom>
          <a:noFill/>
        </p:spPr>
        <p:txBody>
          <a:bodyPr wrap="square" rtlCol="0">
            <a:spAutoFit/>
          </a:bodyPr>
          <a:lstStyle/>
          <a:p>
            <a:pPr marL="285750" indent="-285750">
              <a:buFont typeface="Arial" pitchFamily="34" charset="0"/>
              <a:buChar char="•"/>
            </a:pPr>
            <a:r>
              <a:rPr lang="en-US" b="1" i="1" dirty="0" smtClean="0">
                <a:latin typeface="+mn-lt"/>
              </a:rPr>
              <a:t>Younger </a:t>
            </a:r>
            <a:r>
              <a:rPr lang="en-US" b="1" i="1" dirty="0">
                <a:latin typeface="+mn-lt"/>
              </a:rPr>
              <a:t>therapists experiences more burnout while more experienced therapists reported more compassion satisfaction</a:t>
            </a:r>
            <a:r>
              <a:rPr lang="en-US" b="1" i="1" dirty="0" smtClean="0">
                <a:latin typeface="+mn-lt"/>
              </a:rPr>
              <a:t>.</a:t>
            </a:r>
          </a:p>
          <a:p>
            <a:pPr marL="285750" indent="-285750">
              <a:buFont typeface="Arial" pitchFamily="34" charset="0"/>
              <a:buChar char="•"/>
            </a:pPr>
            <a:endParaRPr lang="en-US" sz="1200" b="1" dirty="0">
              <a:latin typeface="+mn-lt"/>
            </a:endParaRPr>
          </a:p>
          <a:p>
            <a:pPr marL="285750" indent="-285750">
              <a:buFont typeface="Arial" pitchFamily="34" charset="0"/>
              <a:buChar char="•"/>
            </a:pPr>
            <a:r>
              <a:rPr lang="en-US" b="1" i="1" dirty="0">
                <a:latin typeface="+mn-lt"/>
              </a:rPr>
              <a:t>Implementing EBP’s generally reduced reported compassion fatigue and burnout.</a:t>
            </a:r>
          </a:p>
        </p:txBody>
      </p:sp>
    </p:spTree>
    <p:extLst>
      <p:ext uri="{BB962C8B-B14F-4D97-AF65-F5344CB8AC3E}">
        <p14:creationId xmlns:p14="http://schemas.microsoft.com/office/powerpoint/2010/main" xmlns="" val="1049591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160473423"/>
              </p:ext>
            </p:extLst>
          </p:nvPr>
        </p:nvGraphicFramePr>
        <p:xfrm>
          <a:off x="609600" y="1066800"/>
          <a:ext cx="7924800" cy="5047488"/>
        </p:xfrm>
        <a:graphic>
          <a:graphicData uri="http://schemas.openxmlformats.org/drawingml/2006/table">
            <a:tbl>
              <a:tblPr firstRow="1" firstCol="1" bandRow="1"/>
              <a:tblGrid>
                <a:gridCol w="1354523"/>
                <a:gridCol w="3132451"/>
                <a:gridCol w="3437826"/>
              </a:tblGrid>
              <a:tr h="897143">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Compassion Fatigue</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“a state of tension and preoccupation with the traumatized patients by re-experiencing the traumatic events, avoidance/numbing of reminders persistent arousal (e.g. anxiety) associated with the patient” (Figley, 2002)</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Often experienced as helplessness, confusion, sense of isolation from support</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Faster onset of symptoms than burnout or countertransference</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Faster recovery from symptoms</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Highly treatable</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844">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Vicarious Trauma</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The process through which the clinician’s inner experience is negatively transformed through empathic engagement with the client’s trauma. (McCann &amp; Pearlman, 1990)</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The cumulative transformative effect upon the professional who works with victims of trauma. (Pearlman &amp; Saakvitne, 1995)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endParaRPr lang="en-US" sz="1200" dirty="0" smtClean="0">
                        <a:effectLst/>
                        <a:latin typeface="Times New Roman"/>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endParaRPr lang="en-US" sz="1200" dirty="0" smtClean="0">
                        <a:effectLst/>
                        <a:latin typeface="Times New Roman"/>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smtClean="0">
                          <a:effectLst/>
                          <a:latin typeface="Times New Roman"/>
                          <a:ea typeface="Times New Roman"/>
                          <a:cs typeface="Times New Roman"/>
                        </a:rPr>
                        <a:t>Takes </a:t>
                      </a:r>
                      <a:r>
                        <a:rPr lang="en-US" sz="1200" dirty="0">
                          <a:effectLst/>
                          <a:latin typeface="Times New Roman"/>
                          <a:ea typeface="Times New Roman"/>
                          <a:cs typeface="Times New Roman"/>
                        </a:rPr>
                        <a:t>place over time</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Responses unique to the person</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Not specific to a particular client</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543">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Secondary Stress</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“the natural, consequent behaviors and emotions resulting from knowledge about a traumatizing event experienced by a significant other. It is the stress resulting from helping or wanting to help a traumatized or suffering person” (Figley, 1999, p.10)</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itchFamily="34" charset="0"/>
                        <a:buChar char="•"/>
                        <a:tabLst>
                          <a:tab pos="457200" algn="l"/>
                        </a:tabLst>
                      </a:pPr>
                      <a:endParaRPr lang="en-US" sz="1200" dirty="0" smtClean="0">
                        <a:effectLst/>
                        <a:latin typeface="Times New Roman"/>
                        <a:ea typeface="Times New Roman"/>
                        <a:cs typeface="Times New Roman"/>
                      </a:endParaRPr>
                    </a:p>
                    <a:p>
                      <a:pPr marL="171450" marR="0" indent="-171450">
                        <a:lnSpc>
                          <a:spcPct val="115000"/>
                        </a:lnSpc>
                        <a:spcBef>
                          <a:spcPts val="0"/>
                        </a:spcBef>
                        <a:spcAft>
                          <a:spcPts val="0"/>
                        </a:spcAft>
                        <a:buFont typeface="Arial" pitchFamily="34" charset="0"/>
                        <a:buChar char="•"/>
                        <a:tabLst>
                          <a:tab pos="457200" algn="l"/>
                        </a:tabLst>
                      </a:pPr>
                      <a:r>
                        <a:rPr lang="en-US" sz="1200" dirty="0" smtClean="0">
                          <a:effectLst/>
                          <a:latin typeface="Times New Roman"/>
                          <a:ea typeface="Times New Roman"/>
                          <a:cs typeface="Times New Roman"/>
                        </a:rPr>
                        <a:t>Those </a:t>
                      </a:r>
                      <a:r>
                        <a:rPr lang="en-US" sz="1200" dirty="0">
                          <a:effectLst/>
                          <a:latin typeface="Times New Roman"/>
                          <a:ea typeface="Times New Roman"/>
                          <a:cs typeface="Times New Roman"/>
                        </a:rPr>
                        <a:t>with enormous capacity for empathy for others tend to be more at </a:t>
                      </a:r>
                      <a:r>
                        <a:rPr lang="en-US" sz="1200" dirty="0" smtClean="0">
                          <a:effectLst/>
                          <a:latin typeface="Times New Roman"/>
                          <a:ea typeface="Times New Roman"/>
                          <a:cs typeface="Times New Roman"/>
                        </a:rPr>
                        <a:t>risk</a:t>
                      </a:r>
                    </a:p>
                    <a:p>
                      <a:pPr marL="171450" marR="0" indent="-171450">
                        <a:lnSpc>
                          <a:spcPct val="115000"/>
                        </a:lnSpc>
                        <a:spcBef>
                          <a:spcPts val="0"/>
                        </a:spcBef>
                        <a:spcAft>
                          <a:spcPts val="0"/>
                        </a:spcAft>
                        <a:buFont typeface="Arial" pitchFamily="34" charset="0"/>
                        <a:buChar char="•"/>
                        <a:tabLst>
                          <a:tab pos="457200" algn="l"/>
                        </a:tabLst>
                      </a:pPr>
                      <a:r>
                        <a:rPr lang="en-US" sz="1200" dirty="0" smtClean="0">
                          <a:effectLst/>
                          <a:latin typeface="Times New Roman"/>
                          <a:ea typeface="Times New Roman"/>
                          <a:cs typeface="Times New Roman"/>
                        </a:rPr>
                        <a:t>Who </a:t>
                      </a:r>
                      <a:r>
                        <a:rPr lang="en-US" sz="1200" dirty="0">
                          <a:effectLst/>
                          <a:latin typeface="Times New Roman"/>
                          <a:ea typeface="Times New Roman"/>
                          <a:cs typeface="Times New Roman"/>
                        </a:rPr>
                        <a:t>can be affected?</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67216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53629378"/>
              </p:ext>
            </p:extLst>
          </p:nvPr>
        </p:nvGraphicFramePr>
        <p:xfrm>
          <a:off x="533400" y="1143001"/>
          <a:ext cx="7924800" cy="4126802"/>
        </p:xfrm>
        <a:graphic>
          <a:graphicData uri="http://schemas.openxmlformats.org/drawingml/2006/table">
            <a:tbl>
              <a:tblPr firstRow="1" firstCol="1" bandRow="1"/>
              <a:tblGrid>
                <a:gridCol w="1354523"/>
                <a:gridCol w="3132451"/>
                <a:gridCol w="3437826"/>
              </a:tblGrid>
              <a:tr h="1143897">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Burnout</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endParaRPr lang="en-US" sz="1200" dirty="0" smtClean="0">
                        <a:effectLst/>
                        <a:latin typeface="Times New Roman"/>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smtClean="0">
                          <a:effectLst/>
                          <a:latin typeface="Times New Roman"/>
                          <a:ea typeface="Times New Roman"/>
                          <a:cs typeface="Times New Roman"/>
                        </a:rPr>
                        <a:t>A </a:t>
                      </a:r>
                      <a:r>
                        <a:rPr lang="en-US" sz="1200" dirty="0">
                          <a:effectLst/>
                          <a:latin typeface="Times New Roman"/>
                          <a:ea typeface="Times New Roman"/>
                          <a:cs typeface="Times New Roman"/>
                        </a:rPr>
                        <a:t>state of physical, emotional, and mental exhaustion caused by long term intervention in an emotionally-demanding situation </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9250" marR="0" indent="-349250">
                        <a:lnSpc>
                          <a:spcPct val="115000"/>
                        </a:lnSpc>
                        <a:spcBef>
                          <a:spcPts val="0"/>
                        </a:spcBef>
                        <a:spcAft>
                          <a:spcPts val="0"/>
                        </a:spcAft>
                        <a:buFont typeface="Arial" pitchFamily="34" charset="0"/>
                        <a:buChar char="•"/>
                        <a:tabLst>
                          <a:tab pos="349250" algn="l"/>
                        </a:tabLst>
                      </a:pPr>
                      <a:r>
                        <a:rPr lang="en-US" sz="1200" dirty="0">
                          <a:effectLst/>
                          <a:latin typeface="Times New Roman"/>
                          <a:ea typeface="Times New Roman"/>
                          <a:cs typeface="Times New Roman"/>
                        </a:rPr>
                        <a:t>Process, not an </a:t>
                      </a:r>
                      <a:r>
                        <a:rPr lang="en-US" sz="1200" dirty="0" smtClean="0">
                          <a:effectLst/>
                          <a:latin typeface="Times New Roman"/>
                          <a:ea typeface="Times New Roman"/>
                          <a:cs typeface="Times New Roman"/>
                        </a:rPr>
                        <a:t>event</a:t>
                      </a:r>
                    </a:p>
                    <a:p>
                      <a:pPr marL="349250" marR="0" indent="-349250">
                        <a:lnSpc>
                          <a:spcPct val="115000"/>
                        </a:lnSpc>
                        <a:spcBef>
                          <a:spcPts val="0"/>
                        </a:spcBef>
                        <a:spcAft>
                          <a:spcPts val="0"/>
                        </a:spcAft>
                        <a:buFont typeface="Arial" pitchFamily="34" charset="0"/>
                        <a:buChar char="•"/>
                        <a:tabLst>
                          <a:tab pos="349250" algn="l"/>
                        </a:tabLst>
                      </a:pPr>
                      <a:r>
                        <a:rPr lang="en-US" sz="1200" dirty="0" smtClean="0">
                          <a:effectLst/>
                          <a:latin typeface="Times New Roman"/>
                          <a:ea typeface="Times New Roman"/>
                          <a:cs typeface="Times New Roman"/>
                        </a:rPr>
                        <a:t>Positively </a:t>
                      </a:r>
                      <a:r>
                        <a:rPr lang="en-US" sz="1200" dirty="0">
                          <a:effectLst/>
                          <a:latin typeface="Times New Roman"/>
                          <a:ea typeface="Times New Roman"/>
                          <a:cs typeface="Times New Roman"/>
                        </a:rPr>
                        <a:t>associated with stressors (more stressors more burnout) and negatively with social support (more social support less burnout)</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897">
                <a:tc>
                  <a:txBody>
                    <a:bodyPr/>
                    <a:lstStyle/>
                    <a:p>
                      <a:pPr marL="0" marR="0" algn="ctr">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Directly Traumatized</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endParaRPr lang="en-US" sz="1200" dirty="0" smtClean="0">
                        <a:effectLst/>
                        <a:latin typeface="Times New Roman"/>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smtClean="0">
                          <a:effectLst/>
                          <a:latin typeface="Times New Roman"/>
                          <a:ea typeface="Times New Roman"/>
                          <a:cs typeface="Times New Roman"/>
                        </a:rPr>
                        <a:t>Clinicians </a:t>
                      </a:r>
                      <a:r>
                        <a:rPr lang="en-US" sz="1200" dirty="0">
                          <a:effectLst/>
                          <a:latin typeface="Times New Roman"/>
                          <a:ea typeface="Times New Roman"/>
                          <a:cs typeface="Times New Roman"/>
                        </a:rPr>
                        <a:t>can also be directly experience trauma in their work with families</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This can occur in many ways and the impact is dependent upon the individual</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Depending on clinician’s need, additional support may be needed</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008">
                <a:tc>
                  <a:txBody>
                    <a:bodyPr/>
                    <a:lstStyle/>
                    <a:p>
                      <a:pPr marL="0" marR="0" algn="ctr">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US" sz="1200" b="1" dirty="0">
                          <a:effectLst/>
                          <a:latin typeface="Times New Roman"/>
                          <a:ea typeface="Times New Roman"/>
                          <a:cs typeface="Times New Roman"/>
                        </a:rPr>
                        <a:t>Traumatic Countertransference</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Emotional, physical or interpersonal reactions toward the client and can be a negative hindrance &amp; inevitable occurrence; but often a positive opportunity for growth, building therapist’s intuition, self-awareness and perceptions (Burke, Carruth &amp; Pritchard, 2006, pg. 287-288).</a:t>
                      </a:r>
                      <a:endParaRPr lang="en-US" sz="1200" dirty="0">
                        <a:effectLst/>
                        <a:latin typeface="Calibri"/>
                        <a:ea typeface="Times New Roman"/>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Spontaneous response of professional regarding client’s information, behavior, emotions</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Professionals working with trauma often experience reactions to clients’ stories</a:t>
                      </a:r>
                      <a:endParaRPr lang="en-US" sz="1200" dirty="0">
                        <a:effectLst/>
                        <a:latin typeface="Calibri"/>
                        <a:ea typeface="Times New Roman"/>
                        <a:cs typeface="Times New Roman"/>
                      </a:endParaRPr>
                    </a:p>
                    <a:p>
                      <a:pPr marL="342900" marR="0" lvl="0" indent="-342900">
                        <a:lnSpc>
                          <a:spcPct val="115000"/>
                        </a:lnSpc>
                        <a:spcBef>
                          <a:spcPts val="0"/>
                        </a:spcBef>
                        <a:spcAft>
                          <a:spcPts val="0"/>
                        </a:spcAft>
                        <a:buFont typeface="Times New Roman"/>
                        <a:buChar char="•"/>
                        <a:tabLst>
                          <a:tab pos="457200" algn="l"/>
                        </a:tabLst>
                      </a:pPr>
                      <a:r>
                        <a:rPr lang="en-US" sz="1200" dirty="0">
                          <a:effectLst/>
                          <a:latin typeface="Times New Roman"/>
                          <a:ea typeface="Times New Roman"/>
                          <a:cs typeface="Times New Roman"/>
                        </a:rPr>
                        <a:t>Reaction influence by practitioner’s own family history and experience </a:t>
                      </a:r>
                      <a:endParaRPr lang="en-US" sz="1200" dirty="0">
                        <a:effectLst/>
                        <a:latin typeface="Calibri"/>
                        <a:ea typeface="Times New Roman"/>
                        <a:cs typeface="Times New Roman"/>
                      </a:endParaRPr>
                    </a:p>
                  </a:txBody>
                  <a:tcPr marL="37272" marR="37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83019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7200" dirty="0" smtClean="0">
                <a:solidFill>
                  <a:schemeClr val="tx1"/>
                </a:solidFill>
              </a:rPr>
              <a:t>Questions???</a:t>
            </a:r>
            <a:endParaRPr lang="en-US" sz="7200" dirty="0">
              <a:solidFill>
                <a:schemeClr val="tx1"/>
              </a:solidFill>
            </a:endParaRPr>
          </a:p>
        </p:txBody>
      </p:sp>
      <p:sp>
        <p:nvSpPr>
          <p:cNvPr id="3" name="Title 2"/>
          <p:cNvSpPr>
            <a:spLocks noGrp="1"/>
          </p:cNvSpPr>
          <p:nvPr>
            <p:ph type="title"/>
          </p:nvPr>
        </p:nvSpPr>
        <p:spPr>
          <a:xfrm>
            <a:off x="722313" y="533400"/>
            <a:ext cx="7772400" cy="11430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01625" y="304800"/>
            <a:ext cx="8534400" cy="682625"/>
          </a:xfrm>
        </p:spPr>
        <p:txBody>
          <a:bodyPr/>
          <a:lstStyle/>
          <a:p>
            <a:r>
              <a:rPr lang="en-US" sz="2800" dirty="0"/>
              <a:t>What Is Child Traumatic Stress</a:t>
            </a:r>
            <a:r>
              <a:rPr lang="en-US" sz="2800" dirty="0" smtClean="0"/>
              <a:t>, </a:t>
            </a:r>
            <a:r>
              <a:rPr lang="en-US" sz="2800" dirty="0"/>
              <a:t>cont'd </a:t>
            </a:r>
          </a:p>
        </p:txBody>
      </p:sp>
      <p:sp>
        <p:nvSpPr>
          <p:cNvPr id="22530" name="Rectangle 3"/>
          <p:cNvSpPr>
            <a:spLocks noGrp="1" noChangeArrowheads="1"/>
          </p:cNvSpPr>
          <p:nvPr>
            <p:ph sz="quarter" idx="1"/>
          </p:nvPr>
        </p:nvSpPr>
        <p:spPr/>
        <p:txBody>
          <a:bodyPr/>
          <a:lstStyle/>
          <a:p>
            <a:pPr marL="457200" indent="-457200"/>
            <a:r>
              <a:rPr lang="en-US" dirty="0"/>
              <a:t>A child’s response to a traumatic event may have a profound effect on his or her perception of self, the world, and the future.</a:t>
            </a:r>
          </a:p>
          <a:p>
            <a:pPr marL="457200" indent="-457200">
              <a:spcAft>
                <a:spcPct val="50000"/>
              </a:spcAft>
            </a:pPr>
            <a:r>
              <a:rPr lang="en-US" dirty="0"/>
              <a:t>Traumatic events may affect a child’s:</a:t>
            </a:r>
          </a:p>
          <a:p>
            <a:pPr marL="838200" lvl="1" indent="-381000"/>
            <a:r>
              <a:rPr lang="en-US" sz="2400" dirty="0">
                <a:solidFill>
                  <a:schemeClr val="tx1"/>
                </a:solidFill>
              </a:rPr>
              <a:t>Ability to trust others</a:t>
            </a:r>
          </a:p>
          <a:p>
            <a:pPr marL="838200" lvl="1" indent="-381000"/>
            <a:r>
              <a:rPr lang="en-US" sz="2400" dirty="0">
                <a:solidFill>
                  <a:schemeClr val="tx1"/>
                </a:solidFill>
              </a:rPr>
              <a:t>Sense of personal safety</a:t>
            </a:r>
          </a:p>
          <a:p>
            <a:pPr marL="838200" lvl="1" indent="-381000"/>
            <a:r>
              <a:rPr lang="en-US" sz="2400" dirty="0">
                <a:solidFill>
                  <a:schemeClr val="tx1"/>
                </a:solidFill>
              </a:rPr>
              <a:t>Effectiveness in navigating life changes</a:t>
            </a:r>
            <a:endParaRPr lang="en-US" dirty="0">
              <a:solidFill>
                <a:schemeClr val="tx1"/>
              </a:solidFill>
            </a:endParaRPr>
          </a:p>
          <a:p>
            <a:pPr marL="457200" indent="-457200"/>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sz="3600" dirty="0" smtClean="0">
                <a:solidFill>
                  <a:schemeClr val="accent1"/>
                </a:solidFill>
              </a:rPr>
              <a:t>CONTEXT OF TRAUMA</a:t>
            </a:r>
          </a:p>
        </p:txBody>
      </p:sp>
      <p:sp>
        <p:nvSpPr>
          <p:cNvPr id="17411" name="Content Placeholder 4"/>
          <p:cNvSpPr>
            <a:spLocks noGrp="1"/>
          </p:cNvSpPr>
          <p:nvPr>
            <p:ph sz="half" idx="1"/>
          </p:nvPr>
        </p:nvSpPr>
        <p:spPr>
          <a:xfrm>
            <a:off x="301624" y="1371600"/>
            <a:ext cx="4194175" cy="4681538"/>
          </a:xfrm>
        </p:spPr>
        <p:txBody>
          <a:bodyPr/>
          <a:lstStyle/>
          <a:p>
            <a:pPr eaLnBrk="1" hangingPunct="1"/>
            <a:r>
              <a:rPr lang="en-US" sz="2000" dirty="0" smtClean="0"/>
              <a:t>Natural Disasters</a:t>
            </a:r>
          </a:p>
          <a:p>
            <a:pPr eaLnBrk="1" hangingPunct="1"/>
            <a:r>
              <a:rPr lang="en-US" sz="2000" dirty="0" smtClean="0"/>
              <a:t>Illnesses and Injury</a:t>
            </a:r>
          </a:p>
          <a:p>
            <a:pPr eaLnBrk="1" hangingPunct="1"/>
            <a:r>
              <a:rPr lang="en-US" sz="2000" dirty="0" smtClean="0"/>
              <a:t>Wars, Genocide, Terrorism</a:t>
            </a:r>
          </a:p>
          <a:p>
            <a:pPr eaLnBrk="1" hangingPunct="1"/>
            <a:r>
              <a:rPr lang="en-US" sz="2000" dirty="0" smtClean="0"/>
              <a:t>Industrial and Nuclear Disasters</a:t>
            </a:r>
          </a:p>
          <a:p>
            <a:pPr eaLnBrk="1" hangingPunct="1"/>
            <a:r>
              <a:rPr lang="en-US" sz="2000" dirty="0" smtClean="0"/>
              <a:t>Family and Intimate Partner Violence</a:t>
            </a:r>
          </a:p>
          <a:p>
            <a:pPr eaLnBrk="1" hangingPunct="1"/>
            <a:r>
              <a:rPr lang="en-US" sz="2000" dirty="0" smtClean="0"/>
              <a:t>Immigration</a:t>
            </a:r>
          </a:p>
          <a:p>
            <a:pPr eaLnBrk="1" hangingPunct="1"/>
            <a:r>
              <a:rPr lang="en-US" sz="2000" dirty="0" smtClean="0"/>
              <a:t>Workplace and School threats and violence</a:t>
            </a:r>
          </a:p>
          <a:p>
            <a:pPr eaLnBrk="1" hangingPunct="1"/>
            <a:r>
              <a:rPr lang="en-US" sz="2000" dirty="0" smtClean="0"/>
              <a:t>Community/Neighborhood Violence</a:t>
            </a:r>
          </a:p>
          <a:p>
            <a:pPr eaLnBrk="1" hangingPunct="1"/>
            <a:r>
              <a:rPr lang="en-US" sz="2000" dirty="0" smtClean="0"/>
              <a:t>Institutional Victimization/Violation</a:t>
            </a:r>
          </a:p>
          <a:p>
            <a:pPr eaLnBrk="1" hangingPunct="1"/>
            <a:r>
              <a:rPr lang="en-US" sz="2000" dirty="0" smtClean="0"/>
              <a:t>Child Maltreatment</a:t>
            </a:r>
          </a:p>
          <a:p>
            <a:pPr lvl="1" eaLnBrk="1" hangingPunct="1"/>
            <a:r>
              <a:rPr lang="en-US" sz="1800" dirty="0" smtClean="0">
                <a:solidFill>
                  <a:schemeClr val="accent2"/>
                </a:solidFill>
              </a:rPr>
              <a:t>Physical, Sexual, Emotional Abuse and Neglect </a:t>
            </a:r>
          </a:p>
        </p:txBody>
      </p:sp>
      <p:sp>
        <p:nvSpPr>
          <p:cNvPr id="6" name="Content Placeholder 5"/>
          <p:cNvSpPr>
            <a:spLocks noGrp="1"/>
          </p:cNvSpPr>
          <p:nvPr>
            <p:ph sz="half" idx="2"/>
          </p:nvPr>
        </p:nvSpPr>
        <p:spPr>
          <a:xfrm>
            <a:off x="4648200" y="1447800"/>
            <a:ext cx="4267200" cy="4953000"/>
          </a:xfrm>
        </p:spPr>
        <p:txBody>
          <a:bodyPr>
            <a:normAutofit fontScale="55000" lnSpcReduction="20000"/>
          </a:bodyPr>
          <a:lstStyle/>
          <a:p>
            <a:pPr marL="274320" indent="-274320" eaLnBrk="1" fontAlgn="auto" hangingPunct="1">
              <a:spcAft>
                <a:spcPts val="0"/>
              </a:spcAft>
              <a:buFont typeface="Wingdings 2"/>
              <a:buChar char=""/>
              <a:defRPr/>
            </a:pPr>
            <a:r>
              <a:rPr lang="en-US" sz="3800" dirty="0" smtClean="0"/>
              <a:t>700 BCE  documented in Homer’s Iliad</a:t>
            </a:r>
          </a:p>
          <a:p>
            <a:pPr marL="274320" indent="-274320" eaLnBrk="1" fontAlgn="auto" hangingPunct="1">
              <a:spcAft>
                <a:spcPts val="0"/>
              </a:spcAft>
              <a:buFont typeface="Wingdings 2"/>
              <a:buChar char=""/>
              <a:defRPr/>
            </a:pPr>
            <a:r>
              <a:rPr lang="en-US" sz="3800" dirty="0" smtClean="0"/>
              <a:t>1800’s Freud “hysterical neurosis”</a:t>
            </a:r>
          </a:p>
          <a:p>
            <a:pPr marL="274320" indent="-274320" eaLnBrk="1" fontAlgn="auto" hangingPunct="1">
              <a:spcAft>
                <a:spcPts val="0"/>
              </a:spcAft>
              <a:buFont typeface="Wingdings 2"/>
              <a:buChar char=""/>
              <a:defRPr/>
            </a:pPr>
            <a:r>
              <a:rPr lang="en-US" sz="3800" dirty="0" smtClean="0"/>
              <a:t>WWI “shell shock”-weakness</a:t>
            </a:r>
          </a:p>
          <a:p>
            <a:pPr marL="274320" indent="-274320" eaLnBrk="1" fontAlgn="auto" hangingPunct="1">
              <a:spcAft>
                <a:spcPts val="0"/>
              </a:spcAft>
              <a:buFont typeface="Wingdings 2"/>
              <a:buChar char=""/>
              <a:defRPr/>
            </a:pPr>
            <a:r>
              <a:rPr lang="en-US" sz="3800" dirty="0" smtClean="0"/>
              <a:t>WWII “combat neurosis”</a:t>
            </a:r>
          </a:p>
          <a:p>
            <a:pPr marL="274320" indent="-274320" eaLnBrk="1" fontAlgn="auto" hangingPunct="1">
              <a:spcAft>
                <a:spcPts val="0"/>
              </a:spcAft>
              <a:buFont typeface="Wingdings 2"/>
              <a:buChar char=""/>
              <a:defRPr/>
            </a:pPr>
            <a:r>
              <a:rPr lang="en-US" sz="3800" dirty="0" smtClean="0"/>
              <a:t>1960’s Recognition of Effects of Trauma (Vietnam, Rape Crisis Centers)</a:t>
            </a:r>
          </a:p>
          <a:p>
            <a:pPr marL="274320" indent="-274320" eaLnBrk="1" fontAlgn="auto" hangingPunct="1">
              <a:spcAft>
                <a:spcPts val="0"/>
              </a:spcAft>
              <a:buFont typeface="Wingdings 2"/>
              <a:buChar char=""/>
              <a:defRPr/>
            </a:pPr>
            <a:r>
              <a:rPr lang="en-US" sz="3800" dirty="0" smtClean="0"/>
              <a:t>1976 Chowchilla, CA (Lenore Terr)</a:t>
            </a:r>
          </a:p>
          <a:p>
            <a:pPr marL="274320" indent="-274320" eaLnBrk="1" fontAlgn="auto" hangingPunct="1">
              <a:spcAft>
                <a:spcPts val="0"/>
              </a:spcAft>
              <a:buFont typeface="Wingdings 2"/>
              <a:buChar char=""/>
              <a:defRPr/>
            </a:pPr>
            <a:r>
              <a:rPr lang="en-US" sz="3800" dirty="0" smtClean="0"/>
              <a:t>1980-DSM III included PTSD as a diagnosis for Adults</a:t>
            </a:r>
          </a:p>
          <a:p>
            <a:pPr marL="274320" indent="-274320" eaLnBrk="1" fontAlgn="auto" hangingPunct="1">
              <a:spcAft>
                <a:spcPts val="0"/>
              </a:spcAft>
              <a:buFont typeface="Wingdings 2"/>
              <a:buChar char=""/>
              <a:defRPr/>
            </a:pPr>
            <a:r>
              <a:rPr lang="en-US" sz="3800" dirty="0" smtClean="0"/>
              <a:t>1987-DSM III-R Recognition of differing PTSD symptoms in children </a:t>
            </a:r>
          </a:p>
          <a:p>
            <a:pPr marL="274320" indent="-274320" eaLnBrk="1" fontAlgn="auto" hangingPunct="1">
              <a:spcAft>
                <a:spcPts val="0"/>
              </a:spcAft>
              <a:buFont typeface="Wingdings 2"/>
              <a:buChar char=""/>
              <a:defRPr/>
            </a:pPr>
            <a:r>
              <a:rPr lang="en-US" sz="3800" dirty="0" smtClean="0"/>
              <a:t>1994,2000- DSM IV TR Full Recognition of Children</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Types of Traumatic Stress</a:t>
            </a:r>
          </a:p>
        </p:txBody>
      </p:sp>
      <p:sp>
        <p:nvSpPr>
          <p:cNvPr id="3" name="Content Placeholder 2"/>
          <p:cNvSpPr>
            <a:spLocks noGrp="1"/>
          </p:cNvSpPr>
          <p:nvPr>
            <p:ph sz="quarter" idx="1"/>
          </p:nvPr>
        </p:nvSpPr>
        <p:spPr/>
        <p:txBody>
          <a:bodyPr/>
          <a:lstStyle/>
          <a:p>
            <a:pPr marL="342900" indent="-342900">
              <a:spcAft>
                <a:spcPct val="40000"/>
              </a:spcAft>
              <a:buFontTx/>
              <a:buChar char="•"/>
            </a:pPr>
            <a:r>
              <a:rPr lang="en-US" b="1" dirty="0">
                <a:solidFill>
                  <a:schemeClr val="accent1"/>
                </a:solidFill>
              </a:rPr>
              <a:t>Acute trauma </a:t>
            </a:r>
            <a:r>
              <a:rPr lang="en-US" dirty="0"/>
              <a:t>is a single traumatic event that is limited in time. </a:t>
            </a:r>
            <a:endParaRPr lang="en-US" dirty="0" smtClean="0"/>
          </a:p>
          <a:p>
            <a:pPr marL="342900" indent="-342900">
              <a:spcAft>
                <a:spcPct val="40000"/>
              </a:spcAft>
              <a:buFontTx/>
              <a:buChar char="•"/>
            </a:pPr>
            <a:r>
              <a:rPr lang="en-US" b="1" dirty="0" smtClean="0">
                <a:solidFill>
                  <a:schemeClr val="accent1"/>
                </a:solidFill>
              </a:rPr>
              <a:t>Chronic </a:t>
            </a:r>
            <a:r>
              <a:rPr lang="en-US" b="1" dirty="0">
                <a:solidFill>
                  <a:schemeClr val="accent1"/>
                </a:solidFill>
              </a:rPr>
              <a:t>trauma</a:t>
            </a:r>
            <a:r>
              <a:rPr lang="en-US" dirty="0">
                <a:solidFill>
                  <a:schemeClr val="accent1"/>
                </a:solidFill>
              </a:rPr>
              <a:t> </a:t>
            </a:r>
            <a:r>
              <a:rPr lang="en-US" dirty="0"/>
              <a:t>refers to the experience of multiple traumatic events. The effects of chronic trauma are often cumulative, as each event serves to remind the child of prior trauma and reinforce its negative impact</a:t>
            </a:r>
            <a:r>
              <a:rPr lang="en-US" dirty="0" smtClean="0"/>
              <a:t>. </a:t>
            </a:r>
          </a:p>
          <a:p>
            <a:pPr marL="342900" indent="-342900">
              <a:spcAft>
                <a:spcPct val="40000"/>
              </a:spcAft>
              <a:buFontTx/>
              <a:buChar char="•"/>
            </a:pPr>
            <a:r>
              <a:rPr lang="en-US" b="1" dirty="0" smtClean="0">
                <a:solidFill>
                  <a:schemeClr val="accent1"/>
                </a:solidFill>
              </a:rPr>
              <a:t>Complex </a:t>
            </a:r>
            <a:r>
              <a:rPr lang="en-US" b="1" dirty="0">
                <a:solidFill>
                  <a:schemeClr val="accent1"/>
                </a:solidFill>
              </a:rPr>
              <a:t>trauma</a:t>
            </a:r>
            <a:r>
              <a:rPr lang="en-US" dirty="0">
                <a:solidFill>
                  <a:schemeClr val="accent1"/>
                </a:solidFill>
              </a:rPr>
              <a:t> </a:t>
            </a:r>
            <a:r>
              <a:rPr lang="en-US" dirty="0"/>
              <a:t>describes both exposure to chronic trauma—usually caused by adults entrusted with the child’s care—and the impact of such exposure on the child.</a:t>
            </a:r>
          </a:p>
          <a:p>
            <a:pPr marL="342900" indent="-342900">
              <a:spcAft>
                <a:spcPct val="40000"/>
              </a:spcAft>
              <a:buFontTx/>
              <a:buChar char="•"/>
            </a:pPr>
            <a:endParaRPr lang="en-US" sz="2000" dirty="0"/>
          </a:p>
        </p:txBody>
      </p:sp>
      <p:sp>
        <p:nvSpPr>
          <p:cNvPr id="24582" name="Rectangle 6"/>
          <p:cNvSpPr>
            <a:spLocks noChangeArrowheads="1"/>
          </p:cNvSpPr>
          <p:nvPr/>
        </p:nvSpPr>
        <p:spPr bwMode="auto">
          <a:xfrm>
            <a:off x="304800" y="990600"/>
            <a:ext cx="8458200" cy="4953000"/>
          </a:xfrm>
          <a:prstGeom prst="rect">
            <a:avLst/>
          </a:prstGeom>
          <a:noFill/>
          <a:ln w="9525">
            <a:noFill/>
            <a:miter lim="800000"/>
            <a:headEnd/>
            <a:tailEnd/>
          </a:ln>
          <a:effectLst/>
        </p:spPr>
        <p:txBody>
          <a:bodyPr/>
          <a:lstStyle/>
          <a:p>
            <a:pPr marL="342900" indent="-342900" algn="l">
              <a:spcAft>
                <a:spcPct val="40000"/>
              </a:spcAft>
              <a:buFontTx/>
              <a:buChar char="•"/>
            </a:pPr>
            <a:endParaRPr lang="en-US" sz="3600" b="0" dirty="0">
              <a:latin typeface="Franklin Gothic Boo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609600"/>
            <a:ext cx="8534400" cy="758825"/>
          </a:xfrm>
        </p:spPr>
        <p:txBody>
          <a:bodyPr/>
          <a:lstStyle/>
          <a:p>
            <a:r>
              <a:rPr lang="en-US" dirty="0"/>
              <a:t/>
            </a:r>
            <a:br>
              <a:rPr lang="en-US" dirty="0"/>
            </a:br>
            <a:r>
              <a:rPr lang="en-US" dirty="0"/>
              <a:t>Prevalence of Trauma—United States</a:t>
            </a:r>
            <a:br>
              <a:rPr lang="en-US" dirty="0"/>
            </a:br>
            <a:endParaRPr lang="en-US" dirty="0"/>
          </a:p>
        </p:txBody>
      </p:sp>
      <p:sp>
        <p:nvSpPr>
          <p:cNvPr id="26627" name="Rectangle 3"/>
          <p:cNvSpPr>
            <a:spLocks noGrp="1" noChangeArrowheads="1"/>
          </p:cNvSpPr>
          <p:nvPr>
            <p:ph sz="quarter" idx="1"/>
          </p:nvPr>
        </p:nvSpPr>
        <p:spPr>
          <a:xfrm>
            <a:off x="301752" y="1527048"/>
            <a:ext cx="8503920" cy="5026152"/>
          </a:xfrm>
        </p:spPr>
        <p:txBody>
          <a:bodyPr/>
          <a:lstStyle/>
          <a:p>
            <a:pPr marL="404813" indent="-404813"/>
            <a:r>
              <a:rPr lang="en-US" sz="2400" dirty="0"/>
              <a:t>Each year in the United States, more than 1,400 children—nearly 2 children per 100,000—die of abuse or neglect</a:t>
            </a:r>
            <a:r>
              <a:rPr lang="en-US" sz="2400" b="1" dirty="0"/>
              <a:t>.</a:t>
            </a:r>
            <a:r>
              <a:rPr lang="en-US" sz="2400" dirty="0">
                <a:solidFill>
                  <a:srgbClr val="FFFF00"/>
                </a:solidFill>
              </a:rPr>
              <a:t> </a:t>
            </a:r>
          </a:p>
          <a:p>
            <a:pPr marL="404813" indent="-404813">
              <a:spcAft>
                <a:spcPct val="40000"/>
              </a:spcAft>
            </a:pPr>
            <a:r>
              <a:rPr lang="en-US" sz="2400" dirty="0"/>
              <a:t>In 2005, 899,000 children were victims of child maltreatment. Of these:</a:t>
            </a:r>
          </a:p>
          <a:p>
            <a:pPr marL="804863" lvl="1">
              <a:spcAft>
                <a:spcPct val="25000"/>
              </a:spcAft>
            </a:pPr>
            <a:r>
              <a:rPr lang="en-US" sz="2000" dirty="0">
                <a:solidFill>
                  <a:schemeClr val="accent1"/>
                </a:solidFill>
              </a:rPr>
              <a:t>62.8% experienced neglect </a:t>
            </a:r>
          </a:p>
          <a:p>
            <a:pPr marL="804863" lvl="1">
              <a:spcAft>
                <a:spcPct val="25000"/>
              </a:spcAft>
            </a:pPr>
            <a:r>
              <a:rPr lang="en-US" sz="2000" dirty="0">
                <a:solidFill>
                  <a:schemeClr val="accent1"/>
                </a:solidFill>
              </a:rPr>
              <a:t>16.6% were physically abused </a:t>
            </a:r>
          </a:p>
          <a:p>
            <a:pPr marL="804863" lvl="1">
              <a:spcAft>
                <a:spcPct val="25000"/>
              </a:spcAft>
            </a:pPr>
            <a:r>
              <a:rPr lang="en-US" sz="2000" dirty="0">
                <a:solidFill>
                  <a:schemeClr val="accent1"/>
                </a:solidFill>
              </a:rPr>
              <a:t> 9.3% were sexually abused</a:t>
            </a:r>
          </a:p>
          <a:p>
            <a:pPr marL="804863" lvl="1">
              <a:spcAft>
                <a:spcPct val="25000"/>
              </a:spcAft>
            </a:pPr>
            <a:r>
              <a:rPr lang="en-US" sz="2000" dirty="0">
                <a:solidFill>
                  <a:schemeClr val="accent1"/>
                </a:solidFill>
              </a:rPr>
              <a:t> 7.1% endured emotional or psychological abuse </a:t>
            </a:r>
          </a:p>
          <a:p>
            <a:pPr marL="804863" lvl="1">
              <a:spcAft>
                <a:spcPct val="40000"/>
              </a:spcAft>
            </a:pPr>
            <a:r>
              <a:rPr lang="en-US" sz="2000" dirty="0">
                <a:solidFill>
                  <a:schemeClr val="accent1"/>
                </a:solidFill>
              </a:rPr>
              <a:t>14.3% experienced other forms of maltreatment (e.g., abandonment, threats of harm, congenital drug addiction</a:t>
            </a:r>
            <a:r>
              <a:rPr lang="en-US" sz="2000" dirty="0" smtClean="0">
                <a:solidFill>
                  <a:schemeClr val="accent1"/>
                </a:solidFill>
              </a:rPr>
              <a:t>)</a:t>
            </a:r>
          </a:p>
          <a:p>
            <a:pPr marL="804863" lvl="1">
              <a:spcAft>
                <a:spcPct val="40000"/>
              </a:spcAft>
            </a:pPr>
            <a:endParaRPr lang="en-US" sz="2000" dirty="0"/>
          </a:p>
          <a:p>
            <a:pPr marL="404813" indent="-404813" algn="ctr">
              <a:buFontTx/>
              <a:buNone/>
            </a:pPr>
            <a:endParaRPr lang="en-US" dirty="0">
              <a:solidFill>
                <a:srgbClr val="FFFF00"/>
              </a:solidFill>
            </a:endParaRPr>
          </a:p>
        </p:txBody>
      </p:sp>
      <p:sp>
        <p:nvSpPr>
          <p:cNvPr id="26630" name="Text Box 6"/>
          <p:cNvSpPr txBox="1">
            <a:spLocks noChangeArrowheads="1"/>
          </p:cNvSpPr>
          <p:nvPr/>
        </p:nvSpPr>
        <p:spPr bwMode="auto">
          <a:xfrm>
            <a:off x="3962400" y="5867400"/>
            <a:ext cx="5029200" cy="476250"/>
          </a:xfrm>
          <a:prstGeom prst="rect">
            <a:avLst/>
          </a:prstGeom>
          <a:noFill/>
          <a:ln w="9525">
            <a:noFill/>
            <a:miter lim="800000"/>
            <a:headEnd/>
            <a:tailEnd/>
          </a:ln>
          <a:effectLst/>
        </p:spPr>
        <p:txBody>
          <a:bodyPr>
            <a:spAutoFit/>
          </a:bodyPr>
          <a:lstStyle/>
          <a:p>
            <a:pPr algn="r">
              <a:lnSpc>
                <a:spcPct val="90000"/>
              </a:lnSpc>
            </a:pPr>
            <a:r>
              <a:rPr lang="en-US" sz="1400" b="0" dirty="0">
                <a:solidFill>
                  <a:srgbClr val="F8E82F"/>
                </a:solidFill>
                <a:latin typeface="Franklin Gothic Book" pitchFamily="34" charset="0"/>
              </a:rPr>
              <a:t>Source: USDHHS. (2007) </a:t>
            </a:r>
            <a:r>
              <a:rPr lang="en-US" sz="1400" b="0" i="1" dirty="0">
                <a:solidFill>
                  <a:srgbClr val="F8E82F"/>
                </a:solidFill>
                <a:latin typeface="Franklin Gothic Book" pitchFamily="34" charset="0"/>
              </a:rPr>
              <a:t>Child Maltreatment 2005; </a:t>
            </a:r>
            <a:r>
              <a:rPr lang="en-US" sz="1400" b="0" dirty="0">
                <a:solidFill>
                  <a:srgbClr val="F8E82F"/>
                </a:solidFill>
                <a:latin typeface="Franklin Gothic Book" pitchFamily="34" charset="0"/>
              </a:rPr>
              <a:t>Washington, DC: US Gov’t Printing Office.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U.S. </a:t>
            </a:r>
            <a:r>
              <a:rPr lang="en-US" dirty="0" smtClean="0"/>
              <a:t>Prevalence, cont'd</a:t>
            </a:r>
            <a:endParaRPr lang="en-US" dirty="0"/>
          </a:p>
        </p:txBody>
      </p:sp>
      <p:sp>
        <p:nvSpPr>
          <p:cNvPr id="30722" name="Rectangle 3"/>
          <p:cNvSpPr>
            <a:spLocks noGrp="1" noChangeArrowheads="1"/>
          </p:cNvSpPr>
          <p:nvPr>
            <p:ph sz="quarter" idx="1"/>
          </p:nvPr>
        </p:nvSpPr>
        <p:spPr/>
        <p:txBody>
          <a:bodyPr/>
          <a:lstStyle/>
          <a:p>
            <a:r>
              <a:rPr lang="en-US" dirty="0"/>
              <a:t>One in four children/adolescents experience at least one potentially traumatic event before the age of 16.</a:t>
            </a:r>
            <a:r>
              <a:rPr lang="en-US" baseline="30000" dirty="0"/>
              <a:t>1</a:t>
            </a:r>
            <a:r>
              <a:rPr lang="en-US" dirty="0"/>
              <a:t> </a:t>
            </a:r>
          </a:p>
          <a:p>
            <a:r>
              <a:rPr lang="en-US" dirty="0"/>
              <a:t>In a 1995 study, 41% of middle school students in urban school systems reported witnessing a stabbing or shooting in the previous year.</a:t>
            </a:r>
            <a:r>
              <a:rPr lang="en-US" baseline="30000" dirty="0"/>
              <a:t>2</a:t>
            </a:r>
            <a:r>
              <a:rPr lang="en-US" dirty="0"/>
              <a:t> </a:t>
            </a:r>
          </a:p>
          <a:p>
            <a:r>
              <a:rPr lang="en-US" dirty="0"/>
              <a:t>Four out of 10 U.S. children report witnessing violence;</a:t>
            </a:r>
            <a:br>
              <a:rPr lang="en-US" dirty="0"/>
            </a:br>
            <a:r>
              <a:rPr lang="en-US" dirty="0"/>
              <a:t>8% report a lifetime prevalence of sexual assault, and 17% report having been physically assaulted.</a:t>
            </a:r>
            <a:r>
              <a:rPr lang="en-US" baseline="30000" dirty="0"/>
              <a:t>3</a:t>
            </a:r>
            <a:r>
              <a:rPr lang="en-US" dirty="0"/>
              <a:t>  </a:t>
            </a:r>
          </a:p>
          <a:p>
            <a:endParaRPr lang="en-US" dirty="0"/>
          </a:p>
        </p:txBody>
      </p:sp>
      <p:sp>
        <p:nvSpPr>
          <p:cNvPr id="30726" name="Text Box 6"/>
          <p:cNvSpPr txBox="1">
            <a:spLocks noChangeArrowheads="1"/>
          </p:cNvSpPr>
          <p:nvPr/>
        </p:nvSpPr>
        <p:spPr bwMode="auto">
          <a:xfrm>
            <a:off x="685800" y="5289550"/>
            <a:ext cx="8458200" cy="738664"/>
          </a:xfrm>
          <a:prstGeom prst="rect">
            <a:avLst/>
          </a:prstGeom>
          <a:noFill/>
          <a:ln w="9525">
            <a:noFill/>
            <a:miter lim="800000"/>
            <a:headEnd/>
            <a:tailEnd/>
          </a:ln>
          <a:effectLst/>
        </p:spPr>
        <p:txBody>
          <a:bodyPr>
            <a:spAutoFit/>
          </a:bodyPr>
          <a:lstStyle/>
          <a:p>
            <a:pPr lvl="2" algn="r"/>
            <a:r>
              <a:rPr lang="en-US" sz="1400" b="0" dirty="0">
                <a:solidFill>
                  <a:srgbClr val="F8E82F"/>
                </a:solidFill>
                <a:latin typeface="Franklin Gothic Book" pitchFamily="34" charset="0"/>
              </a:rPr>
              <a:t>1. Costello et al. (2002). </a:t>
            </a:r>
            <a:r>
              <a:rPr lang="en-US" sz="1400" b="0" i="1" dirty="0">
                <a:solidFill>
                  <a:srgbClr val="F8E82F"/>
                </a:solidFill>
                <a:latin typeface="Franklin Gothic Book" pitchFamily="34" charset="0"/>
              </a:rPr>
              <a:t>J </a:t>
            </a:r>
            <a:r>
              <a:rPr lang="en-US" sz="1400" b="0" i="1" dirty="0" smtClean="0">
                <a:solidFill>
                  <a:srgbClr val="F8E82F"/>
                </a:solidFill>
                <a:latin typeface="Franklin Gothic Book" pitchFamily="34" charset="0"/>
              </a:rPr>
              <a:t>Trauma </a:t>
            </a:r>
            <a:r>
              <a:rPr lang="en-US" sz="1400" b="0" i="1" dirty="0">
                <a:solidFill>
                  <a:srgbClr val="F8E82F"/>
                </a:solidFill>
                <a:latin typeface="Franklin Gothic Book" pitchFamily="34" charset="0"/>
              </a:rPr>
              <a:t>Stress</a:t>
            </a:r>
            <a:r>
              <a:rPr lang="en-US" sz="1400" b="0" dirty="0">
                <a:solidFill>
                  <a:srgbClr val="F8E82F"/>
                </a:solidFill>
                <a:latin typeface="Franklin Gothic Book" pitchFamily="34" charset="0"/>
              </a:rPr>
              <a:t>;5(2):99-112.</a:t>
            </a:r>
          </a:p>
          <a:p>
            <a:pPr lvl="2" algn="r"/>
            <a:r>
              <a:rPr lang="en-US" sz="1400" b="0" dirty="0">
                <a:solidFill>
                  <a:srgbClr val="F8E82F"/>
                </a:solidFill>
                <a:latin typeface="Franklin Gothic Book" pitchFamily="34" charset="0"/>
              </a:rPr>
              <a:t>2. Schwab-Stone et al. (1995). </a:t>
            </a:r>
            <a:r>
              <a:rPr lang="en-US" sz="1400" b="0" i="1" dirty="0">
                <a:solidFill>
                  <a:srgbClr val="F8E82F"/>
                </a:solidFill>
                <a:latin typeface="Franklin Gothic Book" pitchFamily="34" charset="0"/>
              </a:rPr>
              <a:t>J Am Acad Child </a:t>
            </a:r>
            <a:r>
              <a:rPr lang="en-US" sz="1400" b="0" i="1" dirty="0" smtClean="0">
                <a:solidFill>
                  <a:srgbClr val="F8E82F"/>
                </a:solidFill>
                <a:latin typeface="Franklin Gothic Book" pitchFamily="34" charset="0"/>
              </a:rPr>
              <a:t>Adolescent </a:t>
            </a:r>
            <a:r>
              <a:rPr lang="en-US" sz="1400" b="0" i="1" dirty="0">
                <a:solidFill>
                  <a:srgbClr val="F8E82F"/>
                </a:solidFill>
                <a:latin typeface="Franklin Gothic Book" pitchFamily="34" charset="0"/>
              </a:rPr>
              <a:t>Psychiatry;34</a:t>
            </a:r>
            <a:r>
              <a:rPr lang="en-US" sz="1400" b="0" dirty="0">
                <a:solidFill>
                  <a:srgbClr val="F8E82F"/>
                </a:solidFill>
                <a:latin typeface="Franklin Gothic Book" pitchFamily="34" charset="0"/>
              </a:rPr>
              <a:t>(10):1343-1352.</a:t>
            </a:r>
          </a:p>
          <a:p>
            <a:pPr lvl="2" algn="r"/>
            <a:r>
              <a:rPr lang="en-US" sz="1400" b="0" dirty="0">
                <a:solidFill>
                  <a:srgbClr val="F8E82F"/>
                </a:solidFill>
                <a:latin typeface="Franklin Gothic Book" pitchFamily="34" charset="0"/>
              </a:rPr>
              <a:t>3. Kilpatrick et al. (2003). US Dept. Of Justice. </a:t>
            </a:r>
            <a:r>
              <a:rPr lang="en-US" sz="1400" b="0" u="sng" dirty="0">
                <a:solidFill>
                  <a:srgbClr val="F8E82F"/>
                </a:solidFill>
                <a:latin typeface="Franklin Gothic Book" pitchFamily="34" charset="0"/>
                <a:hlinkClick r:id="rId3"/>
              </a:rPr>
              <a:t>http://www.ncjrs.gov/pdffiles1/nij/194972.pdf</a:t>
            </a:r>
            <a:r>
              <a:rPr lang="en-US" sz="1400" b="0" dirty="0">
                <a:solidFill>
                  <a:srgbClr val="F8E82F"/>
                </a:solidFill>
                <a:latin typeface="Franklin Gothic Book"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6">
      <a:dk1>
        <a:sysClr val="windowText" lastClr="000000"/>
      </a:dk1>
      <a:lt1>
        <a:sysClr val="window" lastClr="FFFFFF"/>
      </a:lt1>
      <a:dk2>
        <a:srgbClr val="646B86"/>
      </a:dk2>
      <a:lt2>
        <a:srgbClr val="88A0AC"/>
      </a:lt2>
      <a:accent1>
        <a:srgbClr val="C00000"/>
      </a:accent1>
      <a:accent2>
        <a:srgbClr val="FFE947"/>
      </a:accent2>
      <a:accent3>
        <a:srgbClr val="3F515A"/>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urple wave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6627</TotalTime>
  <Words>3466</Words>
  <Application>Microsoft Office PowerPoint</Application>
  <PresentationFormat>On-screen Show (4:3)</PresentationFormat>
  <Paragraphs>454</Paragraphs>
  <Slides>45</Slides>
  <Notes>37</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1_Civic</vt:lpstr>
      <vt:lpstr>Purple waves design template</vt:lpstr>
      <vt:lpstr>CHILD AND FAMILY TRAUMA</vt:lpstr>
      <vt:lpstr>AGENDA</vt:lpstr>
      <vt:lpstr>  What Is Child Traumatic Stress? </vt:lpstr>
      <vt:lpstr>What Is Child Traumatic Stress?</vt:lpstr>
      <vt:lpstr>What Is Child Traumatic Stress, cont'd </vt:lpstr>
      <vt:lpstr>CONTEXT OF TRAUMA</vt:lpstr>
      <vt:lpstr>Types of Traumatic Stress</vt:lpstr>
      <vt:lpstr> Prevalence of Trauma—United States </vt:lpstr>
      <vt:lpstr>U.S. Prevalence, cont'd</vt:lpstr>
      <vt:lpstr>  Impact of Trauma on Child and Family </vt:lpstr>
      <vt:lpstr>Variability in Responses to Stressors and Traumatic Events</vt:lpstr>
      <vt:lpstr>Variability, cont’d</vt:lpstr>
      <vt:lpstr>Effects of Trauma Exposure on Children </vt:lpstr>
      <vt:lpstr>Effects of Trauma Exposure</vt:lpstr>
      <vt:lpstr>Effects of Trauma Exposure</vt:lpstr>
      <vt:lpstr>Long Term Effects</vt:lpstr>
      <vt:lpstr>Childhood Trauma and PTSD</vt:lpstr>
      <vt:lpstr>Childhood Trauma and PTSD</vt:lpstr>
      <vt:lpstr>Childhood Trauma and Other Diagnoses</vt:lpstr>
      <vt:lpstr>Trauma and the Brain </vt:lpstr>
      <vt:lpstr>Influence of Culture</vt:lpstr>
      <vt:lpstr>FITT Model</vt:lpstr>
      <vt:lpstr> National Child Traumatic Stress Network </vt:lpstr>
      <vt:lpstr> National Child Traumatic Stress Network  </vt:lpstr>
      <vt:lpstr>National Child Traumatic Stress Network</vt:lpstr>
      <vt:lpstr>Slide 26</vt:lpstr>
      <vt:lpstr>Trauma Informed Organizational Practice  </vt:lpstr>
      <vt:lpstr>The Paradigm Shift</vt:lpstr>
      <vt:lpstr>Trauma-Informed Care</vt:lpstr>
      <vt:lpstr>Pre-requisites for Trauma Informed  Service Delivery</vt:lpstr>
      <vt:lpstr>The Sanctuary® Model</vt:lpstr>
      <vt:lpstr> Trauma Interventions </vt:lpstr>
      <vt:lpstr>A Good Question...</vt:lpstr>
      <vt:lpstr>The Ideal Clinical Science Process</vt:lpstr>
      <vt:lpstr>Quality of Trauma Treatment</vt:lpstr>
      <vt:lpstr>Slide 36</vt:lpstr>
      <vt:lpstr>What is the Common Elements approach?</vt:lpstr>
      <vt:lpstr> Secondary Traumatic Stress and the Workplace  </vt:lpstr>
      <vt:lpstr>Slide 39</vt:lpstr>
      <vt:lpstr>Potential for Personal Impact</vt:lpstr>
      <vt:lpstr>Slide 41</vt:lpstr>
      <vt:lpstr>Current Research</vt:lpstr>
      <vt:lpstr>Slide 43</vt:lpstr>
      <vt:lpstr>Slide 44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dc:creator>
  <cp:lastModifiedBy>eanderso</cp:lastModifiedBy>
  <cp:revision>105</cp:revision>
  <cp:lastPrinted>2013-01-17T13:33:54Z</cp:lastPrinted>
  <dcterms:created xsi:type="dcterms:W3CDTF">2008-05-14T01:22:07Z</dcterms:created>
  <dcterms:modified xsi:type="dcterms:W3CDTF">2013-01-29T17:50:59Z</dcterms:modified>
</cp:coreProperties>
</file>