
<file path=[Content_Types].xml><?xml version="1.0" encoding="utf-8"?>
<Types xmlns="http://schemas.openxmlformats.org/package/2006/content-types">
  <Override PartName="/ppt/slides/slide5.xml" ContentType="application/vnd.openxmlformats-officedocument.presentationml.slide+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handoutMasterIdLst>
    <p:handoutMasterId r:id="rId8"/>
  </p:handoutMasterIdLst>
  <p:sldIdLst>
    <p:sldId id="257" r:id="rId2"/>
    <p:sldId id="342" r:id="rId3"/>
    <p:sldId id="344" r:id="rId4"/>
    <p:sldId id="343" r:id="rId5"/>
    <p:sldId id="345" r:id="rId6"/>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3DA5C1"/>
    <a:srgbClr val="297083"/>
    <a:srgbClr val="31859C"/>
    <a:srgbClr val="E5B6B5"/>
    <a:srgbClr val="C0504D"/>
    <a:srgbClr val="FF6600"/>
    <a:srgbClr val="FFFF66"/>
    <a:srgbClr val="FDF0CB"/>
    <a:srgbClr val="FFC91D"/>
    <a:srgbClr val="FDF9CB"/>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2986" autoAdjust="0"/>
  </p:normalViewPr>
  <p:slideViewPr>
    <p:cSldViewPr snapToGrid="0">
      <p:cViewPr varScale="1">
        <p:scale>
          <a:sx n="101" d="100"/>
          <a:sy n="101" d="100"/>
        </p:scale>
        <p:origin x="-926" y="-8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938" y="1"/>
            <a:ext cx="3037840" cy="466725"/>
          </a:xfrm>
          <a:prstGeom prst="rect">
            <a:avLst/>
          </a:prstGeom>
        </p:spPr>
        <p:txBody>
          <a:bodyPr vert="horz" lIns="91440" tIns="45720" rIns="91440" bIns="45720" rtlCol="0"/>
          <a:lstStyle>
            <a:lvl1pPr algn="r">
              <a:defRPr sz="1200"/>
            </a:lvl1pPr>
          </a:lstStyle>
          <a:p>
            <a:fld id="{F4DF62EE-820A-4050-B22D-AF954A18A83E}" type="datetimeFigureOut">
              <a:rPr lang="en-US" smtClean="0"/>
              <a:pPr/>
              <a:t>7/24/2017</a:t>
            </a:fld>
            <a:endParaRPr lang="en-US"/>
          </a:p>
        </p:txBody>
      </p:sp>
      <p:sp>
        <p:nvSpPr>
          <p:cNvPr id="4" name="Footer Placeholder 3"/>
          <p:cNvSpPr>
            <a:spLocks noGrp="1"/>
          </p:cNvSpPr>
          <p:nvPr>
            <p:ph type="ftr" sz="quarter" idx="2"/>
          </p:nvPr>
        </p:nvSpPr>
        <p:spPr>
          <a:xfrm>
            <a:off x="0" y="8829676"/>
            <a:ext cx="3037840"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676"/>
            <a:ext cx="3037840" cy="466725"/>
          </a:xfrm>
          <a:prstGeom prst="rect">
            <a:avLst/>
          </a:prstGeom>
        </p:spPr>
        <p:txBody>
          <a:bodyPr vert="horz" lIns="91440" tIns="45720" rIns="91440" bIns="45720" rtlCol="0" anchor="b"/>
          <a:lstStyle>
            <a:lvl1pPr algn="r">
              <a:defRPr sz="1200"/>
            </a:lvl1pPr>
          </a:lstStyle>
          <a:p>
            <a:fld id="{D13FAE0D-4AFE-4BA8-8016-3A484A0A0989}" type="slidenum">
              <a:rPr lang="en-US" smtClean="0"/>
              <a:pPr/>
              <a:t>‹#›</a:t>
            </a:fld>
            <a:endParaRPr lang="en-US"/>
          </a:p>
        </p:txBody>
      </p:sp>
    </p:spTree>
    <p:extLst>
      <p:ext uri="{BB962C8B-B14F-4D97-AF65-F5344CB8AC3E}">
        <p14:creationId xmlns="" xmlns:p14="http://schemas.microsoft.com/office/powerpoint/2010/main" val="4291892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1440" tIns="45720" rIns="91440" bIns="45720" rtlCol="0"/>
          <a:lstStyle>
            <a:lvl1pPr algn="r">
              <a:defRPr sz="1200"/>
            </a:lvl1pPr>
          </a:lstStyle>
          <a:p>
            <a:fld id="{09AB9A3E-454F-4088-BBB2-46E98123BB9E}" type="datetimeFigureOut">
              <a:rPr lang="en-US" smtClean="0"/>
              <a:pPr/>
              <a:t>7/24/2017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1440" tIns="45720" rIns="91440" bIns="45720" rtlCol="0" anchor="b"/>
          <a:lstStyle>
            <a:lvl1pPr algn="r">
              <a:defRPr sz="1200"/>
            </a:lvl1pPr>
          </a:lstStyle>
          <a:p>
            <a:fld id="{48B6D68A-27FF-46AD-B40F-03F028AE75AF}" type="slidenum">
              <a:rPr lang="en-US" smtClean="0"/>
              <a:pPr/>
              <a:t>‹#›</a:t>
            </a:fld>
            <a:endParaRPr lang="en-US"/>
          </a:p>
        </p:txBody>
      </p:sp>
    </p:spTree>
    <p:extLst>
      <p:ext uri="{BB962C8B-B14F-4D97-AF65-F5344CB8AC3E}">
        <p14:creationId xmlns="" xmlns:p14="http://schemas.microsoft.com/office/powerpoint/2010/main" val="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10"/>
          </p:nvPr>
        </p:nvSpPr>
        <p:spPr/>
        <p:txBody>
          <a:bodyPr/>
          <a:lstStyle/>
          <a:p>
            <a:fld id="{43D8ADD5-AA8E-4F51-BAE8-55F33A024C37}" type="slidenum">
              <a:rPr lang="en-US" smtClean="0"/>
              <a:pPr/>
              <a:t>1</a:t>
            </a:fld>
            <a:endParaRPr lang="en-US"/>
          </a:p>
        </p:txBody>
      </p:sp>
    </p:spTree>
    <p:extLst>
      <p:ext uri="{BB962C8B-B14F-4D97-AF65-F5344CB8AC3E}">
        <p14:creationId xmlns="" xmlns:p14="http://schemas.microsoft.com/office/powerpoint/2010/main" val="39850906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43D8ADD5-AA8E-4F51-BAE8-55F33A024C37}" type="slidenum">
              <a:rPr lang="en-US" smtClean="0"/>
              <a:pPr/>
              <a:t>2</a:t>
            </a:fld>
            <a:endParaRPr lang="en-US"/>
          </a:p>
        </p:txBody>
      </p:sp>
    </p:spTree>
    <p:extLst>
      <p:ext uri="{BB962C8B-B14F-4D97-AF65-F5344CB8AC3E}">
        <p14:creationId xmlns="" xmlns:p14="http://schemas.microsoft.com/office/powerpoint/2010/main" val="30110951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a:t>The Institute at UM SSW assisted</a:t>
            </a:r>
            <a:r>
              <a:rPr lang="en-US" baseline="0" dirty="0"/>
              <a:t> </a:t>
            </a:r>
            <a:r>
              <a:rPr lang="en-US" dirty="0"/>
              <a:t>DJS with the design, distribution and analysis of this questionnaire</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baseline="0" dirty="0">
              <a:sym typeface="Wingdings" pitchFamily="2" charset="2"/>
            </a:endParaRP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a:sym typeface="Wingdings" pitchFamily="2" charset="2"/>
              </a:rPr>
              <a:t>Developed in a secure, online survey program, in order to make it easy to disseminate, for providers to complete, and for us to use on the back-end</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dirty="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a:t>Staff from the Institute</a:t>
            </a:r>
            <a:r>
              <a:rPr lang="en-US" baseline="0" dirty="0"/>
              <a:t> do follow-up to clarify/verify information submitted. </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baseline="0" dirty="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a:t>Distributed annually; programs can simply revise info, complete new items.</a:t>
            </a:r>
            <a:r>
              <a:rPr lang="en-US" dirty="0"/>
              <a:t> </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a:t>Created a </a:t>
            </a:r>
            <a:r>
              <a:rPr lang="en-US" i="1" dirty="0"/>
              <a:t>Program Glossary</a:t>
            </a:r>
            <a:r>
              <a:rPr lang="en-US" dirty="0"/>
              <a:t>, disseminated with this questionnaire, so Providers</a:t>
            </a:r>
            <a:r>
              <a:rPr lang="en-US" baseline="0" dirty="0"/>
              <a:t> understand all of the terminology used in the questionnaire, working from the same definitions</a:t>
            </a:r>
            <a:r>
              <a:rPr lang="en-US" dirty="0"/>
              <a:t>. </a:t>
            </a: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dirty="0"/>
          </a:p>
        </p:txBody>
      </p:sp>
      <p:sp>
        <p:nvSpPr>
          <p:cNvPr id="4" name="Slide Number Placeholder 3"/>
          <p:cNvSpPr>
            <a:spLocks noGrp="1"/>
          </p:cNvSpPr>
          <p:nvPr>
            <p:ph type="sldNum" sz="quarter" idx="10"/>
          </p:nvPr>
        </p:nvSpPr>
        <p:spPr/>
        <p:txBody>
          <a:bodyPr/>
          <a:lstStyle/>
          <a:p>
            <a:fld id="{43D8ADD5-AA8E-4F51-BAE8-55F33A024C37}" type="slidenum">
              <a:rPr lang="en-US" smtClean="0"/>
              <a:pPr/>
              <a:t>3</a:t>
            </a:fld>
            <a:endParaRPr lang="en-US"/>
          </a:p>
        </p:txBody>
      </p:sp>
    </p:spTree>
    <p:extLst>
      <p:ext uri="{BB962C8B-B14F-4D97-AF65-F5344CB8AC3E}">
        <p14:creationId xmlns="" xmlns:p14="http://schemas.microsoft.com/office/powerpoint/2010/main" val="1355594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a:sym typeface="Wingdings" pitchFamily="2" charset="2"/>
              </a:rPr>
              <a:t>The starred sections are mandatory for all programs, the other sections are required based on the program types or some item selections.</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baseline="0" dirty="0">
              <a:sym typeface="Wingdings" pitchFamily="2" charset="2"/>
            </a:endParaRP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a:sym typeface="Wingdings" pitchFamily="2" charset="2"/>
              </a:rPr>
              <a:t>Item selection driven by (1) the info SSA had been collecting as part of contracts, (2) info needed by staff to make good referrals, and (3) info needed by the Research Unit for program planning analyses.</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dirty="0"/>
          </a:p>
        </p:txBody>
      </p:sp>
      <p:sp>
        <p:nvSpPr>
          <p:cNvPr id="4" name="Slide Number Placeholder 3"/>
          <p:cNvSpPr>
            <a:spLocks noGrp="1"/>
          </p:cNvSpPr>
          <p:nvPr>
            <p:ph type="sldNum" sz="quarter" idx="10"/>
          </p:nvPr>
        </p:nvSpPr>
        <p:spPr/>
        <p:txBody>
          <a:bodyPr/>
          <a:lstStyle/>
          <a:p>
            <a:fld id="{43D8ADD5-AA8E-4F51-BAE8-55F33A024C37}" type="slidenum">
              <a:rPr lang="en-US" smtClean="0"/>
              <a:pPr/>
              <a:t>4</a:t>
            </a:fld>
            <a:endParaRPr lang="en-US"/>
          </a:p>
        </p:txBody>
      </p:sp>
    </p:spTree>
    <p:extLst>
      <p:ext uri="{BB962C8B-B14F-4D97-AF65-F5344CB8AC3E}">
        <p14:creationId xmlns="" xmlns:p14="http://schemas.microsoft.com/office/powerpoint/2010/main" val="176282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dirty="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dirty="0"/>
          </a:p>
        </p:txBody>
      </p:sp>
      <p:sp>
        <p:nvSpPr>
          <p:cNvPr id="4" name="Slide Number Placeholder 3"/>
          <p:cNvSpPr>
            <a:spLocks noGrp="1"/>
          </p:cNvSpPr>
          <p:nvPr>
            <p:ph type="sldNum" sz="quarter" idx="10"/>
          </p:nvPr>
        </p:nvSpPr>
        <p:spPr/>
        <p:txBody>
          <a:bodyPr/>
          <a:lstStyle/>
          <a:p>
            <a:fld id="{43D8ADD5-AA8E-4F51-BAE8-55F33A024C37}" type="slidenum">
              <a:rPr lang="en-US" smtClean="0"/>
              <a:pPr/>
              <a:t>5</a:t>
            </a:fld>
            <a:endParaRPr lang="en-US"/>
          </a:p>
        </p:txBody>
      </p:sp>
    </p:spTree>
    <p:extLst>
      <p:ext uri="{BB962C8B-B14F-4D97-AF65-F5344CB8AC3E}">
        <p14:creationId xmlns="" xmlns:p14="http://schemas.microsoft.com/office/powerpoint/2010/main" val="3515245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9E4A7064-9153-47C2-B07C-3A2617FB6D76}" type="slidenum">
              <a:rPr lang="en-US"/>
              <a:pPr>
                <a:defRPr/>
              </a:pPr>
              <a:t>‹#›</a:t>
            </a:fld>
            <a:endParaRPr lang="en-US"/>
          </a:p>
        </p:txBody>
      </p:sp>
    </p:spTree>
    <p:extLst>
      <p:ext uri="{BB962C8B-B14F-4D97-AF65-F5344CB8AC3E}">
        <p14:creationId xmlns="" xmlns:p14="http://schemas.microsoft.com/office/powerpoint/2010/main" val="10089547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6"/>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19382D-C057-4147-A25D-F8E4C2F5F78E}" type="datetimeFigureOut">
              <a:rPr lang="en-US" smtClean="0"/>
              <a:pPr/>
              <a:t>7/24/2017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C5C88E-DD74-3749-A6CB-A855C5DAE8D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3859" y="2364601"/>
            <a:ext cx="7772400" cy="1470025"/>
          </a:xfrm>
        </p:spPr>
        <p:txBody>
          <a:bodyPr>
            <a:normAutofit/>
          </a:bodyPr>
          <a:lstStyle/>
          <a:p>
            <a:r>
              <a:rPr lang="en-US" dirty="0"/>
              <a:t>DHS Program Questionnaire</a:t>
            </a:r>
            <a:br>
              <a:rPr lang="en-US" dirty="0"/>
            </a:br>
            <a:r>
              <a:rPr lang="en-US" sz="3600" dirty="0"/>
              <a:t>Overview</a:t>
            </a:r>
            <a:endParaRPr lang="en-US" sz="3200" dirty="0"/>
          </a:p>
        </p:txBody>
      </p:sp>
      <p:sp>
        <p:nvSpPr>
          <p:cNvPr id="5" name="Subtitle 4"/>
          <p:cNvSpPr>
            <a:spLocks noGrp="1"/>
          </p:cNvSpPr>
          <p:nvPr>
            <p:ph type="subTitle" idx="1"/>
          </p:nvPr>
        </p:nvSpPr>
        <p:spPr>
          <a:xfrm>
            <a:off x="1449659" y="3834627"/>
            <a:ext cx="6400800" cy="2257424"/>
          </a:xfrm>
        </p:spPr>
        <p:txBody>
          <a:bodyPr>
            <a:noAutofit/>
          </a:bodyPr>
          <a:lstStyle/>
          <a:p>
            <a:endParaRPr lang="en-US" sz="1100" dirty="0"/>
          </a:p>
          <a:p>
            <a:r>
              <a:rPr lang="en-US" sz="2000" i="1" dirty="0"/>
              <a:t>July 21, 2017</a:t>
            </a:r>
          </a:p>
        </p:txBody>
      </p:sp>
      <p:pic>
        <p:nvPicPr>
          <p:cNvPr id="6" name="Picture 5" descr="Department of Juvenile Services Logo"/>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6207130" y="627797"/>
            <a:ext cx="1879938" cy="743803"/>
          </a:xfrm>
          <a:prstGeom prst="rect">
            <a:avLst/>
          </a:prstGeom>
          <a:noFill/>
          <a:extLst>
            <a:ext uri="{909E8E84-426E-40DD-AFC4-6F175D3DCCD1}">
              <a14:hiddenFill xmlns="" xmlns:a14="http://schemas.microsoft.com/office/drawing/2010/main">
                <a:solidFill>
                  <a:srgbClr val="FFFFFF"/>
                </a:solidFill>
              </a14:hiddenFill>
            </a:ext>
          </a:extLst>
        </p:spPr>
      </p:pic>
      <p:pic>
        <p:nvPicPr>
          <p:cNvPr id="7" name="image03.png" descr="dhr logo NEW 6-2015"/>
          <p:cNvPicPr/>
          <p:nvPr/>
        </p:nvPicPr>
        <p:blipFill>
          <a:blip r:embed="rId4" cstate="print"/>
          <a:srcRect/>
          <a:stretch>
            <a:fillRect/>
          </a:stretch>
        </p:blipFill>
        <p:spPr>
          <a:xfrm>
            <a:off x="4137341" y="627797"/>
            <a:ext cx="1430701" cy="743803"/>
          </a:xfrm>
          <a:prstGeom prst="rect">
            <a:avLst/>
          </a:prstGeom>
          <a:ln/>
        </p:spPr>
      </p:pic>
    </p:spTree>
    <p:extLst>
      <p:ext uri="{BB962C8B-B14F-4D97-AF65-F5344CB8AC3E}">
        <p14:creationId xmlns="" xmlns:p14="http://schemas.microsoft.com/office/powerpoint/2010/main" val="3509749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3820"/>
            <a:ext cx="8229600" cy="1143000"/>
          </a:xfrm>
        </p:spPr>
        <p:txBody>
          <a:bodyPr>
            <a:normAutofit/>
          </a:bodyPr>
          <a:lstStyle/>
          <a:p>
            <a:r>
              <a:rPr lang="en-US" sz="4000" dirty="0"/>
              <a:t>DHS Program Questionnaire</a:t>
            </a:r>
          </a:p>
        </p:txBody>
      </p:sp>
      <p:sp>
        <p:nvSpPr>
          <p:cNvPr id="3" name="Content Placeholder 2"/>
          <p:cNvSpPr>
            <a:spLocks noGrp="1"/>
          </p:cNvSpPr>
          <p:nvPr>
            <p:ph idx="1"/>
          </p:nvPr>
        </p:nvSpPr>
        <p:spPr>
          <a:xfrm>
            <a:off x="457200" y="1246820"/>
            <a:ext cx="8229600" cy="4879343"/>
          </a:xfrm>
        </p:spPr>
        <p:txBody>
          <a:bodyPr>
            <a:normAutofit fontScale="92500" lnSpcReduction="10000"/>
          </a:bodyPr>
          <a:lstStyle/>
          <a:p>
            <a:pPr marL="0" indent="-457200">
              <a:buNone/>
            </a:pPr>
            <a:r>
              <a:rPr lang="en-US" u="sng" dirty="0"/>
              <a:t>Purpose</a:t>
            </a:r>
            <a:r>
              <a:rPr lang="en-US" dirty="0"/>
              <a:t>: To gather comprehensive information 				 about the services offered and youth 					 served by contracted residential programs </a:t>
            </a:r>
          </a:p>
          <a:p>
            <a:pPr marL="0" indent="-457200">
              <a:buNone/>
            </a:pPr>
            <a:r>
              <a:rPr lang="en-US" u="sng" dirty="0"/>
              <a:t>Goals</a:t>
            </a:r>
            <a:r>
              <a:rPr lang="en-US" dirty="0"/>
              <a:t>:</a:t>
            </a:r>
          </a:p>
          <a:p>
            <a:pPr marL="914400" lvl="1" indent="-514350">
              <a:buFont typeface="+mj-lt"/>
              <a:buAutoNum type="arabicPeriod"/>
            </a:pPr>
            <a:r>
              <a:rPr lang="en-US" dirty="0"/>
              <a:t>Provide SSA/DSS staff with more information on contracted programs</a:t>
            </a:r>
          </a:p>
          <a:p>
            <a:pPr marL="914400" lvl="1" indent="-514350">
              <a:buFont typeface="+mj-lt"/>
              <a:buAutoNum type="arabicPeriod"/>
            </a:pPr>
            <a:r>
              <a:rPr lang="en-US" dirty="0"/>
              <a:t>Describe SSA's service array</a:t>
            </a:r>
          </a:p>
          <a:p>
            <a:pPr marL="914400" lvl="1" indent="-514350">
              <a:buFont typeface="+mj-lt"/>
              <a:buAutoNum type="arabicPeriod"/>
            </a:pPr>
            <a:r>
              <a:rPr lang="en-US" dirty="0"/>
              <a:t>Identify gaps in services</a:t>
            </a:r>
          </a:p>
          <a:p>
            <a:pPr marL="914400" lvl="1" indent="-514350">
              <a:buFont typeface="+mj-lt"/>
              <a:buAutoNum type="arabicPeriod"/>
            </a:pPr>
            <a:r>
              <a:rPr lang="en-US" dirty="0"/>
              <a:t>Improve service matching based on youth characteristics, including identified risks, needs, and strengths</a:t>
            </a:r>
          </a:p>
          <a:p>
            <a:endParaRPr lang="en-US" dirty="0"/>
          </a:p>
        </p:txBody>
      </p:sp>
    </p:spTree>
    <p:extLst>
      <p:ext uri="{BB962C8B-B14F-4D97-AF65-F5344CB8AC3E}">
        <p14:creationId xmlns="" xmlns:p14="http://schemas.microsoft.com/office/powerpoint/2010/main" val="1666008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220" y="305861"/>
            <a:ext cx="8229600" cy="1143000"/>
          </a:xfrm>
        </p:spPr>
        <p:txBody>
          <a:bodyPr>
            <a:normAutofit/>
          </a:bodyPr>
          <a:lstStyle/>
          <a:p>
            <a:r>
              <a:rPr lang="en-US" sz="4000" dirty="0"/>
              <a:t>History/Development</a:t>
            </a:r>
          </a:p>
        </p:txBody>
      </p:sp>
      <p:sp>
        <p:nvSpPr>
          <p:cNvPr id="3" name="Content Placeholder 2"/>
          <p:cNvSpPr>
            <a:spLocks noGrp="1"/>
          </p:cNvSpPr>
          <p:nvPr>
            <p:ph idx="1"/>
          </p:nvPr>
        </p:nvSpPr>
        <p:spPr>
          <a:xfrm>
            <a:off x="680220" y="1448861"/>
            <a:ext cx="8229600" cy="5045724"/>
          </a:xfrm>
        </p:spPr>
        <p:txBody>
          <a:bodyPr>
            <a:normAutofit fontScale="77500" lnSpcReduction="20000"/>
          </a:bodyPr>
          <a:lstStyle/>
          <a:p>
            <a:pPr>
              <a:spcAft>
                <a:spcPts val="1200"/>
              </a:spcAft>
            </a:pPr>
            <a:r>
              <a:rPr lang="en-US" dirty="0"/>
              <a:t>Partnership between DJS &amp; UMB SSW since 2012</a:t>
            </a:r>
          </a:p>
          <a:p>
            <a:pPr>
              <a:spcAft>
                <a:spcPts val="1200"/>
              </a:spcAft>
            </a:pPr>
            <a:r>
              <a:rPr lang="en-US" dirty="0"/>
              <a:t>Method: Utilizes secure, online survey program; answers pre-populated from the previous year; Glossary provided</a:t>
            </a:r>
          </a:p>
          <a:p>
            <a:pPr>
              <a:spcAft>
                <a:spcPts val="1200"/>
              </a:spcAft>
            </a:pPr>
            <a:r>
              <a:rPr lang="en-US" dirty="0"/>
              <a:t>Sample: All DJS-run programs, other state/county-run programs, and contracted providers</a:t>
            </a:r>
          </a:p>
          <a:p>
            <a:pPr>
              <a:spcAft>
                <a:spcPts val="1200"/>
              </a:spcAft>
            </a:pPr>
            <a:r>
              <a:rPr lang="en-US" dirty="0"/>
              <a:t>Data Collection: Annual distribution to update responses (April-May)</a:t>
            </a:r>
          </a:p>
          <a:p>
            <a:pPr>
              <a:spcAft>
                <a:spcPts val="1200"/>
              </a:spcAft>
            </a:pPr>
            <a:r>
              <a:rPr lang="en-US" dirty="0"/>
              <a:t>Review: UM-SSW staff review for missing responses, clarify responses with providers if necessary</a:t>
            </a:r>
          </a:p>
          <a:p>
            <a:pPr>
              <a:spcAft>
                <a:spcPts val="1200"/>
              </a:spcAft>
            </a:pPr>
            <a:r>
              <a:rPr lang="en-US" dirty="0"/>
              <a:t>Uses: Completed PQ attached to contracts; info compiled for the DJS Resource Unit; data provided to DJS Research Unit</a:t>
            </a:r>
          </a:p>
        </p:txBody>
      </p:sp>
    </p:spTree>
    <p:extLst>
      <p:ext uri="{BB962C8B-B14F-4D97-AF65-F5344CB8AC3E}">
        <p14:creationId xmlns="" xmlns:p14="http://schemas.microsoft.com/office/powerpoint/2010/main" val="36133796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706"/>
            <a:ext cx="8229600" cy="1143000"/>
          </a:xfrm>
        </p:spPr>
        <p:txBody>
          <a:bodyPr>
            <a:normAutofit/>
          </a:bodyPr>
          <a:lstStyle/>
          <a:p>
            <a:r>
              <a:rPr lang="en-US" sz="4000" dirty="0"/>
              <a:t>Questionnaire Sections</a:t>
            </a:r>
          </a:p>
        </p:txBody>
      </p:sp>
      <p:sp>
        <p:nvSpPr>
          <p:cNvPr id="3" name="Content Placeholder 2"/>
          <p:cNvSpPr>
            <a:spLocks noGrp="1"/>
          </p:cNvSpPr>
          <p:nvPr>
            <p:ph idx="1"/>
          </p:nvPr>
        </p:nvSpPr>
        <p:spPr>
          <a:xfrm>
            <a:off x="457200" y="1312135"/>
            <a:ext cx="8229600" cy="4983480"/>
          </a:xfrm>
        </p:spPr>
        <p:txBody>
          <a:bodyPr>
            <a:normAutofit fontScale="92500" lnSpcReduction="20000"/>
          </a:bodyPr>
          <a:lstStyle/>
          <a:p>
            <a:pPr marL="514350" indent="-514350">
              <a:spcAft>
                <a:spcPts val="1200"/>
              </a:spcAft>
              <a:buFont typeface="+mj-lt"/>
              <a:buAutoNum type="arabicPeriod"/>
            </a:pPr>
            <a:r>
              <a:rPr lang="en-US" dirty="0"/>
              <a:t>Program Type &amp; Services*</a:t>
            </a:r>
          </a:p>
          <a:p>
            <a:pPr marL="514350" indent="-514350">
              <a:spcAft>
                <a:spcPts val="1200"/>
              </a:spcAft>
              <a:buFont typeface="+mj-lt"/>
              <a:buAutoNum type="arabicPeriod"/>
            </a:pPr>
            <a:r>
              <a:rPr lang="en-US" dirty="0"/>
              <a:t>Youth Served*</a:t>
            </a:r>
          </a:p>
          <a:p>
            <a:pPr marL="514350" indent="-514350">
              <a:spcAft>
                <a:spcPts val="1200"/>
              </a:spcAft>
              <a:buFont typeface="+mj-lt"/>
              <a:buAutoNum type="arabicPeriod"/>
            </a:pPr>
            <a:r>
              <a:rPr lang="en-US" dirty="0"/>
              <a:t>Medical Services</a:t>
            </a:r>
          </a:p>
          <a:p>
            <a:pPr marL="514350" indent="-514350">
              <a:spcAft>
                <a:spcPts val="1200"/>
              </a:spcAft>
              <a:buFont typeface="+mj-lt"/>
              <a:buAutoNum type="arabicPeriod"/>
            </a:pPr>
            <a:r>
              <a:rPr lang="en-US" dirty="0"/>
              <a:t>Alcohol &amp; Drug Services</a:t>
            </a:r>
          </a:p>
          <a:p>
            <a:pPr marL="514350" indent="-514350">
              <a:spcAft>
                <a:spcPts val="1200"/>
              </a:spcAft>
              <a:buFont typeface="+mj-lt"/>
              <a:buAutoNum type="arabicPeriod"/>
            </a:pPr>
            <a:r>
              <a:rPr lang="en-US" dirty="0"/>
              <a:t>Mental Health/Psychiatric Services</a:t>
            </a:r>
          </a:p>
          <a:p>
            <a:pPr marL="514350" indent="-514350">
              <a:spcAft>
                <a:spcPts val="1200"/>
              </a:spcAft>
              <a:buFont typeface="+mj-lt"/>
              <a:buAutoNum type="arabicPeriod"/>
            </a:pPr>
            <a:r>
              <a:rPr lang="en-US" dirty="0"/>
              <a:t>Educational Services</a:t>
            </a:r>
          </a:p>
          <a:p>
            <a:pPr marL="514350" indent="-514350">
              <a:spcAft>
                <a:spcPts val="1200"/>
              </a:spcAft>
              <a:buFont typeface="+mj-lt"/>
              <a:buAutoNum type="arabicPeriod"/>
            </a:pPr>
            <a:r>
              <a:rPr lang="en-US" dirty="0"/>
              <a:t>Career &amp; Technology Services</a:t>
            </a:r>
          </a:p>
          <a:p>
            <a:pPr marL="514350" indent="-514350">
              <a:spcAft>
                <a:spcPts val="1200"/>
              </a:spcAft>
              <a:buFont typeface="+mj-lt"/>
              <a:buAutoNum type="arabicPeriod"/>
            </a:pPr>
            <a:r>
              <a:rPr lang="en-US" dirty="0"/>
              <a:t>Basic Program Information*</a:t>
            </a:r>
          </a:p>
        </p:txBody>
      </p:sp>
    </p:spTree>
    <p:extLst>
      <p:ext uri="{BB962C8B-B14F-4D97-AF65-F5344CB8AC3E}">
        <p14:creationId xmlns="" xmlns:p14="http://schemas.microsoft.com/office/powerpoint/2010/main" val="1677366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220" y="305861"/>
            <a:ext cx="8229600" cy="1143000"/>
          </a:xfrm>
        </p:spPr>
        <p:txBody>
          <a:bodyPr>
            <a:normAutofit/>
          </a:bodyPr>
          <a:lstStyle/>
          <a:p>
            <a:r>
              <a:rPr lang="en-US" sz="4000" dirty="0"/>
              <a:t>Dissemination</a:t>
            </a:r>
          </a:p>
        </p:txBody>
      </p:sp>
      <p:sp>
        <p:nvSpPr>
          <p:cNvPr id="3" name="Content Placeholder 2"/>
          <p:cNvSpPr>
            <a:spLocks noGrp="1"/>
          </p:cNvSpPr>
          <p:nvPr>
            <p:ph idx="1"/>
          </p:nvPr>
        </p:nvSpPr>
        <p:spPr>
          <a:xfrm>
            <a:off x="680220" y="1448861"/>
            <a:ext cx="8229600" cy="5069170"/>
          </a:xfrm>
        </p:spPr>
        <p:txBody>
          <a:bodyPr>
            <a:normAutofit lnSpcReduction="10000"/>
          </a:bodyPr>
          <a:lstStyle/>
          <a:p>
            <a:pPr>
              <a:spcAft>
                <a:spcPts val="1200"/>
              </a:spcAft>
            </a:pPr>
            <a:r>
              <a:rPr lang="en-US" dirty="0"/>
              <a:t>Projected for August</a:t>
            </a:r>
            <a:r>
              <a:rPr lang="en-US"/>
              <a:t>/September</a:t>
            </a:r>
            <a:endParaRPr lang="en-US" dirty="0"/>
          </a:p>
          <a:p>
            <a:pPr>
              <a:spcAft>
                <a:spcPts val="1200"/>
              </a:spcAft>
            </a:pPr>
            <a:r>
              <a:rPr lang="en-US" dirty="0"/>
              <a:t>DJS responses can be pre-populated, if applicable</a:t>
            </a:r>
          </a:p>
          <a:p>
            <a:pPr>
              <a:spcAft>
                <a:spcPts val="1200"/>
              </a:spcAft>
            </a:pPr>
            <a:r>
              <a:rPr lang="en-US" dirty="0"/>
              <a:t>Providers complete one questionnaire for each program</a:t>
            </a:r>
            <a:endParaRPr lang="en-US" dirty="0">
              <a:sym typeface="Wingdings" pitchFamily="2" charset="2"/>
            </a:endParaRPr>
          </a:p>
          <a:p>
            <a:pPr>
              <a:spcAft>
                <a:spcPts val="1200"/>
              </a:spcAft>
            </a:pPr>
            <a:r>
              <a:rPr lang="en-US" dirty="0"/>
              <a:t>All contracted programs, in state and OOS</a:t>
            </a:r>
          </a:p>
          <a:p>
            <a:pPr>
              <a:spcAft>
                <a:spcPts val="1200"/>
              </a:spcAft>
            </a:pPr>
            <a:r>
              <a:rPr lang="en-US" dirty="0"/>
              <a:t>Pilot the initiative this year, do jointly with DJS next Spring; contract attachment starting next year</a:t>
            </a:r>
          </a:p>
        </p:txBody>
      </p:sp>
    </p:spTree>
    <p:extLst>
      <p:ext uri="{BB962C8B-B14F-4D97-AF65-F5344CB8AC3E}">
        <p14:creationId xmlns="" xmlns:p14="http://schemas.microsoft.com/office/powerpoint/2010/main" val="39649979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411</TotalTime>
  <Words>352</Words>
  <Application>Microsoft Office PowerPoint</Application>
  <PresentationFormat>On-screen Show (4:3)</PresentationFormat>
  <Paragraphs>49</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DHS Program Questionnaire Overview</vt:lpstr>
      <vt:lpstr>DHS Program Questionnaire</vt:lpstr>
      <vt:lpstr>History/Development</vt:lpstr>
      <vt:lpstr>Questionnaire Sections</vt:lpstr>
      <vt:lpstr>Dissemination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DJS Program Questionnaire: Overview</dc:title>
  <dc:creator>Jill Farrell</dc:creator>
  <cp:lastModifiedBy>DHRAdmin</cp:lastModifiedBy>
  <cp:revision>46</cp:revision>
  <cp:lastPrinted>2017-02-08T17:59:19Z</cp:lastPrinted>
  <dcterms:modified xsi:type="dcterms:W3CDTF">2017-07-24T18:48:09Z</dcterms:modified>
</cp:coreProperties>
</file>