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3" r:id="rId3"/>
    <p:sldId id="258" r:id="rId4"/>
    <p:sldId id="257" r:id="rId5"/>
    <p:sldId id="266" r:id="rId6"/>
    <p:sldId id="265" r:id="rId7"/>
    <p:sldId id="272" r:id="rId8"/>
    <p:sldId id="280" r:id="rId9"/>
    <p:sldId id="259" r:id="rId10"/>
    <p:sldId id="278" r:id="rId11"/>
    <p:sldId id="260" r:id="rId12"/>
    <p:sldId id="261" r:id="rId13"/>
    <p:sldId id="263" r:id="rId14"/>
    <p:sldId id="264" r:id="rId15"/>
    <p:sldId id="275" r:id="rId16"/>
    <p:sldId id="268" r:id="rId17"/>
    <p:sldId id="269" r:id="rId18"/>
    <p:sldId id="267" r:id="rId19"/>
    <p:sldId id="270" r:id="rId20"/>
    <p:sldId id="274" r:id="rId21"/>
    <p:sldId id="276" r:id="rId22"/>
    <p:sldId id="271" r:id="rId23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FFCC"/>
    <a:srgbClr val="DEA3A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27" d="100"/>
          <a:sy n="127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F7533FBD-113D-4DA1-B4A2-2DD40AB6F94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BB12253D-DFA4-4376-8455-60F4C5A21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6248A-E600-4771-8CE4-9FEC482A4B0B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4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72F2E-8F1C-4BFB-8C2F-36D753F91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Darlene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2F2E-8F1C-4BFB-8C2F-36D753F915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Andre/Richard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2F2E-8F1C-4BFB-8C2F-36D753F915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2F2E-8F1C-4BFB-8C2F-36D753F915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2F2E-8F1C-4BFB-8C2F-36D753F915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2F2E-8F1C-4BFB-8C2F-36D753F915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Helen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2F2E-8F1C-4BFB-8C2F-36D753F915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2F2E-8F1C-4BFB-8C2F-36D753F915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2F2E-8F1C-4BFB-8C2F-36D753F915D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5532B-09C7-44DC-B2DA-5E4DC6D7465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0B15D-7CC3-4525-BBD8-3626017E0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r.state.md.us/blog/?page_id=8669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hr.state.md.us/blog/?page_id=866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Helen.Murray-Miller@maryland.gov" TargetMode="External"/><Relationship Id="rId2" Type="http://schemas.openxmlformats.org/officeDocument/2006/relationships/hyperlink" Target="tel:410-767-719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dele.Black@maryland.gov" TargetMode="External"/><Relationship Id="rId4" Type="http://schemas.openxmlformats.org/officeDocument/2006/relationships/hyperlink" Target="tel:410-767-774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ecretaryMessageHeader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B"/>
              </a:clrFrom>
              <a:clrTo>
                <a:srgbClr val="FDFD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1143000"/>
            <a:ext cx="8610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Office of Licensing and Monitoring </a:t>
            </a:r>
          </a:p>
          <a:p>
            <a:pPr algn="ctr">
              <a:buNone/>
            </a:pPr>
            <a:r>
              <a:rPr lang="en-US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(OLM)</a:t>
            </a:r>
            <a:endParaRPr lang="en-US" sz="4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8100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Quarterly Provider Meeting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5638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January 9, 2014                  &amp;                  January 16, 2014 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Residential Child Care Programs</a:t>
            </a:r>
            <a:br>
              <a:rPr lang="en-US" b="1" dirty="0" smtClean="0"/>
            </a:br>
            <a:r>
              <a:rPr lang="en-US" b="1" dirty="0" smtClean="0"/>
              <a:t> Safety Reports</a:t>
            </a:r>
            <a:endParaRPr lang="en-US" b="1" dirty="0"/>
          </a:p>
        </p:txBody>
      </p:sp>
      <p:pic>
        <p:nvPicPr>
          <p:cNvPr id="18434" name="Picture 2" descr="C:\Documents and Settings\HMMiller\Local Settings\Temporary Internet Files\Content.IE5\KO29TH1V\MC90004827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199"/>
            <a:ext cx="4301369" cy="4829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RCC Safety Reports Changes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24400" y="1828800"/>
          <a:ext cx="3657600" cy="1327785"/>
        </p:xfrm>
        <a:graphic>
          <a:graphicData uri="http://schemas.openxmlformats.org/drawingml/2006/table">
            <a:tbl>
              <a:tblPr/>
              <a:tblGrid>
                <a:gridCol w="3657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Arial Black"/>
                        </a:rPr>
                        <a:t>Comment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Arial"/>
                        </a:rPr>
                        <a:t>Comments on clearance barriers/ clarification.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828800"/>
            <a:ext cx="3429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OLM added a </a:t>
            </a:r>
            <a:r>
              <a:rPr lang="en-US" sz="4400" u="sng" dirty="0" smtClean="0"/>
              <a:t>Comment </a:t>
            </a:r>
            <a:r>
              <a:rPr lang="en-US" sz="4400" dirty="0" smtClean="0"/>
              <a:t>column to address clearance barriers and clarification</a:t>
            </a: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Child Placement Agencies</a:t>
            </a:r>
            <a:br>
              <a:rPr lang="en-US" b="1" dirty="0" smtClean="0"/>
            </a:br>
            <a:r>
              <a:rPr lang="en-US" b="1" dirty="0" smtClean="0"/>
              <a:t> Safety Reports</a:t>
            </a:r>
            <a:endParaRPr lang="en-US" b="1" dirty="0"/>
          </a:p>
        </p:txBody>
      </p:sp>
      <p:pic>
        <p:nvPicPr>
          <p:cNvPr id="18434" name="Picture 2" descr="C:\Documents and Settings\HMMiller\Local Settings\Temporary Internet Files\Content.IE5\KO29TH1V\MC90004827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199"/>
            <a:ext cx="4301369" cy="4829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sz="5400" dirty="0" smtClean="0"/>
              <a:t>OLM added a column to the employee roster tab. </a:t>
            </a:r>
          </a:p>
          <a:p>
            <a:pPr>
              <a:buNone/>
            </a:pPr>
            <a:endParaRPr lang="en-US" sz="5400" dirty="0" smtClean="0"/>
          </a:p>
          <a:p>
            <a:r>
              <a:rPr lang="en-US" sz="5400" dirty="0" smtClean="0"/>
              <a:t>The Employee Assignment column is for agencies with TFC and ILP programs. </a:t>
            </a:r>
          </a:p>
          <a:p>
            <a:pPr>
              <a:buNone/>
            </a:pPr>
            <a:endParaRPr lang="en-US" sz="5400" dirty="0" smtClean="0"/>
          </a:p>
          <a:p>
            <a:r>
              <a:rPr lang="en-US" sz="5400" dirty="0" smtClean="0"/>
              <a:t>The Employee Assignment column is where the agency will designate whether the employee is TFC or ILP or both.</a:t>
            </a:r>
          </a:p>
          <a:p>
            <a:pPr>
              <a:buNone/>
            </a:pPr>
            <a:r>
              <a:rPr lang="en-US" dirty="0" smtClean="0"/>
              <a:t> 	</a:t>
            </a:r>
          </a:p>
          <a:p>
            <a:pPr>
              <a:buNone/>
            </a:pPr>
            <a:r>
              <a:rPr lang="en-US" b="1" dirty="0"/>
              <a:t>	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CPA Safety Reports Changes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sz="5100" dirty="0" smtClean="0"/>
              <a:t>OLM added a column to the CPA Home Roster tab.  </a:t>
            </a:r>
          </a:p>
          <a:p>
            <a:pPr>
              <a:buNone/>
            </a:pPr>
            <a:endParaRPr lang="en-US" sz="5400" dirty="0" smtClean="0"/>
          </a:p>
          <a:p>
            <a:r>
              <a:rPr lang="en-US" sz="5100" dirty="0" smtClean="0"/>
              <a:t>The comment column is where agencies will document clarification </a:t>
            </a:r>
            <a:r>
              <a:rPr lang="en-US" sz="5800" dirty="0" smtClean="0"/>
              <a:t>or </a:t>
            </a:r>
            <a:r>
              <a:rPr lang="en-US" sz="5100" dirty="0" smtClean="0"/>
              <a:t>if the agency has multiple TFC programs, please specify which program(s) this home is associated.  In addition, please indicate if the CPA home meets COMAR requirements for mother/infant foster care, if appropriate.) </a:t>
            </a:r>
            <a:endParaRPr lang="en-US" sz="3600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CPA Safety Reports Changes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en-US" b="1" dirty="0" smtClean="0"/>
              <a:t>Corrective Action Letter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Regarding the monthly safety reports, providers will receive a corrective </a:t>
            </a:r>
          </a:p>
          <a:p>
            <a:pPr algn="ctr">
              <a:buNone/>
            </a:pPr>
            <a:r>
              <a:rPr lang="en-US" sz="4000" dirty="0" smtClean="0"/>
              <a:t>action letter for:</a:t>
            </a:r>
          </a:p>
          <a:p>
            <a:r>
              <a:rPr lang="en-US" sz="4000" dirty="0" smtClean="0"/>
              <a:t> lateness, </a:t>
            </a:r>
          </a:p>
          <a:p>
            <a:r>
              <a:rPr lang="en-US" sz="4000" dirty="0" smtClean="0"/>
              <a:t>non-submission, or </a:t>
            </a:r>
          </a:p>
          <a:p>
            <a:r>
              <a:rPr lang="en-US" sz="4000" dirty="0" smtClean="0"/>
              <a:t>non-compliance.</a:t>
            </a:r>
            <a:endParaRPr 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Frequently Asked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sz="4000" dirty="0" smtClean="0"/>
              <a:t>The Frequently Asked Questions document is located on the  </a:t>
            </a:r>
          </a:p>
          <a:p>
            <a:pPr algn="ctr">
              <a:buNone/>
            </a:pPr>
            <a:r>
              <a:rPr lang="en-US" sz="4000" dirty="0" smtClean="0"/>
              <a:t>Office of Licensing and Monitoring (OLM) website: </a:t>
            </a:r>
          </a:p>
          <a:p>
            <a:pPr algn="ctr">
              <a:buNone/>
            </a:pPr>
            <a:endParaRPr lang="en-US" sz="3000" dirty="0" smtClean="0">
              <a:hlinkClick r:id="rId2"/>
            </a:endParaRPr>
          </a:p>
          <a:p>
            <a:pPr algn="ctr">
              <a:buNone/>
            </a:pPr>
            <a:r>
              <a:rPr lang="en-US" sz="3000" dirty="0" smtClean="0">
                <a:hlinkClick r:id="rId2"/>
              </a:rPr>
              <a:t>http://www.dhr.state.md.us/blog/?page_id=8669</a:t>
            </a:r>
            <a:endParaRPr lang="en-US" sz="3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New Evaluation Report Form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3124199"/>
          <a:ext cx="8610600" cy="1796438"/>
        </p:xfrm>
        <a:graphic>
          <a:graphicData uri="http://schemas.openxmlformats.org/drawingml/2006/table">
            <a:tbl>
              <a:tblPr/>
              <a:tblGrid>
                <a:gridCol w="3742516"/>
                <a:gridCol w="1829049"/>
                <a:gridCol w="703480"/>
                <a:gridCol w="1266265"/>
                <a:gridCol w="1069290"/>
              </a:tblGrid>
              <a:tr h="9576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NAME OF STAFF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POSITION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DATE OF HIRE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Reviewed for COMAR Safety Monthly Report  (Y/N)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Safety Report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Compliant                   (Y/N)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0" y="21336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REVIEW OF</a:t>
            </a:r>
            <a:r>
              <a:rPr lang="en-US" u="sng" dirty="0" smtClean="0"/>
              <a:t> </a:t>
            </a:r>
            <a:r>
              <a:rPr lang="en-US" b="1" u="sng" dirty="0" smtClean="0"/>
              <a:t>PERSONNEL RECORDS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7300" b="1" dirty="0" smtClean="0"/>
              <a:t>Restraints</a:t>
            </a:r>
            <a:endParaRPr lang="en-US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28801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700" dirty="0" smtClean="0"/>
              <a:t>  Receive daily incident reports, enter data into Access </a:t>
            </a:r>
          </a:p>
          <a:p>
            <a:r>
              <a:rPr lang="en-US" sz="2700" dirty="0" smtClean="0"/>
              <a:t>   database, and review individual reports for restraints.</a:t>
            </a:r>
          </a:p>
          <a:p>
            <a:endParaRPr lang="en-US" sz="2700" dirty="0" smtClean="0"/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 Review, Compile, and Submit Monthly Data for DHR </a:t>
            </a:r>
          </a:p>
          <a:p>
            <a:r>
              <a:rPr lang="en-US" sz="2700" dirty="0" smtClean="0"/>
              <a:t>   Secretary, OLM Executive Director and other staff.</a:t>
            </a:r>
          </a:p>
          <a:p>
            <a:endParaRPr lang="en-US" sz="2700" dirty="0" smtClean="0"/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 Comparison of data based on contract RCC type (i.e. </a:t>
            </a:r>
          </a:p>
          <a:p>
            <a:r>
              <a:rPr lang="en-US" sz="2700" dirty="0" smtClean="0"/>
              <a:t>   DETP, Developmentally Disabled, Group Home, High   </a:t>
            </a:r>
          </a:p>
          <a:p>
            <a:r>
              <a:rPr lang="en-US" sz="2700" dirty="0" smtClean="0"/>
              <a:t>    Intensity, Psychiatric Respite, and Teen Mother   </a:t>
            </a:r>
          </a:p>
          <a:p>
            <a:r>
              <a:rPr lang="en-US" sz="2700" dirty="0" smtClean="0"/>
              <a:t>   Program).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6600" b="1" dirty="0" smtClean="0"/>
              <a:t>Budgets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Due January 15, 2014</a:t>
            </a:r>
            <a:endParaRPr lang="en-US" sz="6600" dirty="0"/>
          </a:p>
        </p:txBody>
      </p:sp>
      <p:pic>
        <p:nvPicPr>
          <p:cNvPr id="1029" name="Picture 5" descr="C:\Documents and Settings\HMMiller\Local Settings\Temp\Temporary Internet Files\Content.IE5\J1EH6NEI\MC9102163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895600"/>
            <a:ext cx="2381353" cy="3292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2514600"/>
          </a:xfrm>
        </p:spPr>
        <p:txBody>
          <a:bodyPr>
            <a:noAutofit/>
          </a:bodyPr>
          <a:lstStyle/>
          <a:p>
            <a:r>
              <a:rPr lang="en-US" sz="13800" dirty="0" smtClean="0"/>
              <a:t>Welcome</a:t>
            </a:r>
            <a:endParaRPr lang="en-US" sz="13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67800" cy="84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DEA3A2"/>
          </a:solidFill>
        </p:spPr>
        <p:txBody>
          <a:bodyPr/>
          <a:lstStyle/>
          <a:p>
            <a:r>
              <a:rPr lang="en-US" b="1" dirty="0" smtClean="0"/>
              <a:t>Rate Setting Process</a:t>
            </a:r>
            <a:endParaRPr lang="en-US" b="1" dirty="0"/>
          </a:p>
        </p:txBody>
      </p:sp>
      <p:pic>
        <p:nvPicPr>
          <p:cNvPr id="2055" name="Picture 7" descr="C:\Documents and Settings\HMMiller\Local Settings\Temp\Temporary Internet Files\Content.IE5\39R1I3NL\MC900185974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828800"/>
            <a:ext cx="5542062" cy="4365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Residential Child Care Certification</a:t>
            </a:r>
            <a:endParaRPr lang="en-US" b="1" dirty="0"/>
          </a:p>
        </p:txBody>
      </p:sp>
      <p:pic>
        <p:nvPicPr>
          <p:cNvPr id="3076" name="Picture 4" descr="C:\Documents and Settings\HMMiller\Local Settings\Temp\Temporary Internet Files\Content.IE5\RJ6RU377\MC9002321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3387505" cy="2323723"/>
          </a:xfrm>
          <a:prstGeom prst="rect">
            <a:avLst/>
          </a:prstGeom>
          <a:noFill/>
        </p:spPr>
      </p:pic>
      <p:pic>
        <p:nvPicPr>
          <p:cNvPr id="3077" name="Picture 5" descr="C:\Documents and Settings\HMMiller\Local Settings\Temp\Temporary Internet Files\Content.IE5\RJ6RU377\MC9002321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886200"/>
            <a:ext cx="3387505" cy="2323723"/>
          </a:xfrm>
          <a:prstGeom prst="rect">
            <a:avLst/>
          </a:prstGeom>
          <a:noFill/>
        </p:spPr>
      </p:pic>
      <p:pic>
        <p:nvPicPr>
          <p:cNvPr id="3078" name="Picture 6" descr="C:\Documents and Settings\HMMiller\Local Settings\Temp\Temporary Internet Files\Content.IE5\RJ6RU377\MC900232175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8247" y="2701320"/>
            <a:ext cx="3387505" cy="2323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en-US" sz="7200" b="1" dirty="0" smtClean="0"/>
              <a:t>THE END</a:t>
            </a:r>
            <a:endParaRPr lang="en-US" sz="7200" b="1" dirty="0"/>
          </a:p>
        </p:txBody>
      </p:sp>
      <p:pic>
        <p:nvPicPr>
          <p:cNvPr id="6" name="Picture 4" descr="SecretaryMessageHeaderFinal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B"/>
              </a:clrFrom>
              <a:clrTo>
                <a:srgbClr val="FDFD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8" descr="C:\Documents and Settings\HMMiller\Local Settings\Temp\Temporary Internet Files\Content.IE5\39R1I3NL\MC900437631[1]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048000"/>
            <a:ext cx="3657143" cy="3657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962400"/>
            <a:ext cx="8153400" cy="2057400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Monthly Safety Report</a:t>
            </a:r>
            <a:endParaRPr lang="en-US" sz="7200" b="1" dirty="0"/>
          </a:p>
        </p:txBody>
      </p:sp>
      <p:pic>
        <p:nvPicPr>
          <p:cNvPr id="4" name="Picture 2" descr="C:\Documents and Settings\rmason\Local Settings\Temporary Internet Files\Content.IE5\W1UP26CL\MC9000300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81000"/>
            <a:ext cx="34290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83880" cy="1051560"/>
          </a:xfrm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New Safety Reports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183880" cy="4187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The Office of Licensing and Monitoring made changes to the Monthly Safety Report formerly the IV-E Report. </a:t>
            </a:r>
            <a:endParaRPr lang="en-US" sz="4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Safety Reports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New Safety Reports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The new Safety report can be found on the Office of Licensing and Monitoring website. </a:t>
            </a:r>
            <a:r>
              <a:rPr lang="en-US" dirty="0" smtClean="0">
                <a:hlinkClick r:id="rId3"/>
              </a:rPr>
              <a:t>http://www.dhr.state.md.us/blog/?page_id=8669</a:t>
            </a:r>
            <a:endParaRPr lang="en-US" dirty="0" smtClean="0"/>
          </a:p>
          <a:p>
            <a:r>
              <a:rPr lang="en-US" dirty="0" smtClean="0"/>
              <a:t>Click the Provider Resources tab on the left. </a:t>
            </a:r>
          </a:p>
          <a:p>
            <a:pPr algn="ctr">
              <a:buNone/>
            </a:pPr>
            <a:r>
              <a:rPr lang="en-US" dirty="0" smtClean="0"/>
              <a:t>Under the </a:t>
            </a:r>
            <a:r>
              <a:rPr lang="en-US" u="sng" dirty="0"/>
              <a:t>F</a:t>
            </a:r>
            <a:r>
              <a:rPr lang="en-US" u="sng" dirty="0" smtClean="0"/>
              <a:t>orms</a:t>
            </a:r>
            <a:r>
              <a:rPr lang="en-US" dirty="0" smtClean="0"/>
              <a:t> heading:</a:t>
            </a:r>
          </a:p>
          <a:p>
            <a:pPr lvl="1"/>
            <a:r>
              <a:rPr lang="en-US" dirty="0" smtClean="0"/>
              <a:t>CPA COMAR Safety Monthly Report</a:t>
            </a:r>
          </a:p>
          <a:p>
            <a:pPr lvl="1"/>
            <a:r>
              <a:rPr lang="en-US" dirty="0" smtClean="0"/>
              <a:t>RCC COMAR Safety Monthly Report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Safety Report Email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6300" dirty="0" smtClean="0"/>
              <a:t>Document in the subject section of the email the </a:t>
            </a:r>
            <a:r>
              <a:rPr lang="en-US" sz="6300" b="1" u="sng" dirty="0" smtClean="0"/>
              <a:t>agency name</a:t>
            </a:r>
            <a:r>
              <a:rPr lang="en-US" sz="6300" dirty="0" smtClean="0"/>
              <a:t>.</a:t>
            </a:r>
          </a:p>
          <a:p>
            <a:pPr>
              <a:buNone/>
            </a:pPr>
            <a:endParaRPr lang="en-US" sz="6300" dirty="0" smtClean="0"/>
          </a:p>
          <a:p>
            <a:r>
              <a:rPr lang="en-US" sz="6300" dirty="0" smtClean="0"/>
              <a:t>Label Safety Report excel document the agency name, month and year of report.</a:t>
            </a:r>
          </a:p>
          <a:p>
            <a:pPr>
              <a:buNone/>
            </a:pPr>
            <a:endParaRPr lang="en-US" sz="6300" dirty="0" smtClean="0"/>
          </a:p>
          <a:p>
            <a:r>
              <a:rPr lang="en-US" sz="6300" dirty="0" smtClean="0"/>
              <a:t>Document on the Safety Report your agency’s name.   </a:t>
            </a:r>
          </a:p>
          <a:p>
            <a:endParaRPr lang="en-US" sz="6300" b="1" dirty="0" smtClean="0"/>
          </a:p>
          <a:p>
            <a:r>
              <a:rPr lang="en-US" sz="6300" dirty="0" smtClean="0"/>
              <a:t>Sample Agency </a:t>
            </a:r>
            <a:r>
              <a:rPr lang="en-US" sz="6300" dirty="0"/>
              <a:t>Name</a:t>
            </a:r>
            <a:r>
              <a:rPr lang="en-US" sz="6300" dirty="0" smtClean="0"/>
              <a:t>:  </a:t>
            </a:r>
            <a:r>
              <a:rPr lang="en-US" sz="6300" b="1" u="sng" dirty="0" smtClean="0"/>
              <a:t>Friday Childcare Agency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Providers who submit their agency’s monthly Safety Report by the due date ( 10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each month) but </a:t>
            </a:r>
            <a:r>
              <a:rPr lang="en-US" sz="2000" b="1" u="sng" dirty="0" smtClean="0"/>
              <a:t>you notice an error(s)</a:t>
            </a:r>
            <a:r>
              <a:rPr lang="en-US" sz="2000" dirty="0" smtClean="0"/>
              <a:t>, then the program will have five (5) State business days to submit an UPDATED monthly report.  </a:t>
            </a:r>
          </a:p>
          <a:p>
            <a:pPr>
              <a:buNone/>
            </a:pPr>
            <a:r>
              <a:rPr lang="en-US" sz="2000" dirty="0" smtClean="0"/>
              <a:t> </a:t>
            </a:r>
          </a:p>
          <a:p>
            <a:r>
              <a:rPr lang="en-US" sz="2000" b="1" u="sng" dirty="0" smtClean="0"/>
              <a:t>The additional five (5) State business days is only allowed if that month’s report was submitted on or prior to the due date of the 10</a:t>
            </a:r>
            <a:r>
              <a:rPr lang="en-US" sz="2000" b="1" u="sng" baseline="30000" dirty="0" smtClean="0"/>
              <a:t>th</a:t>
            </a:r>
            <a:r>
              <a:rPr lang="en-US" sz="2000" b="1" u="sng" dirty="0" smtClean="0"/>
              <a:t>.</a:t>
            </a:r>
            <a:r>
              <a:rPr lang="en-US" sz="2000" b="1" dirty="0" smtClean="0"/>
              <a:t>  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 </a:t>
            </a:r>
          </a:p>
          <a:p>
            <a:r>
              <a:rPr lang="en-US" sz="2000" u="sng" dirty="0" smtClean="0"/>
              <a:t>CPA homes:  Please pay close attention to some COMMON ERRORS:</a:t>
            </a:r>
            <a:r>
              <a:rPr lang="en-US" sz="2000" dirty="0" smtClean="0"/>
              <a:t>  future dates; incorrect dates of birth; missing dates of birth; missing household members; using dates of births for inspection, medical &amp; clearance dates.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u="sng" dirty="0" smtClean="0"/>
              <a:t>RCC and CPA (TFC &amp; ILP):  Please pay close attention to some COMMON ERRORS:</a:t>
            </a:r>
            <a:r>
              <a:rPr lang="en-US" sz="2000" dirty="0" smtClean="0"/>
              <a:t>  future dates for clearances; inaccurate dates.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Safety Report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 It is the provider's responsibility to submit timely and accurate  monthly reports.</a:t>
            </a:r>
          </a:p>
          <a:p>
            <a:endParaRPr lang="en-US" sz="2000" dirty="0" smtClean="0"/>
          </a:p>
          <a:p>
            <a:r>
              <a:rPr lang="en-US" sz="2000" dirty="0" smtClean="0"/>
              <a:t>Common errors can be found using the filter in Microsoft Excel.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For questions regarding RCC monthly reports, please contact Helen Murray-Miller, </a:t>
            </a:r>
            <a:r>
              <a:rPr lang="en-US" sz="2000" dirty="0" smtClean="0">
                <a:hlinkClick r:id="rId2"/>
              </a:rPr>
              <a:t>410-767-7198</a:t>
            </a:r>
            <a:r>
              <a:rPr lang="en-US" sz="2000" dirty="0" smtClean="0"/>
              <a:t>, </a:t>
            </a:r>
            <a:r>
              <a:rPr lang="en-US" sz="2000" dirty="0" smtClean="0">
                <a:hlinkClick r:id="rId3"/>
              </a:rPr>
              <a:t>Helen.Murray-Miller@maryland.gov</a:t>
            </a:r>
            <a:r>
              <a:rPr lang="en-US" sz="2000" dirty="0" smtClean="0"/>
              <a:t>.  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For questions regarding CPA (TFC and ILP) monthly reports, please contact Adele Black, </a:t>
            </a:r>
            <a:r>
              <a:rPr lang="en-US" sz="2000" dirty="0" smtClean="0">
                <a:hlinkClick r:id="rId4"/>
              </a:rPr>
              <a:t>410-767-7743</a:t>
            </a:r>
            <a:r>
              <a:rPr lang="en-US" sz="2000" dirty="0" smtClean="0"/>
              <a:t>, </a:t>
            </a:r>
            <a:r>
              <a:rPr lang="en-US" sz="2000" dirty="0" smtClean="0">
                <a:hlinkClick r:id="rId5"/>
              </a:rPr>
              <a:t>Adele.Black@maryland.gov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Safety Report (cont.)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5400" b="1" dirty="0" smtClean="0"/>
              <a:t>Safety Report Changes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99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b="1" dirty="0" smtClean="0"/>
              <a:t>Residential Child Care Program/Child Placement Agency</a:t>
            </a:r>
          </a:p>
          <a:p>
            <a:pPr algn="ctr">
              <a:buNone/>
            </a:pPr>
            <a:r>
              <a:rPr lang="en-US" sz="1600" b="1" dirty="0" smtClean="0"/>
              <a:t> </a:t>
            </a:r>
            <a:r>
              <a:rPr lang="en-US" sz="2800" b="1" dirty="0" smtClean="0"/>
              <a:t>Safety Report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1148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Start date means the date on which the employee began to accrue salaried hours;  The date on which a board member was appointed; or the date on which a volunteer or intern began to serve.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29718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Hire date is now Start date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3048000"/>
          <a:ext cx="1752600" cy="838200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latin typeface="Arial"/>
                        </a:rPr>
                        <a:t>Hire</a:t>
                      </a:r>
                      <a:r>
                        <a:rPr lang="en-US" sz="2000" b="1" i="0" u="none" strike="noStrike" dirty="0" smtClean="0">
                          <a:latin typeface="Arial"/>
                        </a:rPr>
                        <a:t> </a:t>
                      </a:r>
                      <a:r>
                        <a:rPr lang="en-US" sz="2400" b="1" i="0" u="none" strike="noStrike" dirty="0" smtClean="0">
                          <a:latin typeface="Arial"/>
                        </a:rPr>
                        <a:t>Date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3124200"/>
          <a:ext cx="1828800" cy="800100"/>
        </p:xfrm>
        <a:graphic>
          <a:graphicData uri="http://schemas.openxmlformats.org/drawingml/2006/table">
            <a:tbl>
              <a:tblPr/>
              <a:tblGrid>
                <a:gridCol w="1828800"/>
              </a:tblGrid>
              <a:tr h="8001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latin typeface="Arial"/>
                        </a:rPr>
                        <a:t>  Start Date   </a:t>
                      </a:r>
                      <a:endParaRPr lang="en-US" sz="2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</TotalTime>
  <Words>571</Words>
  <Application>Microsoft Office PowerPoint</Application>
  <PresentationFormat>On-screen Show (4:3)</PresentationFormat>
  <Paragraphs>117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Welcome</vt:lpstr>
      <vt:lpstr>Monthly Safety Report</vt:lpstr>
      <vt:lpstr>New Safety Reports</vt:lpstr>
      <vt:lpstr>New Safety Reports</vt:lpstr>
      <vt:lpstr>Safety Report Email</vt:lpstr>
      <vt:lpstr>Safety Report</vt:lpstr>
      <vt:lpstr>Safety Report (cont.)</vt:lpstr>
      <vt:lpstr>Safety Report Changes</vt:lpstr>
      <vt:lpstr>Residential Child Care Programs  Safety Reports</vt:lpstr>
      <vt:lpstr>RCC Safety Reports Changes</vt:lpstr>
      <vt:lpstr>Child Placement Agencies  Safety Reports</vt:lpstr>
      <vt:lpstr>CPA Safety Reports Changes</vt:lpstr>
      <vt:lpstr>CPA Safety Reports Changes</vt:lpstr>
      <vt:lpstr>Corrective Action Letter</vt:lpstr>
      <vt:lpstr>Frequently Asked Questions</vt:lpstr>
      <vt:lpstr>New Evaluation Report Form</vt:lpstr>
      <vt:lpstr>Restraints</vt:lpstr>
      <vt:lpstr>Budgets</vt:lpstr>
      <vt:lpstr>Rate Setting Process</vt:lpstr>
      <vt:lpstr>Residential Child Care Certification</vt:lpstr>
      <vt:lpstr>THE END</vt:lpstr>
    </vt:vector>
  </TitlesOfParts>
  <Company>DHR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Safety Report</dc:title>
  <dc:creator>OTHS</dc:creator>
  <cp:lastModifiedBy>OTHS</cp:lastModifiedBy>
  <cp:revision>67</cp:revision>
  <dcterms:created xsi:type="dcterms:W3CDTF">2014-01-03T18:54:02Z</dcterms:created>
  <dcterms:modified xsi:type="dcterms:W3CDTF">2014-03-20T18:23:36Z</dcterms:modified>
</cp:coreProperties>
</file>