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893" r:id="rId1"/>
  </p:sldMasterIdLst>
  <p:notesMasterIdLst>
    <p:notesMasterId r:id="rId43"/>
  </p:notesMasterIdLst>
  <p:handoutMasterIdLst>
    <p:handoutMasterId r:id="rId44"/>
  </p:handoutMasterIdLst>
  <p:sldIdLst>
    <p:sldId id="284" r:id="rId2"/>
    <p:sldId id="559" r:id="rId3"/>
    <p:sldId id="256" r:id="rId4"/>
    <p:sldId id="258" r:id="rId5"/>
    <p:sldId id="276" r:id="rId6"/>
    <p:sldId id="259" r:id="rId7"/>
    <p:sldId id="261" r:id="rId8"/>
    <p:sldId id="262" r:id="rId9"/>
    <p:sldId id="263" r:id="rId10"/>
    <p:sldId id="264" r:id="rId11"/>
    <p:sldId id="265" r:id="rId12"/>
    <p:sldId id="272" r:id="rId13"/>
    <p:sldId id="266" r:id="rId14"/>
    <p:sldId id="267" r:id="rId15"/>
    <p:sldId id="277" r:id="rId16"/>
    <p:sldId id="269" r:id="rId17"/>
    <p:sldId id="535" r:id="rId18"/>
    <p:sldId id="268" r:id="rId19"/>
    <p:sldId id="536" r:id="rId20"/>
    <p:sldId id="543" r:id="rId21"/>
    <p:sldId id="270" r:id="rId22"/>
    <p:sldId id="523" r:id="rId23"/>
    <p:sldId id="541" r:id="rId24"/>
    <p:sldId id="542" r:id="rId25"/>
    <p:sldId id="540" r:id="rId26"/>
    <p:sldId id="539" r:id="rId27"/>
    <p:sldId id="579" r:id="rId28"/>
    <p:sldId id="514" r:id="rId29"/>
    <p:sldId id="515" r:id="rId30"/>
    <p:sldId id="517" r:id="rId31"/>
    <p:sldId id="518" r:id="rId32"/>
    <p:sldId id="519" r:id="rId33"/>
    <p:sldId id="520" r:id="rId34"/>
    <p:sldId id="521" r:id="rId35"/>
    <p:sldId id="522" r:id="rId36"/>
    <p:sldId id="271" r:id="rId37"/>
    <p:sldId id="273" r:id="rId38"/>
    <p:sldId id="450" r:id="rId39"/>
    <p:sldId id="451" r:id="rId40"/>
    <p:sldId id="510" r:id="rId41"/>
    <p:sldId id="274" r:id="rId42"/>
  </p:sldIdLst>
  <p:sldSz cx="9144000" cy="6858000" type="screen4x3"/>
  <p:notesSz cx="9296400" cy="7010400"/>
  <p:custShowLst>
    <p:custShow name="Custom Show 1" id="0">
      <p:sldLst>
        <p:sld r:id="rId2"/>
        <p:sld r:id="rId2"/>
      </p:sldLst>
    </p:custShow>
  </p:custShowLst>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3333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81" autoAdjust="0"/>
    <p:restoredTop sz="94712" autoAdjust="0"/>
  </p:normalViewPr>
  <p:slideViewPr>
    <p:cSldViewPr>
      <p:cViewPr>
        <p:scale>
          <a:sx n="110" d="100"/>
          <a:sy n="110" d="100"/>
        </p:scale>
        <p:origin x="-322" y="-48"/>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34"/>
  <c:chart>
    <c:plotArea>
      <c:layout>
        <c:manualLayout>
          <c:layoutTarget val="inner"/>
          <c:xMode val="edge"/>
          <c:yMode val="edge"/>
          <c:x val="3.1037829248437296E-3"/>
          <c:y val="0.16351423471611165"/>
          <c:w val="0.99689621707515641"/>
          <c:h val="0.72279357423005974"/>
        </c:manualLayout>
      </c:layout>
      <c:barChart>
        <c:barDir val="col"/>
        <c:grouping val="clustered"/>
        <c:ser>
          <c:idx val="0"/>
          <c:order val="0"/>
          <c:tx>
            <c:strRef>
              <c:f>Sheet1!$B$1</c:f>
              <c:strCache>
                <c:ptCount val="1"/>
                <c:pt idx="0">
                  <c:v>Non-Criminal</c:v>
                </c:pt>
              </c:strCache>
            </c:strRef>
          </c:tx>
          <c:dLbls>
            <c:showVal val="1"/>
          </c:dLbls>
          <c:cat>
            <c:numRef>
              <c:f>Sheet1!$A$2:$A$9</c:f>
              <c:numCache>
                <c:formatCode>General</c:formatCode>
                <c:ptCount val="8"/>
                <c:pt idx="0">
                  <c:v>2008</c:v>
                </c:pt>
                <c:pt idx="1">
                  <c:v>2009</c:v>
                </c:pt>
                <c:pt idx="2">
                  <c:v>2010</c:v>
                </c:pt>
                <c:pt idx="3">
                  <c:v>2011</c:v>
                </c:pt>
                <c:pt idx="4">
                  <c:v>2012</c:v>
                </c:pt>
                <c:pt idx="5">
                  <c:v>2013</c:v>
                </c:pt>
                <c:pt idx="6">
                  <c:v>2014</c:v>
                </c:pt>
                <c:pt idx="7">
                  <c:v>2015</c:v>
                </c:pt>
              </c:numCache>
            </c:numRef>
          </c:cat>
          <c:val>
            <c:numRef>
              <c:f>Sheet1!$B$2:$B$9</c:f>
              <c:numCache>
                <c:formatCode>General</c:formatCode>
                <c:ptCount val="8"/>
                <c:pt idx="0">
                  <c:v>25</c:v>
                </c:pt>
                <c:pt idx="1">
                  <c:v>126</c:v>
                </c:pt>
                <c:pt idx="2">
                  <c:v>111</c:v>
                </c:pt>
                <c:pt idx="3">
                  <c:v>312</c:v>
                </c:pt>
                <c:pt idx="4">
                  <c:v>396</c:v>
                </c:pt>
                <c:pt idx="5">
                  <c:v>363</c:v>
                </c:pt>
                <c:pt idx="6">
                  <c:v>459</c:v>
                </c:pt>
                <c:pt idx="7">
                  <c:v>357</c:v>
                </c:pt>
              </c:numCache>
            </c:numRef>
          </c:val>
        </c:ser>
        <c:ser>
          <c:idx val="1"/>
          <c:order val="1"/>
          <c:tx>
            <c:strRef>
              <c:f>Sheet1!$C$1</c:f>
              <c:strCache>
                <c:ptCount val="1"/>
                <c:pt idx="0">
                  <c:v>Private Provider</c:v>
                </c:pt>
              </c:strCache>
            </c:strRef>
          </c:tx>
          <c:dLbls>
            <c:showVal val="1"/>
          </c:dLbls>
          <c:cat>
            <c:numRef>
              <c:f>Sheet1!$A$2:$A$9</c:f>
              <c:numCache>
                <c:formatCode>General</c:formatCode>
                <c:ptCount val="8"/>
                <c:pt idx="0">
                  <c:v>2008</c:v>
                </c:pt>
                <c:pt idx="1">
                  <c:v>2009</c:v>
                </c:pt>
                <c:pt idx="2">
                  <c:v>2010</c:v>
                </c:pt>
                <c:pt idx="3">
                  <c:v>2011</c:v>
                </c:pt>
                <c:pt idx="4">
                  <c:v>2012</c:v>
                </c:pt>
                <c:pt idx="5">
                  <c:v>2013</c:v>
                </c:pt>
                <c:pt idx="6">
                  <c:v>2014</c:v>
                </c:pt>
                <c:pt idx="7">
                  <c:v>2015</c:v>
                </c:pt>
              </c:numCache>
            </c:numRef>
          </c:cat>
          <c:val>
            <c:numRef>
              <c:f>Sheet1!$C$2:$C$9</c:f>
              <c:numCache>
                <c:formatCode>General</c:formatCode>
                <c:ptCount val="8"/>
                <c:pt idx="0">
                  <c:v>0</c:v>
                </c:pt>
                <c:pt idx="1">
                  <c:v>1</c:v>
                </c:pt>
                <c:pt idx="2">
                  <c:v>15</c:v>
                </c:pt>
                <c:pt idx="3">
                  <c:v>10</c:v>
                </c:pt>
                <c:pt idx="4">
                  <c:v>25</c:v>
                </c:pt>
                <c:pt idx="5">
                  <c:v>22</c:v>
                </c:pt>
                <c:pt idx="6">
                  <c:v>28</c:v>
                </c:pt>
                <c:pt idx="7">
                  <c:v>29</c:v>
                </c:pt>
              </c:numCache>
            </c:numRef>
          </c:val>
        </c:ser>
        <c:ser>
          <c:idx val="2"/>
          <c:order val="2"/>
          <c:tx>
            <c:strRef>
              <c:f>Sheet1!$D$1</c:f>
              <c:strCache>
                <c:ptCount val="1"/>
                <c:pt idx="0">
                  <c:v>Paper Audits</c:v>
                </c:pt>
              </c:strCache>
            </c:strRef>
          </c:tx>
          <c:dLbls>
            <c:showVal val="1"/>
          </c:dLbls>
          <c:cat>
            <c:numRef>
              <c:f>Sheet1!$A$2:$A$9</c:f>
              <c:numCache>
                <c:formatCode>General</c:formatCode>
                <c:ptCount val="8"/>
                <c:pt idx="0">
                  <c:v>2008</c:v>
                </c:pt>
                <c:pt idx="1">
                  <c:v>2009</c:v>
                </c:pt>
                <c:pt idx="2">
                  <c:v>2010</c:v>
                </c:pt>
                <c:pt idx="3">
                  <c:v>2011</c:v>
                </c:pt>
                <c:pt idx="4">
                  <c:v>2012</c:v>
                </c:pt>
                <c:pt idx="5">
                  <c:v>2013</c:v>
                </c:pt>
                <c:pt idx="6">
                  <c:v>2014</c:v>
                </c:pt>
                <c:pt idx="7">
                  <c:v>2015</c:v>
                </c:pt>
              </c:numCache>
            </c:numRef>
          </c:cat>
          <c:val>
            <c:numRef>
              <c:f>Sheet1!$D$2:$D$9</c:f>
              <c:numCache>
                <c:formatCode>General</c:formatCode>
                <c:ptCount val="8"/>
                <c:pt idx="6">
                  <c:v>61</c:v>
                </c:pt>
                <c:pt idx="7">
                  <c:v>335</c:v>
                </c:pt>
              </c:numCache>
            </c:numRef>
          </c:val>
        </c:ser>
        <c:dLbls/>
        <c:overlap val="-25"/>
        <c:axId val="80012800"/>
        <c:axId val="80014336"/>
      </c:barChart>
      <c:catAx>
        <c:axId val="80012800"/>
        <c:scaling>
          <c:orientation val="minMax"/>
        </c:scaling>
        <c:axPos val="b"/>
        <c:numFmt formatCode="General" sourceLinked="1"/>
        <c:majorTickMark val="none"/>
        <c:tickLblPos val="nextTo"/>
        <c:crossAx val="80014336"/>
        <c:crosses val="autoZero"/>
        <c:auto val="1"/>
        <c:lblAlgn val="ctr"/>
        <c:lblOffset val="100"/>
      </c:catAx>
      <c:valAx>
        <c:axId val="80014336"/>
        <c:scaling>
          <c:orientation val="minMax"/>
        </c:scaling>
        <c:delete val="1"/>
        <c:axPos val="l"/>
        <c:numFmt formatCode="General" sourceLinked="1"/>
        <c:tickLblPos val="none"/>
        <c:crossAx val="80012800"/>
        <c:crosses val="autoZero"/>
        <c:crossBetween val="between"/>
      </c:valAx>
    </c:plotArea>
    <c:legend>
      <c:legendPos val="t"/>
      <c:layout/>
    </c:legend>
    <c:plotVisOnly val="1"/>
    <c:dispBlanksAs val="gap"/>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3177" tIns="46589" rIns="93177" bIns="46589" rtlCol="0"/>
          <a:lstStyle>
            <a:lvl1pPr algn="l">
              <a:defRPr sz="1200"/>
            </a:lvl1pPr>
          </a:lstStyle>
          <a:p>
            <a:pPr>
              <a:defRPr/>
            </a:pPr>
            <a:endParaRPr lang="en-US"/>
          </a:p>
        </p:txBody>
      </p:sp>
      <p:sp>
        <p:nvSpPr>
          <p:cNvPr id="3" name="Date Placeholder 2"/>
          <p:cNvSpPr>
            <a:spLocks noGrp="1"/>
          </p:cNvSpPr>
          <p:nvPr>
            <p:ph type="dt" sz="quarter" idx="1"/>
          </p:nvPr>
        </p:nvSpPr>
        <p:spPr>
          <a:xfrm>
            <a:off x="5265738" y="0"/>
            <a:ext cx="4029075" cy="350838"/>
          </a:xfrm>
          <a:prstGeom prst="rect">
            <a:avLst/>
          </a:prstGeom>
        </p:spPr>
        <p:txBody>
          <a:bodyPr vert="horz" lIns="93177" tIns="46589" rIns="93177" bIns="46589" rtlCol="0"/>
          <a:lstStyle>
            <a:lvl1pPr algn="r">
              <a:defRPr sz="1200"/>
            </a:lvl1pPr>
          </a:lstStyle>
          <a:p>
            <a:pPr>
              <a:defRPr/>
            </a:pPr>
            <a:fld id="{0A3FBFDA-0961-4F59-8446-3ED48B79A0E8}" type="datetimeFigureOut">
              <a:rPr lang="en-US"/>
              <a:pPr>
                <a:defRPr/>
              </a:pPr>
              <a:t>9/27/2016</a:t>
            </a:fld>
            <a:endParaRPr lang="en-US" dirty="0"/>
          </a:p>
        </p:txBody>
      </p:sp>
      <p:sp>
        <p:nvSpPr>
          <p:cNvPr id="4" name="Footer Placeholder 3"/>
          <p:cNvSpPr>
            <a:spLocks noGrp="1"/>
          </p:cNvSpPr>
          <p:nvPr>
            <p:ph type="ftr" sz="quarter" idx="2"/>
          </p:nvPr>
        </p:nvSpPr>
        <p:spPr>
          <a:xfrm>
            <a:off x="0" y="6657975"/>
            <a:ext cx="4029075" cy="350838"/>
          </a:xfrm>
          <a:prstGeom prst="rect">
            <a:avLst/>
          </a:prstGeom>
        </p:spPr>
        <p:txBody>
          <a:bodyPr vert="horz" lIns="93177" tIns="46589" rIns="93177" bIns="46589"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5265738" y="6657975"/>
            <a:ext cx="4029075" cy="350838"/>
          </a:xfrm>
          <a:prstGeom prst="rect">
            <a:avLst/>
          </a:prstGeom>
        </p:spPr>
        <p:txBody>
          <a:bodyPr vert="horz" lIns="93177" tIns="46589" rIns="93177" bIns="46589" rtlCol="0" anchor="b"/>
          <a:lstStyle>
            <a:lvl1pPr algn="r">
              <a:defRPr sz="1200"/>
            </a:lvl1pPr>
          </a:lstStyle>
          <a:p>
            <a:pPr>
              <a:defRPr/>
            </a:pPr>
            <a:fld id="{02C39387-C1E7-4F48-A42C-CC78522617DE}" type="slidenum">
              <a:rPr lang="en-US"/>
              <a:pPr>
                <a:defRPr/>
              </a:pPr>
              <a:t>‹#›</a:t>
            </a:fld>
            <a:endParaRPr lang="en-US" dirty="0"/>
          </a:p>
        </p:txBody>
      </p:sp>
    </p:spTree>
    <p:extLst>
      <p:ext uri="{BB962C8B-B14F-4D97-AF65-F5344CB8AC3E}">
        <p14:creationId xmlns:p14="http://schemas.microsoft.com/office/powerpoint/2010/main" xmlns="" val="54562389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3177" tIns="46589" rIns="93177" bIns="46589" rtlCol="0"/>
          <a:lstStyle>
            <a:lvl1pPr algn="l">
              <a:defRPr sz="1200"/>
            </a:lvl1pPr>
          </a:lstStyle>
          <a:p>
            <a:pPr>
              <a:defRPr/>
            </a:pPr>
            <a:endParaRPr lang="en-US"/>
          </a:p>
        </p:txBody>
      </p:sp>
      <p:sp>
        <p:nvSpPr>
          <p:cNvPr id="3" name="Date Placeholder 2"/>
          <p:cNvSpPr>
            <a:spLocks noGrp="1"/>
          </p:cNvSpPr>
          <p:nvPr>
            <p:ph type="dt" idx="1"/>
          </p:nvPr>
        </p:nvSpPr>
        <p:spPr>
          <a:xfrm>
            <a:off x="5265738" y="0"/>
            <a:ext cx="4029075" cy="350838"/>
          </a:xfrm>
          <a:prstGeom prst="rect">
            <a:avLst/>
          </a:prstGeom>
        </p:spPr>
        <p:txBody>
          <a:bodyPr vert="horz" lIns="93177" tIns="46589" rIns="93177" bIns="46589" rtlCol="0"/>
          <a:lstStyle>
            <a:lvl1pPr algn="r">
              <a:defRPr sz="1200"/>
            </a:lvl1pPr>
          </a:lstStyle>
          <a:p>
            <a:pPr>
              <a:defRPr/>
            </a:pPr>
            <a:fld id="{EF19A608-53AF-46D6-A328-03722707CA2C}" type="datetimeFigureOut">
              <a:rPr lang="en-US"/>
              <a:pPr>
                <a:defRPr/>
              </a:pPr>
              <a:t>9/27/2016</a:t>
            </a:fld>
            <a:endParaRPr lang="en-US" dirty="0"/>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pPr lvl="0"/>
            <a:endParaRPr lang="en-US" noProof="0" dirty="0" smtClean="0"/>
          </a:p>
        </p:txBody>
      </p:sp>
      <p:sp>
        <p:nvSpPr>
          <p:cNvPr id="5" name="Notes Placeholder 4"/>
          <p:cNvSpPr>
            <a:spLocks noGrp="1"/>
          </p:cNvSpPr>
          <p:nvPr>
            <p:ph type="body" sz="quarter" idx="3"/>
          </p:nvPr>
        </p:nvSpPr>
        <p:spPr>
          <a:xfrm>
            <a:off x="930275" y="3330575"/>
            <a:ext cx="7435850" cy="31543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6657975"/>
            <a:ext cx="4029075" cy="350838"/>
          </a:xfrm>
          <a:prstGeom prst="rect">
            <a:avLst/>
          </a:prstGeom>
        </p:spPr>
        <p:txBody>
          <a:bodyPr vert="horz" lIns="93177" tIns="46589" rIns="93177" bIns="46589"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5265738" y="6657975"/>
            <a:ext cx="4029075" cy="350838"/>
          </a:xfrm>
          <a:prstGeom prst="rect">
            <a:avLst/>
          </a:prstGeom>
        </p:spPr>
        <p:txBody>
          <a:bodyPr vert="horz" lIns="93177" tIns="46589" rIns="93177" bIns="46589" rtlCol="0" anchor="b"/>
          <a:lstStyle>
            <a:lvl1pPr algn="r">
              <a:defRPr sz="1200"/>
            </a:lvl1pPr>
          </a:lstStyle>
          <a:p>
            <a:pPr>
              <a:defRPr/>
            </a:pPr>
            <a:fld id="{60A40701-2A49-4924-8799-5E0BA1AFEB89}" type="slidenum">
              <a:rPr lang="en-US"/>
              <a:pPr>
                <a:defRPr/>
              </a:pPr>
              <a:t>‹#›</a:t>
            </a:fld>
            <a:endParaRPr lang="en-US" dirty="0"/>
          </a:p>
        </p:txBody>
      </p:sp>
    </p:spTree>
    <p:extLst>
      <p:ext uri="{BB962C8B-B14F-4D97-AF65-F5344CB8AC3E}">
        <p14:creationId xmlns:p14="http://schemas.microsoft.com/office/powerpoint/2010/main" xmlns="" val="3198891514"/>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0659"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ECDB5AD-0B2D-4009-ABD1-9E2FE361A6D4}" type="slidenum">
              <a:rPr lang="en-US" altLang="en-US" smtClean="0">
                <a:latin typeface="Arial" pitchFamily="34" charset="0"/>
              </a:rPr>
              <a:pPr/>
              <a:t>34</a:t>
            </a:fld>
            <a:endParaRPr lang="en-US" altLang="en-US" smtClean="0">
              <a:latin typeface="Arial" pitchFamily="34" charset="0"/>
            </a:endParaRPr>
          </a:p>
        </p:txBody>
      </p:sp>
      <p:sp>
        <p:nvSpPr>
          <p:cNvPr id="86019" name="Rectangle 2"/>
          <p:cNvSpPr>
            <a:spLocks noGrp="1" noRot="1" noChangeAspect="1" noChangeArrowheads="1" noTextEdit="1"/>
          </p:cNvSpPr>
          <p:nvPr>
            <p:ph type="sldImg"/>
          </p:nvPr>
        </p:nvSpPr>
        <p:spPr bwMode="auto">
          <a:xfrm>
            <a:off x="2946400" y="525463"/>
            <a:ext cx="3506788" cy="26289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6020" name="Rectangle 3"/>
          <p:cNvSpPr>
            <a:spLocks noGrp="1" noChangeArrowheads="1"/>
          </p:cNvSpPr>
          <p:nvPr>
            <p:ph type="body" idx="1"/>
          </p:nvPr>
        </p:nvSpPr>
        <p:spPr bwMode="auto">
          <a:xfrm>
            <a:off x="1241425" y="3330575"/>
            <a:ext cx="6813550" cy="3154363"/>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latin typeface="Arial" pitchFamily="34" charset="0"/>
              </a:rPr>
              <a:t>Section 5.2.1.1 of the CJIS Security Policy, Version 5.1, dated July 2012 requires the following topical areas to be included, as a minimum, in the required Security Awareness Training program.</a:t>
            </a:r>
          </a:p>
          <a:p>
            <a:pPr eaLnBrk="1" hangingPunct="1"/>
            <a:endParaRPr lang="en-US" altLang="en-US" smtClean="0">
              <a:latin typeface="Arial" pitchFamily="34" charset="0"/>
            </a:endParaRPr>
          </a:p>
          <a:p>
            <a:pPr eaLnBrk="1" hangingPunct="1">
              <a:buFontTx/>
              <a:buChar char="•"/>
            </a:pPr>
            <a:r>
              <a:rPr lang="en-US" altLang="en-US" smtClean="0">
                <a:latin typeface="Arial" pitchFamily="34" charset="0"/>
              </a:rPr>
              <a:t> Rules that assign and describe responsibilities and expected behavior in regards to handling Criminal History Record Information (CHRI)</a:t>
            </a:r>
          </a:p>
          <a:p>
            <a:pPr eaLnBrk="1" hangingPunct="1">
              <a:buFontTx/>
              <a:buChar char="•"/>
            </a:pPr>
            <a:r>
              <a:rPr lang="en-US" altLang="en-US" smtClean="0">
                <a:latin typeface="Arial" pitchFamily="34" charset="0"/>
              </a:rPr>
              <a:t>  Possible penalties for violating federal and state laws concerning the proper handling of CHRI</a:t>
            </a:r>
          </a:p>
          <a:p>
            <a:pPr eaLnBrk="1" hangingPunct="1">
              <a:buFontTx/>
              <a:buChar char="•"/>
            </a:pPr>
            <a:r>
              <a:rPr lang="en-US" altLang="en-US" smtClean="0">
                <a:latin typeface="Arial" pitchFamily="34" charset="0"/>
              </a:rPr>
              <a:t>  How to respond to and report suspected incidents of violation or breach of security concerning the handling of CHRI</a:t>
            </a:r>
          </a:p>
          <a:p>
            <a:pPr eaLnBrk="1" hangingPunct="1">
              <a:buFontTx/>
              <a:buChar char="•"/>
            </a:pPr>
            <a:r>
              <a:rPr lang="en-US" altLang="en-US" smtClean="0">
                <a:latin typeface="Arial" pitchFamily="34" charset="0"/>
              </a:rPr>
              <a:t>  Protecting any type of media used when handling CHRI</a:t>
            </a:r>
          </a:p>
          <a:p>
            <a:pPr eaLnBrk="1" hangingPunct="1"/>
            <a:endParaRPr lang="en-US" altLang="en-US" smtClean="0">
              <a:latin typeface="Arial" pitchFamily="34" charset="0"/>
            </a:endParaRPr>
          </a:p>
          <a:p>
            <a:pPr eaLnBrk="1" hangingPunct="1"/>
            <a:endParaRPr lang="en-US" altLang="en-US" smtClean="0">
              <a:latin typeface="Arial" pitchFamily="34" charset="0"/>
            </a:endParaRPr>
          </a:p>
          <a:p>
            <a:pPr eaLnBrk="1" hangingPunct="1"/>
            <a:endParaRPr lang="en-US" altLang="en-US" smtClean="0">
              <a:latin typeface="Arial" pitchFamily="34" charset="0"/>
            </a:endParaRPr>
          </a:p>
          <a:p>
            <a:pPr eaLnBrk="1" hangingPunct="1"/>
            <a:endParaRPr lang="en-US" altLang="en-US" sz="1000"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5DB7FCF6-54AB-404F-AB91-72792326A20A}" type="slidenum">
              <a:rPr lang="en-US" altLang="en-US" smtClean="0">
                <a:latin typeface="Arial" pitchFamily="34" charset="0"/>
              </a:rPr>
              <a:pPr/>
              <a:t>35</a:t>
            </a:fld>
            <a:endParaRPr lang="en-US" altLang="en-US" smtClean="0">
              <a:latin typeface="Arial" pitchFamily="34" charset="0"/>
            </a:endParaRPr>
          </a:p>
        </p:txBody>
      </p:sp>
      <p:sp>
        <p:nvSpPr>
          <p:cNvPr id="87043" name="Rectangle 2"/>
          <p:cNvSpPr>
            <a:spLocks noGrp="1" noRot="1" noChangeAspect="1" noChangeArrowheads="1" noTextEdit="1"/>
          </p:cNvSpPr>
          <p:nvPr>
            <p:ph type="sldImg"/>
          </p:nvPr>
        </p:nvSpPr>
        <p:spPr bwMode="auto">
          <a:xfrm>
            <a:off x="2946400" y="525463"/>
            <a:ext cx="3506788" cy="26289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7044" name="Rectangle 3"/>
          <p:cNvSpPr>
            <a:spLocks noGrp="1" noChangeArrowheads="1"/>
          </p:cNvSpPr>
          <p:nvPr>
            <p:ph type="body" idx="1"/>
          </p:nvPr>
        </p:nvSpPr>
        <p:spPr bwMode="auto">
          <a:xfrm>
            <a:off x="1241425" y="3330575"/>
            <a:ext cx="6813550" cy="3154363"/>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buFontTx/>
              <a:buChar char="•"/>
            </a:pPr>
            <a:r>
              <a:rPr lang="en-US" altLang="en-US" smtClean="0">
                <a:latin typeface="Arial" pitchFamily="34" charset="0"/>
              </a:rPr>
              <a:t>  Proper marking and handling of hardcopy CHRI</a:t>
            </a:r>
          </a:p>
          <a:p>
            <a:pPr eaLnBrk="1" hangingPunct="1">
              <a:buFontTx/>
              <a:buChar char="•"/>
            </a:pPr>
            <a:r>
              <a:rPr lang="en-US" altLang="en-US" smtClean="0">
                <a:latin typeface="Arial" pitchFamily="34" charset="0"/>
              </a:rPr>
              <a:t>  Possible threats, vulnerabilities, and risks associated with handling CHRI</a:t>
            </a:r>
          </a:p>
          <a:p>
            <a:pPr eaLnBrk="1" hangingPunct="1">
              <a:buFontTx/>
              <a:buChar char="•"/>
            </a:pPr>
            <a:r>
              <a:rPr lang="en-US" altLang="en-US" smtClean="0">
                <a:latin typeface="Arial" pitchFamily="34" charset="0"/>
              </a:rPr>
              <a:t>  Proper dissemination and disposal/destruction of CHRI when it is no longer needed.</a:t>
            </a:r>
          </a:p>
          <a:p>
            <a:pPr eaLnBrk="1" hangingPunct="1">
              <a:buFontTx/>
              <a:buChar char="•"/>
            </a:pPr>
            <a:endParaRPr lang="en-US" altLang="en-US" smtClean="0">
              <a:latin typeface="Arial" pitchFamily="34" charset="0"/>
            </a:endParaRPr>
          </a:p>
          <a:p>
            <a:pPr eaLnBrk="1" hangingPunct="1">
              <a:buFontTx/>
              <a:buChar char="•"/>
            </a:pPr>
            <a:endParaRPr lang="en-US" altLang="en-US" smtClean="0">
              <a:latin typeface="Arial" pitchFamily="34" charset="0"/>
            </a:endParaRPr>
          </a:p>
          <a:p>
            <a:pPr eaLnBrk="1" hangingPunct="1"/>
            <a:r>
              <a:rPr lang="en-US" altLang="en-US" smtClean="0">
                <a:latin typeface="Arial" pitchFamily="34" charset="0"/>
              </a:rPr>
              <a:t>All of these topics will be covered in this session.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C100FCCF-16FF-490F-89FD-4738AD84BCF2}" type="slidenum">
              <a:rPr lang="en-US" altLang="en-US" smtClean="0">
                <a:latin typeface="Arial" pitchFamily="34" charset="0"/>
              </a:rPr>
              <a:pPr/>
              <a:t>28</a:t>
            </a:fld>
            <a:endParaRPr lang="en-US" altLang="en-US" smtClean="0">
              <a:latin typeface="Arial" pitchFamily="34" charset="0"/>
            </a:endParaRPr>
          </a:p>
        </p:txBody>
      </p:sp>
      <p:sp>
        <p:nvSpPr>
          <p:cNvPr id="798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9876"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eaLnBrk="1" hangingPunct="1"/>
            <a:endParaRPr lang="en-US" altLang="en-US" smtClean="0">
              <a:latin typeface="Arial" pitchFamily="34" charset="0"/>
            </a:endParaRPr>
          </a:p>
          <a:p>
            <a:pPr eaLnBrk="1" hangingPunct="1"/>
            <a:endParaRPr lang="en-US" altLang="en-US" smtClean="0">
              <a:latin typeface="Arial" pitchFamily="34" charset="0"/>
            </a:endParaRPr>
          </a:p>
          <a:p>
            <a:pPr eaLnBrk="1" hangingPunct="1"/>
            <a:r>
              <a:rPr lang="en-US" altLang="en-US" smtClean="0">
                <a:latin typeface="Arial" pitchFamily="34" charset="0"/>
              </a:rPr>
              <a:t>This presentation is provided as a tool to comply with the Federal Bureau of Investigation (FBI) Criminal Justice Information System (CJIS) Security Policy.</a:t>
            </a:r>
          </a:p>
          <a:p>
            <a:pPr eaLnBrk="1" hangingPunct="1"/>
            <a:endParaRPr lang="en-US" altLang="en-US" smtClean="0">
              <a:latin typeface="Arial" pitchFamily="34" charset="0"/>
            </a:endParaRPr>
          </a:p>
          <a:p>
            <a:pPr eaLnBrk="1" hangingPunct="1"/>
            <a:r>
              <a:rPr lang="en-US" altLang="en-US" smtClean="0">
                <a:latin typeface="Arial" pitchFamily="34" charset="0"/>
              </a:rPr>
              <a:t>It is provided as a guide and may be adapted to meet your specific Criminal History Record Information security training needs.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F13F8823-332A-4130-9EE6-00DA35F7E9D6}" type="slidenum">
              <a:rPr lang="en-US" altLang="en-US" smtClean="0">
                <a:latin typeface="Arial" pitchFamily="34" charset="0"/>
              </a:rPr>
              <a:pPr/>
              <a:t>29</a:t>
            </a:fld>
            <a:endParaRPr lang="en-US" altLang="en-US" smtClean="0">
              <a:latin typeface="Arial" pitchFamily="34" charset="0"/>
            </a:endParaRPr>
          </a:p>
        </p:txBody>
      </p:sp>
      <p:sp>
        <p:nvSpPr>
          <p:cNvPr id="80899" name="Rectangle 2"/>
          <p:cNvSpPr>
            <a:spLocks noGrp="1" noRot="1" noChangeAspect="1" noChangeArrowheads="1" noTextEdit="1"/>
          </p:cNvSpPr>
          <p:nvPr>
            <p:ph type="sldImg"/>
          </p:nvPr>
        </p:nvSpPr>
        <p:spPr bwMode="auto">
          <a:xfrm>
            <a:off x="2946400" y="525463"/>
            <a:ext cx="3506788" cy="26289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0900" name="Rectangle 3"/>
          <p:cNvSpPr>
            <a:spLocks noGrp="1" noChangeArrowheads="1"/>
          </p:cNvSpPr>
          <p:nvPr>
            <p:ph type="body" idx="1"/>
          </p:nvPr>
        </p:nvSpPr>
        <p:spPr bwMode="auto">
          <a:xfrm>
            <a:off x="1241425" y="3330575"/>
            <a:ext cx="6813550" cy="3154363"/>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285750" indent="-171450" eaLnBrk="1" hangingPunct="1"/>
            <a:r>
              <a:rPr lang="en-US" altLang="en-US" smtClean="0">
                <a:latin typeface="Arial" pitchFamily="34" charset="0"/>
              </a:rPr>
              <a:t>The objective of this training is to enhance your awareness and understanding of :</a:t>
            </a:r>
          </a:p>
          <a:p>
            <a:pPr marL="571500" lvl="1" indent="-171450" eaLnBrk="1" hangingPunct="1">
              <a:buFontTx/>
              <a:buChar char="•"/>
            </a:pPr>
            <a:r>
              <a:rPr lang="en-US" altLang="en-US" smtClean="0">
                <a:latin typeface="Arial" pitchFamily="34" charset="0"/>
              </a:rPr>
              <a:t>The purpose of CHRI security.</a:t>
            </a:r>
          </a:p>
          <a:p>
            <a:pPr marL="571500" lvl="1" indent="-171450" eaLnBrk="1" hangingPunct="1">
              <a:buFontTx/>
              <a:buChar char="•"/>
            </a:pPr>
            <a:r>
              <a:rPr lang="en-US" altLang="en-US" smtClean="0">
                <a:latin typeface="Arial" pitchFamily="34" charset="0"/>
              </a:rPr>
              <a:t>Why CHRI security is necessary.</a:t>
            </a:r>
          </a:p>
          <a:p>
            <a:pPr marL="571500" lvl="1" indent="-171450" eaLnBrk="1" hangingPunct="1">
              <a:buFontTx/>
              <a:buChar char="•"/>
            </a:pPr>
            <a:r>
              <a:rPr lang="en-US" altLang="en-US" smtClean="0">
                <a:latin typeface="Arial" pitchFamily="34" charset="0"/>
              </a:rPr>
              <a:t>Challenges  that  CHRI security  present</a:t>
            </a:r>
          </a:p>
          <a:p>
            <a:pPr marL="571500" lvl="1" indent="-171450" eaLnBrk="1" hangingPunct="1">
              <a:buFontTx/>
              <a:buChar char="•"/>
            </a:pPr>
            <a:r>
              <a:rPr lang="en-US" altLang="en-US" smtClean="0">
                <a:latin typeface="Arial" pitchFamily="34" charset="0"/>
              </a:rPr>
              <a:t>What is meant by CHRI Assets.</a:t>
            </a:r>
          </a:p>
          <a:p>
            <a:pPr marL="571500" lvl="1" indent="-171450" eaLnBrk="1" hangingPunct="1">
              <a:buFontTx/>
              <a:buChar char="•"/>
            </a:pPr>
            <a:r>
              <a:rPr lang="en-US" altLang="en-US" smtClean="0">
                <a:latin typeface="Arial" pitchFamily="34" charset="0"/>
              </a:rPr>
              <a:t>Your responsibilities to maintain CHRI security.</a:t>
            </a:r>
          </a:p>
          <a:p>
            <a:pPr marL="571500" lvl="1" indent="-171450" eaLnBrk="1" hangingPunct="1">
              <a:buFontTx/>
              <a:buChar char="•"/>
            </a:pPr>
            <a:r>
              <a:rPr lang="en-US" altLang="en-US" smtClean="0">
                <a:latin typeface="Arial" pitchFamily="34" charset="0"/>
              </a:rPr>
              <a:t>The requirements to be compliant  and  the consequences of not complying</a:t>
            </a:r>
          </a:p>
          <a:p>
            <a:pPr marL="571500" lvl="1" indent="-171450" eaLnBrk="1" hangingPunct="1">
              <a:buFontTx/>
              <a:buChar char="•"/>
            </a:pPr>
            <a:r>
              <a:rPr lang="en-US" altLang="en-US" smtClean="0">
                <a:latin typeface="Arial" pitchFamily="34" charset="0"/>
              </a:rPr>
              <a:t>The FBI’s Security Policies and practices developed to help comply with Federal and State requirements.</a:t>
            </a:r>
          </a:p>
          <a:p>
            <a:pPr marL="571500" lvl="1" indent="-171450" eaLnBrk="1" hangingPunct="1">
              <a:buFontTx/>
              <a:buChar char="•"/>
            </a:pPr>
            <a:r>
              <a:rPr lang="en-US" altLang="en-US" smtClean="0">
                <a:latin typeface="Arial" pitchFamily="34" charset="0"/>
              </a:rPr>
              <a:t>Your responsibilities in handling and protecting CHRI</a:t>
            </a:r>
          </a:p>
          <a:p>
            <a:pPr marL="571500" lvl="1" indent="-171450" eaLnBrk="1" hangingPunct="1">
              <a:buFontTx/>
              <a:buChar char="•"/>
            </a:pPr>
            <a:endParaRPr lang="en-US" altLang="en-US" smtClean="0">
              <a:latin typeface="Arial" pitchFamily="34" charset="0"/>
            </a:endParaRPr>
          </a:p>
          <a:p>
            <a:pPr marL="571500" lvl="1" indent="-171450" eaLnBrk="1" hangingPunct="1">
              <a:buFontTx/>
              <a:buChar char="•"/>
            </a:pPr>
            <a:endParaRPr lang="en-US" alt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96FD88EF-ED55-4251-A371-CB8A57C4C82E}" type="slidenum">
              <a:rPr lang="en-US" altLang="en-US" smtClean="0">
                <a:latin typeface="Arial" pitchFamily="34" charset="0"/>
              </a:rPr>
              <a:pPr/>
              <a:t>30</a:t>
            </a:fld>
            <a:endParaRPr lang="en-US" altLang="en-US" smtClean="0">
              <a:latin typeface="Arial" pitchFamily="34" charset="0"/>
            </a:endParaRPr>
          </a:p>
        </p:txBody>
      </p:sp>
      <p:sp>
        <p:nvSpPr>
          <p:cNvPr id="81923" name="Rectangle 2"/>
          <p:cNvSpPr>
            <a:spLocks noGrp="1" noRot="1" noChangeAspect="1" noChangeArrowheads="1" noTextEdit="1"/>
          </p:cNvSpPr>
          <p:nvPr>
            <p:ph type="sldImg"/>
          </p:nvPr>
        </p:nvSpPr>
        <p:spPr bwMode="auto">
          <a:xfrm>
            <a:off x="2946400" y="525463"/>
            <a:ext cx="3506788" cy="26289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1924" name="Rectangle 3"/>
          <p:cNvSpPr>
            <a:spLocks noGrp="1" noChangeArrowheads="1"/>
          </p:cNvSpPr>
          <p:nvPr>
            <p:ph type="body" idx="1"/>
          </p:nvPr>
        </p:nvSpPr>
        <p:spPr bwMode="auto">
          <a:xfrm>
            <a:off x="1241425" y="3330575"/>
            <a:ext cx="6813550" cy="3154363"/>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latin typeface="Arial" pitchFamily="34" charset="0"/>
            </a:endParaRPr>
          </a:p>
          <a:p>
            <a:pPr eaLnBrk="1" hangingPunct="1"/>
            <a:r>
              <a:rPr lang="en-US" altLang="en-US" smtClean="0">
                <a:latin typeface="Arial" pitchFamily="34" charset="0"/>
              </a:rPr>
              <a:t>Anyone requesting, receiving, or handling Criminal History Record Information (CHRI) in any fashion is required to receive Security Awareness Training every  2 years.  This includes but is not limited to anyone requesting, receiving, handling, storing, securing, or destroying CHRI  This includes contractor and vendor personnel who are employed or contracted to perform administrative tasks for you and includes your PC/Network/System technicians if CHRI is stored on a PC or network.</a:t>
            </a:r>
          </a:p>
          <a:p>
            <a:pPr eaLnBrk="1" hangingPunct="1"/>
            <a:endParaRPr lang="en-US" altLang="en-US" smtClean="0">
              <a:latin typeface="Arial" pitchFamily="34" charset="0"/>
            </a:endParaRPr>
          </a:p>
          <a:p>
            <a:pPr eaLnBrk="1" hangingPunct="1"/>
            <a:r>
              <a:rPr lang="en-US" altLang="en-US" smtClean="0">
                <a:latin typeface="Arial" pitchFamily="34" charset="0"/>
              </a:rPr>
              <a:t>Any employee who meets this criteria must receive their initial Security Awareness training within 30 days of employment  or contract, and subsequently, every 2 years thereafter.</a:t>
            </a:r>
          </a:p>
          <a:p>
            <a:pPr eaLnBrk="1" hangingPunct="1"/>
            <a:endParaRPr lang="en-US" altLang="en-US" smtClean="0">
              <a:latin typeface="Arial" pitchFamily="34" charset="0"/>
            </a:endParaRPr>
          </a:p>
          <a:p>
            <a:pPr eaLnBrk="1" hangingPunct="1"/>
            <a:endParaRPr lang="en-US" altLang="en-US" smtClean="0">
              <a:latin typeface="Arial" pitchFamily="34" charset="0"/>
            </a:endParaRPr>
          </a:p>
          <a:p>
            <a:pPr eaLnBrk="1" hangingPunct="1"/>
            <a:endParaRPr lang="en-US" altLang="en-US" sz="1000"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0F3AD48A-5C7B-4DB1-A835-DFF53111F16A}" type="slidenum">
              <a:rPr lang="en-US" altLang="en-US" smtClean="0">
                <a:latin typeface="Arial" pitchFamily="34" charset="0"/>
              </a:rPr>
              <a:pPr/>
              <a:t>31</a:t>
            </a:fld>
            <a:endParaRPr lang="en-US" altLang="en-US" smtClean="0">
              <a:latin typeface="Arial" pitchFamily="34" charset="0"/>
            </a:endParaRPr>
          </a:p>
        </p:txBody>
      </p:sp>
      <p:sp>
        <p:nvSpPr>
          <p:cNvPr id="82947" name="Rectangle 2"/>
          <p:cNvSpPr>
            <a:spLocks noGrp="1" noRot="1" noChangeAspect="1" noChangeArrowheads="1" noTextEdit="1"/>
          </p:cNvSpPr>
          <p:nvPr>
            <p:ph type="sldImg"/>
          </p:nvPr>
        </p:nvSpPr>
        <p:spPr bwMode="auto">
          <a:xfrm>
            <a:off x="2946400" y="525463"/>
            <a:ext cx="3506788" cy="26289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2948" name="Rectangle 3"/>
          <p:cNvSpPr>
            <a:spLocks noGrp="1" noChangeArrowheads="1"/>
          </p:cNvSpPr>
          <p:nvPr>
            <p:ph type="body" idx="1"/>
          </p:nvPr>
        </p:nvSpPr>
        <p:spPr bwMode="auto">
          <a:xfrm>
            <a:off x="1241425" y="3330575"/>
            <a:ext cx="6813550" cy="3154363"/>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latin typeface="Arial" pitchFamily="34" charset="0"/>
              </a:rPr>
              <a:t>The FBI’s CJIS Security Police version 5.1 dated July 2012 requires Security Awareness Training every two years.</a:t>
            </a:r>
          </a:p>
          <a:p>
            <a:pPr eaLnBrk="1" hangingPunct="1"/>
            <a:endParaRPr lang="en-US" altLang="en-US" smtClean="0">
              <a:latin typeface="Arial" pitchFamily="34" charset="0"/>
            </a:endParaRPr>
          </a:p>
          <a:p>
            <a:pPr eaLnBrk="1" hangingPunct="1"/>
            <a:r>
              <a:rPr lang="en-US" altLang="en-US" smtClean="0">
                <a:latin typeface="Arial" pitchFamily="34" charset="0"/>
              </a:rPr>
              <a:t>Everyone who meets the criteria mentioned earlier, including IT employees, contractors, and vendors must be trained every 2 years.</a:t>
            </a:r>
          </a:p>
          <a:p>
            <a:pPr eaLnBrk="1" hangingPunct="1"/>
            <a:r>
              <a:rPr lang="en-US" altLang="en-US" smtClean="0">
                <a:latin typeface="Arial" pitchFamily="34" charset="0"/>
              </a:rPr>
              <a:t> Information Security is</a:t>
            </a:r>
          </a:p>
          <a:p>
            <a:pPr marL="514350" lvl="1" indent="-171450" eaLnBrk="1" hangingPunct="1">
              <a:buFontTx/>
              <a:buChar char="•"/>
            </a:pPr>
            <a:r>
              <a:rPr lang="en-US" altLang="en-US" smtClean="0">
                <a:latin typeface="Arial" pitchFamily="34" charset="0"/>
              </a:rPr>
              <a:t>Identifying and defining the value of CHRI data, systems, facilities, and other organizational resources.</a:t>
            </a:r>
          </a:p>
          <a:p>
            <a:pPr marL="514350" lvl="1" indent="-171450" eaLnBrk="1" hangingPunct="1">
              <a:buFontTx/>
              <a:buChar char="•"/>
            </a:pPr>
            <a:r>
              <a:rPr lang="en-US" altLang="en-US" smtClean="0">
                <a:latin typeface="Arial" pitchFamily="34" charset="0"/>
              </a:rPr>
              <a:t>Classifying those items to determine how to handle and protect them.  These are the key protective elements: </a:t>
            </a:r>
          </a:p>
          <a:p>
            <a:pPr marL="857250" lvl="2" indent="-228600" eaLnBrk="1" hangingPunct="1">
              <a:buFontTx/>
              <a:buChar char="•"/>
            </a:pPr>
            <a:r>
              <a:rPr lang="en-US" altLang="en-US" u="sng" smtClean="0">
                <a:latin typeface="Arial" pitchFamily="34" charset="0"/>
              </a:rPr>
              <a:t>Confidentiality</a:t>
            </a:r>
            <a:r>
              <a:rPr lang="en-US" altLang="en-US" smtClean="0">
                <a:latin typeface="Arial" pitchFamily="34" charset="0"/>
              </a:rPr>
              <a:t>: protecting CHRI from inappropriate disclosure. Individually identifying information that if released could result in harm to a person or organization.  </a:t>
            </a:r>
          </a:p>
          <a:p>
            <a:pPr marL="857250" lvl="2" indent="-228600" eaLnBrk="1" hangingPunct="1">
              <a:buFontTx/>
              <a:buChar char="•"/>
            </a:pPr>
            <a:r>
              <a:rPr lang="en-US" altLang="en-US" u="sng" smtClean="0">
                <a:latin typeface="Arial" pitchFamily="34" charset="0"/>
              </a:rPr>
              <a:t>Integrity</a:t>
            </a:r>
            <a:r>
              <a:rPr lang="en-US" altLang="en-US" smtClean="0">
                <a:latin typeface="Arial" pitchFamily="34" charset="0"/>
              </a:rPr>
              <a:t>: Keeping CHRI correct and reliable by protecting it from unauthorized changes or manipulation.</a:t>
            </a:r>
          </a:p>
          <a:p>
            <a:pPr marL="857250" lvl="2" indent="-228600" eaLnBrk="1" hangingPunct="1">
              <a:buFontTx/>
              <a:buChar char="•"/>
            </a:pPr>
            <a:r>
              <a:rPr lang="en-US" altLang="en-US" u="sng" smtClean="0">
                <a:latin typeface="Arial" pitchFamily="34" charset="0"/>
              </a:rPr>
              <a:t>Availability:</a:t>
            </a:r>
            <a:r>
              <a:rPr lang="en-US" altLang="en-US" smtClean="0">
                <a:latin typeface="Arial" pitchFamily="34" charset="0"/>
              </a:rPr>
              <a:t> Protecting CHRi to ensure it is available when needed to perform work functions. </a:t>
            </a:r>
          </a:p>
          <a:p>
            <a:pPr eaLnBrk="1" hangingPunct="1"/>
            <a:endParaRPr lang="en-US" altLang="en-US" smtClean="0">
              <a:latin typeface="Arial" pitchFamily="34" charset="0"/>
            </a:endParaRPr>
          </a:p>
          <a:p>
            <a:pPr eaLnBrk="1" hangingPunct="1"/>
            <a:endParaRPr lang="en-US" altLang="en-US" sz="1000"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15B9BB47-80A8-4DC3-BBFA-AC3EF6A0366D}" type="slidenum">
              <a:rPr lang="en-US" altLang="en-US" smtClean="0">
                <a:latin typeface="Arial" pitchFamily="34" charset="0"/>
              </a:rPr>
              <a:pPr/>
              <a:t>32</a:t>
            </a:fld>
            <a:endParaRPr lang="en-US" altLang="en-US" smtClean="0">
              <a:latin typeface="Arial" pitchFamily="34" charset="0"/>
            </a:endParaRPr>
          </a:p>
        </p:txBody>
      </p:sp>
      <p:sp>
        <p:nvSpPr>
          <p:cNvPr id="83971" name="Rectangle 2"/>
          <p:cNvSpPr>
            <a:spLocks noGrp="1" noRot="1" noChangeAspect="1" noChangeArrowheads="1" noTextEdit="1"/>
          </p:cNvSpPr>
          <p:nvPr>
            <p:ph type="sldImg"/>
          </p:nvPr>
        </p:nvSpPr>
        <p:spPr bwMode="auto">
          <a:xfrm>
            <a:off x="2946400" y="525463"/>
            <a:ext cx="3506788" cy="26289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3972" name="Rectangle 3"/>
          <p:cNvSpPr>
            <a:spLocks noGrp="1" noChangeArrowheads="1"/>
          </p:cNvSpPr>
          <p:nvPr>
            <p:ph type="body" idx="1"/>
          </p:nvPr>
        </p:nvSpPr>
        <p:spPr bwMode="auto">
          <a:xfrm>
            <a:off x="1258888" y="3282950"/>
            <a:ext cx="6815137" cy="3154363"/>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latin typeface="Arial" pitchFamily="34" charset="0"/>
              </a:rPr>
              <a:t>Security Awareness training must be documented and made available upon request by authorized State and Federal representatives of the Criminal Justice Information  System for audit purposes.</a:t>
            </a:r>
          </a:p>
          <a:p>
            <a:pPr eaLnBrk="1" hangingPunct="1"/>
            <a:endParaRPr lang="en-US" altLang="en-US" smtClean="0">
              <a:latin typeface="Arial" pitchFamily="34" charset="0"/>
            </a:endParaRPr>
          </a:p>
          <a:p>
            <a:pPr eaLnBrk="1" hangingPunct="1"/>
            <a:r>
              <a:rPr lang="en-US" altLang="en-US" smtClean="0">
                <a:latin typeface="Arial" pitchFamily="34" charset="0"/>
              </a:rPr>
              <a:t>Training records must be maintained for  a minimum of 3 years.</a:t>
            </a:r>
          </a:p>
          <a:p>
            <a:pPr eaLnBrk="1" hangingPunct="1"/>
            <a:endParaRPr lang="en-US" altLang="en-US"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AA589CAD-F18F-465C-8E53-B8139E86BFC6}" type="slidenum">
              <a:rPr lang="en-US" altLang="en-US" smtClean="0">
                <a:latin typeface="Arial" pitchFamily="34" charset="0"/>
              </a:rPr>
              <a:pPr/>
              <a:t>33</a:t>
            </a:fld>
            <a:endParaRPr lang="en-US" altLang="en-US" smtClean="0">
              <a:latin typeface="Arial" pitchFamily="34" charset="0"/>
            </a:endParaRPr>
          </a:p>
        </p:txBody>
      </p:sp>
      <p:sp>
        <p:nvSpPr>
          <p:cNvPr id="84995" name="Rectangle 2"/>
          <p:cNvSpPr>
            <a:spLocks noGrp="1" noRot="1" noChangeAspect="1" noChangeArrowheads="1" noTextEdit="1"/>
          </p:cNvSpPr>
          <p:nvPr>
            <p:ph type="sldImg"/>
          </p:nvPr>
        </p:nvSpPr>
        <p:spPr bwMode="auto">
          <a:xfrm>
            <a:off x="2946400" y="525463"/>
            <a:ext cx="3506788" cy="26289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4996" name="Rectangle 3"/>
          <p:cNvSpPr>
            <a:spLocks noGrp="1" noChangeArrowheads="1"/>
          </p:cNvSpPr>
          <p:nvPr>
            <p:ph type="body" idx="1"/>
          </p:nvPr>
        </p:nvSpPr>
        <p:spPr bwMode="auto">
          <a:xfrm>
            <a:off x="1241425" y="3330575"/>
            <a:ext cx="6813550" cy="3154363"/>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latin typeface="Arial" pitchFamily="34" charset="0"/>
              </a:rPr>
              <a:t>Your training records must indicate the date and duration of the training and must include a list of attendees with sufficient identifying information to confirm that all employees who meet the criteria receive the required training.</a:t>
            </a:r>
          </a:p>
          <a:p>
            <a:pPr eaLnBrk="1" hangingPunct="1"/>
            <a:endParaRPr lang="en-US" altLang="en-US" smtClean="0">
              <a:latin typeface="Arial" pitchFamily="34" charset="0"/>
            </a:endParaRPr>
          </a:p>
          <a:p>
            <a:pPr eaLnBrk="1" hangingPunct="1"/>
            <a:r>
              <a:rPr lang="en-US" altLang="en-US" smtClean="0">
                <a:latin typeface="Arial" pitchFamily="34" charset="0"/>
              </a:rPr>
              <a:t>Training does not need to be conducted in a classroom setting.  You may allow individuals to review the Information Security Awareness training material individually or in small groups.  </a:t>
            </a:r>
          </a:p>
          <a:p>
            <a:pPr eaLnBrk="1" hangingPunct="1"/>
            <a:endParaRPr lang="en-US" altLang="en-US" smtClean="0">
              <a:latin typeface="Arial" pitchFamily="34" charset="0"/>
            </a:endParaRPr>
          </a:p>
          <a:p>
            <a:pPr eaLnBrk="1" hangingPunct="1"/>
            <a:endParaRPr lang="en-US" altLang="en-US" smtClean="0">
              <a:latin typeface="Arial" pitchFamily="34" charset="0"/>
            </a:endParaRPr>
          </a:p>
          <a:p>
            <a:pPr eaLnBrk="1" hangingPunct="1"/>
            <a:endParaRPr lang="en-US" altLang="en-US" smtClean="0">
              <a:latin typeface="Arial" pitchFamily="34" charset="0"/>
            </a:endParaRPr>
          </a:p>
          <a:p>
            <a:pPr eaLnBrk="1" hangingPunct="1"/>
            <a:endParaRPr lang="en-US" altLang="en-US" sz="1000"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6" name="Rounded Rectangle 5"/>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en-US" smtClean="0"/>
              <a:t>Click to edit Master title style</a:t>
            </a:r>
            <a:endParaRPr lang="en-US"/>
          </a:p>
        </p:txBody>
      </p:sp>
      <p:sp>
        <p:nvSpPr>
          <p:cNvPr id="20" name="Subtitle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7" name="Date Placeholder 18"/>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10"/>
          <p:cNvSpPr>
            <a:spLocks noGrp="1"/>
          </p:cNvSpPr>
          <p:nvPr>
            <p:ph type="sldNum" sz="quarter" idx="12"/>
          </p:nvPr>
        </p:nvSpPr>
        <p:spPr/>
        <p:txBody>
          <a:bodyPr/>
          <a:lstStyle>
            <a:lvl1pPr>
              <a:defRPr/>
            </a:lvl1pPr>
            <a:extLst/>
          </a:lstStyle>
          <a:p>
            <a:pPr>
              <a:defRPr/>
            </a:pPr>
            <a:fld id="{2083D43A-BBF8-491A-8BC7-15AFBAA9E5BF}" type="slidenum">
              <a:rPr lang="en-US"/>
              <a:pPr>
                <a:defRPr/>
              </a:pPr>
              <a:t>‹#›</a:t>
            </a:fld>
            <a:endParaRPr lang="en-US" dirty="0"/>
          </a:p>
        </p:txBody>
      </p:sp>
    </p:spTree>
    <p:extLst>
      <p:ext uri="{BB962C8B-B14F-4D97-AF65-F5344CB8AC3E}">
        <p14:creationId xmlns:p14="http://schemas.microsoft.com/office/powerpoint/2010/main" xmlns="" val="1882856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endParaRPr lang="en-US"/>
          </a:p>
        </p:txBody>
      </p:sp>
      <p:sp>
        <p:nvSpPr>
          <p:cNvPr id="5" name="Footer Placeholder 1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01E7900B-95AA-4666-808E-73B8A7A02CEC}" type="slidenum">
              <a:rPr lang="en-US"/>
              <a:pPr>
                <a:defRPr/>
              </a:pPr>
              <a:t>‹#›</a:t>
            </a:fld>
            <a:endParaRPr lang="en-US" dirty="0"/>
          </a:p>
        </p:txBody>
      </p:sp>
    </p:spTree>
    <p:extLst>
      <p:ext uri="{BB962C8B-B14F-4D97-AF65-F5344CB8AC3E}">
        <p14:creationId xmlns:p14="http://schemas.microsoft.com/office/powerpoint/2010/main" xmlns="" val="502812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endParaRPr lang="en-US"/>
          </a:p>
        </p:txBody>
      </p:sp>
      <p:sp>
        <p:nvSpPr>
          <p:cNvPr id="5" name="Footer Placeholder 1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D8C62161-89B5-4273-A7B3-C37C11BF8FC9}" type="slidenum">
              <a:rPr lang="en-US"/>
              <a:pPr>
                <a:defRPr/>
              </a:pPr>
              <a:t>‹#›</a:t>
            </a:fld>
            <a:endParaRPr lang="en-US" dirty="0"/>
          </a:p>
        </p:txBody>
      </p:sp>
    </p:spTree>
    <p:extLst>
      <p:ext uri="{BB962C8B-B14F-4D97-AF65-F5344CB8AC3E}">
        <p14:creationId xmlns:p14="http://schemas.microsoft.com/office/powerpoint/2010/main" xmlns="" val="2226029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lang="en-US" smtClean="0"/>
              <a:t>Click to edit Master title style</a:t>
            </a:r>
            <a:endParaRPr lang="en-US"/>
          </a:p>
        </p:txBody>
      </p:sp>
      <p:sp>
        <p:nvSpPr>
          <p:cNvPr id="3" name="Content Placeholder 2"/>
          <p:cNvSpPr>
            <a:spLocks noGrp="1"/>
          </p:cNvSpPr>
          <p:nvPr>
            <p:ph idx="1"/>
          </p:nvPr>
        </p:nvSpPr>
        <p:spPr>
          <a:xfrm>
            <a:off x="502920" y="530352"/>
            <a:ext cx="8183880" cy="4187952"/>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endParaRPr lang="en-US"/>
          </a:p>
        </p:txBody>
      </p:sp>
      <p:sp>
        <p:nvSpPr>
          <p:cNvPr id="5" name="Footer Placeholder 1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EC59FA44-FD98-4BAC-BAFC-C83801CC615E}" type="slidenum">
              <a:rPr lang="en-US"/>
              <a:pPr>
                <a:defRPr/>
              </a:pPr>
              <a:t>‹#›</a:t>
            </a:fld>
            <a:endParaRPr lang="en-US" dirty="0"/>
          </a:p>
        </p:txBody>
      </p:sp>
    </p:spTree>
    <p:extLst>
      <p:ext uri="{BB962C8B-B14F-4D97-AF65-F5344CB8AC3E}">
        <p14:creationId xmlns:p14="http://schemas.microsoft.com/office/powerpoint/2010/main" xmlns="" val="3745723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5" name="Rounded Rectangle 4"/>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2" name="Title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5BB393D0-2D6C-413A-9974-5BCB4705CD8C}" type="slidenum">
              <a:rPr lang="en-US"/>
              <a:pPr>
                <a:defRPr/>
              </a:pPr>
              <a:t>‹#›</a:t>
            </a:fld>
            <a:endParaRPr lang="en-US" dirty="0"/>
          </a:p>
        </p:txBody>
      </p:sp>
    </p:spTree>
    <p:extLst>
      <p:ext uri="{BB962C8B-B14F-4D97-AF65-F5344CB8AC3E}">
        <p14:creationId xmlns:p14="http://schemas.microsoft.com/office/powerpoint/2010/main" xmlns="" val="3627084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endParaRPr lang="en-US"/>
          </a:p>
        </p:txBody>
      </p:sp>
      <p:sp>
        <p:nvSpPr>
          <p:cNvPr id="6" name="Footer Placeholder 1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CF067216-3FA0-4C25-AD10-41CB0A9C5CD9}" type="slidenum">
              <a:rPr lang="en-US"/>
              <a:pPr>
                <a:defRPr/>
              </a:pPr>
              <a:t>‹#›</a:t>
            </a:fld>
            <a:endParaRPr lang="en-US" dirty="0"/>
          </a:p>
        </p:txBody>
      </p:sp>
    </p:spTree>
    <p:extLst>
      <p:ext uri="{BB962C8B-B14F-4D97-AF65-F5344CB8AC3E}">
        <p14:creationId xmlns:p14="http://schemas.microsoft.com/office/powerpoint/2010/main" xmlns="" val="4287899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lvl1pPr>
              <a:defRPr b="1"/>
            </a:lvl1pPr>
            <a:extLst/>
          </a:lstStyle>
          <a:p>
            <a:r>
              <a:rPr lang="en-US" smtClean="0"/>
              <a:t>Click to edit Master title style</a:t>
            </a:r>
            <a:endParaRPr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4"/>
          <p:cNvSpPr>
            <a:spLocks noGrp="1"/>
          </p:cNvSpPr>
          <p:nvPr>
            <p:ph type="dt" sz="half" idx="10"/>
          </p:nvPr>
        </p:nvSpPr>
        <p:spPr/>
        <p:txBody>
          <a:bodyPr/>
          <a:lstStyle>
            <a:lvl1pPr>
              <a:defRPr/>
            </a:lvl1pPr>
          </a:lstStyle>
          <a:p>
            <a:pPr>
              <a:defRPr/>
            </a:pPr>
            <a:endParaRPr lang="en-US"/>
          </a:p>
        </p:txBody>
      </p:sp>
      <p:sp>
        <p:nvSpPr>
          <p:cNvPr id="8" name="Footer Placeholder 17"/>
          <p:cNvSpPr>
            <a:spLocks noGrp="1"/>
          </p:cNvSpPr>
          <p:nvPr>
            <p:ph type="ftr" sz="quarter" idx="11"/>
          </p:nvPr>
        </p:nvSpPr>
        <p:spPr/>
        <p:txBody>
          <a:bodyPr/>
          <a:lstStyle>
            <a:lvl1pPr>
              <a:defRPr/>
            </a:lvl1pPr>
          </a:lstStyle>
          <a:p>
            <a:pPr>
              <a:defRPr/>
            </a:pPr>
            <a:endParaRPr lang="en-US"/>
          </a:p>
        </p:txBody>
      </p:sp>
      <p:sp>
        <p:nvSpPr>
          <p:cNvPr id="9" name="Slide Number Placeholder 4"/>
          <p:cNvSpPr>
            <a:spLocks noGrp="1"/>
          </p:cNvSpPr>
          <p:nvPr>
            <p:ph type="sldNum" sz="quarter" idx="12"/>
          </p:nvPr>
        </p:nvSpPr>
        <p:spPr/>
        <p:txBody>
          <a:bodyPr/>
          <a:lstStyle>
            <a:lvl1pPr>
              <a:defRPr/>
            </a:lvl1pPr>
          </a:lstStyle>
          <a:p>
            <a:pPr>
              <a:defRPr/>
            </a:pPr>
            <a:fld id="{EA35C608-7238-4005-BE9D-DAD3DEF691C5}" type="slidenum">
              <a:rPr lang="en-US"/>
              <a:pPr>
                <a:defRPr/>
              </a:pPr>
              <a:t>‹#›</a:t>
            </a:fld>
            <a:endParaRPr lang="en-US" dirty="0"/>
          </a:p>
        </p:txBody>
      </p:sp>
    </p:spTree>
    <p:extLst>
      <p:ext uri="{BB962C8B-B14F-4D97-AF65-F5344CB8AC3E}">
        <p14:creationId xmlns:p14="http://schemas.microsoft.com/office/powerpoint/2010/main" xmlns="" val="6206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Date Placeholder 24"/>
          <p:cNvSpPr>
            <a:spLocks noGrp="1"/>
          </p:cNvSpPr>
          <p:nvPr>
            <p:ph type="dt" sz="half" idx="10"/>
          </p:nvPr>
        </p:nvSpPr>
        <p:spPr/>
        <p:txBody>
          <a:bodyPr/>
          <a:lstStyle>
            <a:lvl1pPr>
              <a:defRPr/>
            </a:lvl1pPr>
          </a:lstStyle>
          <a:p>
            <a:pPr>
              <a:defRPr/>
            </a:pPr>
            <a:endParaRPr lang="en-US"/>
          </a:p>
        </p:txBody>
      </p:sp>
      <p:sp>
        <p:nvSpPr>
          <p:cNvPr id="4" name="Footer Placeholder 17"/>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D22C1E79-12B8-4625-AB22-E07128D3FAA6}" type="slidenum">
              <a:rPr lang="en-US"/>
              <a:pPr>
                <a:defRPr/>
              </a:pPr>
              <a:t>‹#›</a:t>
            </a:fld>
            <a:endParaRPr lang="en-US" dirty="0"/>
          </a:p>
        </p:txBody>
      </p:sp>
    </p:spTree>
    <p:extLst>
      <p:ext uri="{BB962C8B-B14F-4D97-AF65-F5344CB8AC3E}">
        <p14:creationId xmlns:p14="http://schemas.microsoft.com/office/powerpoint/2010/main" xmlns="" val="614901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1"/>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3" name="Date Placeholder 1"/>
          <p:cNvSpPr>
            <a:spLocks noGrp="1"/>
          </p:cNvSpPr>
          <p:nvPr>
            <p:ph type="dt" sz="half" idx="10"/>
          </p:nvPr>
        </p:nvSpPr>
        <p:spPr/>
        <p:txBody>
          <a:bodyPr/>
          <a:lstStyle>
            <a:lvl1pPr>
              <a:defRPr/>
            </a:lvl1pPr>
            <a:extLst/>
          </a:lstStyle>
          <a:p>
            <a:pPr>
              <a:defRPr/>
            </a:pPr>
            <a:endParaRPr lang="en-US"/>
          </a:p>
        </p:txBody>
      </p:sp>
      <p:sp>
        <p:nvSpPr>
          <p:cNvPr id="4" name="Footer Placeholder 2"/>
          <p:cNvSpPr>
            <a:spLocks noGrp="1"/>
          </p:cNvSpPr>
          <p:nvPr>
            <p:ph type="ftr" sz="quarter" idx="11"/>
          </p:nvPr>
        </p:nvSpPr>
        <p:spPr/>
        <p:txBody>
          <a:bodyPr/>
          <a:lstStyle>
            <a:lvl1pPr>
              <a:defRPr/>
            </a:lvl1pPr>
            <a:extLst/>
          </a:lstStyle>
          <a:p>
            <a:pPr>
              <a:defRPr/>
            </a:pPr>
            <a:endParaRPr lang="en-US"/>
          </a:p>
        </p:txBody>
      </p:sp>
      <p:sp>
        <p:nvSpPr>
          <p:cNvPr id="5" name="Slide Number Placeholder 3"/>
          <p:cNvSpPr>
            <a:spLocks noGrp="1"/>
          </p:cNvSpPr>
          <p:nvPr>
            <p:ph type="sldNum" sz="quarter" idx="12"/>
          </p:nvPr>
        </p:nvSpPr>
        <p:spPr/>
        <p:txBody>
          <a:bodyPr/>
          <a:lstStyle>
            <a:lvl1pPr>
              <a:defRPr/>
            </a:lvl1pPr>
            <a:extLst/>
          </a:lstStyle>
          <a:p>
            <a:pPr>
              <a:defRPr/>
            </a:pPr>
            <a:fld id="{EBDAF941-C474-4858-8041-1C6938C9525F}" type="slidenum">
              <a:rPr lang="en-US"/>
              <a:pPr>
                <a:defRPr/>
              </a:pPr>
              <a:t>‹#›</a:t>
            </a:fld>
            <a:endParaRPr lang="en-US" dirty="0"/>
          </a:p>
        </p:txBody>
      </p:sp>
    </p:spTree>
    <p:extLst>
      <p:ext uri="{BB962C8B-B14F-4D97-AF65-F5344CB8AC3E}">
        <p14:creationId xmlns:p14="http://schemas.microsoft.com/office/powerpoint/2010/main" xmlns="" val="1048171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en-US" smtClean="0"/>
              <a:t>Click to edit Master title style</a:t>
            </a:r>
            <a:endParaRPr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endParaRPr lang="en-US"/>
          </a:p>
        </p:txBody>
      </p:sp>
      <p:sp>
        <p:nvSpPr>
          <p:cNvPr id="6" name="Footer Placeholder 1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ABDA1CA5-015B-4A1E-844B-BE37ED0DF09C}" type="slidenum">
              <a:rPr lang="en-US"/>
              <a:pPr>
                <a:defRPr/>
              </a:pPr>
              <a:t>‹#›</a:t>
            </a:fld>
            <a:endParaRPr lang="en-US" dirty="0"/>
          </a:p>
        </p:txBody>
      </p:sp>
    </p:spTree>
    <p:extLst>
      <p:ext uri="{BB962C8B-B14F-4D97-AF65-F5344CB8AC3E}">
        <p14:creationId xmlns:p14="http://schemas.microsoft.com/office/powerpoint/2010/main" xmlns="" val="133361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ounded Rectangle 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6" name="Round Single Corner Rectangle 5"/>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en-US" smtClean="0"/>
              <a:t>Click to edit Master title style</a:t>
            </a:r>
            <a:endParaRPr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en-US" noProof="0" smtClean="0"/>
              <a:t>Click icon to add picture</a:t>
            </a:r>
            <a:endParaRPr lang="en-US" noProof="0"/>
          </a:p>
        </p:txBody>
      </p:sp>
      <p:sp>
        <p:nvSpPr>
          <p:cNvPr id="7" name="Date Placeholder 4"/>
          <p:cNvSpPr>
            <a:spLocks noGrp="1"/>
          </p:cNvSpPr>
          <p:nvPr>
            <p:ph type="dt" sz="half" idx="10"/>
          </p:nvPr>
        </p:nvSpPr>
        <p:spPr/>
        <p:txBody>
          <a:bodyPr/>
          <a:lstStyle>
            <a:lvl1pPr>
              <a:defRPr/>
            </a:lvl1pPr>
            <a:extLst/>
          </a:lstStyle>
          <a:p>
            <a:pPr>
              <a:defRPr/>
            </a:pPr>
            <a:endParaRPr lang="en-US"/>
          </a:p>
        </p:txBody>
      </p:sp>
      <p:sp>
        <p:nvSpPr>
          <p:cNvPr id="8" name="Footer Placeholder 5"/>
          <p:cNvSpPr>
            <a:spLocks noGrp="1"/>
          </p:cNvSpPr>
          <p:nvPr>
            <p:ph type="ftr" sz="quarter" idx="11"/>
          </p:nvPr>
        </p:nvSpPr>
        <p:spPr/>
        <p:txBody>
          <a:bodyPr/>
          <a:lstStyle>
            <a:lvl1pPr>
              <a:defRPr/>
            </a:lvl1pPr>
            <a:extLst/>
          </a:lstStyle>
          <a:p>
            <a:pPr>
              <a:defRPr/>
            </a:pPr>
            <a:endParaRPr lang="en-US"/>
          </a:p>
        </p:txBody>
      </p:sp>
      <p:sp>
        <p:nvSpPr>
          <p:cNvPr id="9" name="Slide Number Placeholder 6"/>
          <p:cNvSpPr>
            <a:spLocks noGrp="1"/>
          </p:cNvSpPr>
          <p:nvPr>
            <p:ph type="sldNum" sz="quarter" idx="12"/>
          </p:nvPr>
        </p:nvSpPr>
        <p:spPr/>
        <p:txBody>
          <a:bodyPr/>
          <a:lstStyle>
            <a:lvl1pPr>
              <a:defRPr/>
            </a:lvl1pPr>
            <a:extLst/>
          </a:lstStyle>
          <a:p>
            <a:pPr>
              <a:defRPr/>
            </a:pPr>
            <a:fld id="{FB325AEB-A48B-4673-B0C4-EE63BABFDD44}" type="slidenum">
              <a:rPr lang="en-US"/>
              <a:pPr>
                <a:defRPr/>
              </a:pPr>
              <a:t>‹#›</a:t>
            </a:fld>
            <a:endParaRPr lang="en-US" dirty="0"/>
          </a:p>
        </p:txBody>
      </p:sp>
    </p:spTree>
    <p:extLst>
      <p:ext uri="{BB962C8B-B14F-4D97-AF65-F5344CB8AC3E}">
        <p14:creationId xmlns:p14="http://schemas.microsoft.com/office/powerpoint/2010/main" xmlns="" val="3552366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ounded Rectangle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13" name="Title Placeholder 12"/>
          <p:cNvSpPr>
            <a:spLocks noGrp="1"/>
          </p:cNvSpPr>
          <p:nvPr>
            <p:ph type="title"/>
          </p:nvPr>
        </p:nvSpPr>
        <p:spPr>
          <a:xfrm>
            <a:off x="503238" y="4986338"/>
            <a:ext cx="8183562" cy="1050925"/>
          </a:xfrm>
          <a:prstGeom prst="rect">
            <a:avLst/>
          </a:prstGeom>
        </p:spPr>
        <p:txBody>
          <a:bodyPr vert="horz" anchor="b">
            <a:normAutofit/>
          </a:bodyPr>
          <a:lstStyle>
            <a:extLst/>
          </a:lstStyle>
          <a:p>
            <a:r>
              <a:rPr lang="en-US" smtClean="0"/>
              <a:t>Click to edit Master title style</a:t>
            </a:r>
            <a:endParaRPr lang="en-US"/>
          </a:p>
        </p:txBody>
      </p:sp>
      <p:sp>
        <p:nvSpPr>
          <p:cNvPr id="1031" name="Text Placeholder 3"/>
          <p:cNvSpPr>
            <a:spLocks noGrp="1"/>
          </p:cNvSpPr>
          <p:nvPr>
            <p:ph type="body" idx="1"/>
          </p:nvPr>
        </p:nvSpPr>
        <p:spPr bwMode="auto">
          <a:xfrm>
            <a:off x="503238" y="530225"/>
            <a:ext cx="8183562" cy="41878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182880" tIns="9144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5" name="Date Placeholder 24"/>
          <p:cNvSpPr>
            <a:spLocks noGrp="1"/>
          </p:cNvSpPr>
          <p:nvPr>
            <p:ph type="dt" sz="half" idx="2"/>
          </p:nvPr>
        </p:nvSpPr>
        <p:spPr>
          <a:xfrm>
            <a:off x="3776663"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endParaRPr lang="en-US"/>
          </a:p>
        </p:txBody>
      </p:sp>
      <p:sp>
        <p:nvSpPr>
          <p:cNvPr id="18" name="Footer Placeholder 17"/>
          <p:cNvSpPr>
            <a:spLocks noGrp="1"/>
          </p:cNvSpPr>
          <p:nvPr>
            <p:ph type="ftr" sz="quarter" idx="3"/>
          </p:nvPr>
        </p:nvSpPr>
        <p:spPr>
          <a:xfrm>
            <a:off x="6062663"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pPr>
              <a:defRPr/>
            </a:pPr>
            <a:endParaRPr lang="en-US"/>
          </a:p>
        </p:txBody>
      </p:sp>
      <p:sp>
        <p:nvSpPr>
          <p:cNvPr id="5" name="Slide Number Placeholder 4"/>
          <p:cNvSpPr>
            <a:spLocks noGrp="1"/>
          </p:cNvSpPr>
          <p:nvPr>
            <p:ph type="sldNum" sz="quarter" idx="4"/>
          </p:nvPr>
        </p:nvSpPr>
        <p:spPr>
          <a:xfrm>
            <a:off x="8348663"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fld id="{935A4E58-3CF3-4F70-9B27-5C6DB37DC95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5145" r:id="rId1"/>
    <p:sldLayoutId id="2147485138" r:id="rId2"/>
    <p:sldLayoutId id="2147485146" r:id="rId3"/>
    <p:sldLayoutId id="2147485139" r:id="rId4"/>
    <p:sldLayoutId id="2147485140" r:id="rId5"/>
    <p:sldLayoutId id="2147485141" r:id="rId6"/>
    <p:sldLayoutId id="2147485147" r:id="rId7"/>
    <p:sldLayoutId id="2147485142" r:id="rId8"/>
    <p:sldLayoutId id="2147485148" r:id="rId9"/>
    <p:sldLayoutId id="2147485143" r:id="rId10"/>
    <p:sldLayoutId id="2147485144" r:id="rId11"/>
  </p:sldLayoutIdLst>
  <p:hf sldNum="0" hdr="0" ftr="0" dt="0"/>
  <p:txStyles>
    <p:titleStyle>
      <a:lvl1pPr algn="l" rtl="0" eaLnBrk="0" fontAlgn="base" hangingPunct="0">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eaLnBrk="0" fontAlgn="base" hangingPunct="0">
        <a:spcBef>
          <a:spcPct val="0"/>
        </a:spcBef>
        <a:spcAft>
          <a:spcPct val="0"/>
        </a:spcAft>
        <a:defRPr sz="3600" b="1">
          <a:solidFill>
            <a:srgbClr val="FF8D3E"/>
          </a:solidFill>
          <a:latin typeface="Arial" pitchFamily="34" charset="0"/>
        </a:defRPr>
      </a:lvl2pPr>
      <a:lvl3pPr algn="l" rtl="0" eaLnBrk="0" fontAlgn="base" hangingPunct="0">
        <a:spcBef>
          <a:spcPct val="0"/>
        </a:spcBef>
        <a:spcAft>
          <a:spcPct val="0"/>
        </a:spcAft>
        <a:defRPr sz="3600" b="1">
          <a:solidFill>
            <a:srgbClr val="FF8D3E"/>
          </a:solidFill>
          <a:latin typeface="Arial" pitchFamily="34" charset="0"/>
        </a:defRPr>
      </a:lvl3pPr>
      <a:lvl4pPr algn="l" rtl="0" eaLnBrk="0" fontAlgn="base" hangingPunct="0">
        <a:spcBef>
          <a:spcPct val="0"/>
        </a:spcBef>
        <a:spcAft>
          <a:spcPct val="0"/>
        </a:spcAft>
        <a:defRPr sz="3600" b="1">
          <a:solidFill>
            <a:srgbClr val="FF8D3E"/>
          </a:solidFill>
          <a:latin typeface="Arial" pitchFamily="34" charset="0"/>
        </a:defRPr>
      </a:lvl4pPr>
      <a:lvl5pPr algn="l" rtl="0" eaLnBrk="0" fontAlgn="base" hangingPunct="0">
        <a:spcBef>
          <a:spcPct val="0"/>
        </a:spcBef>
        <a:spcAft>
          <a:spcPct val="0"/>
        </a:spcAft>
        <a:defRPr sz="3600" b="1">
          <a:solidFill>
            <a:srgbClr val="FF8D3E"/>
          </a:solidFill>
          <a:latin typeface="Arial" pitchFamily="34" charset="0"/>
        </a:defRPr>
      </a:lvl5pPr>
      <a:lvl6pPr marL="457200" algn="l" rtl="0" fontAlgn="base">
        <a:spcBef>
          <a:spcPct val="0"/>
        </a:spcBef>
        <a:spcAft>
          <a:spcPct val="0"/>
        </a:spcAft>
        <a:defRPr sz="3600" b="1">
          <a:solidFill>
            <a:srgbClr val="FF8D3E"/>
          </a:solidFill>
          <a:latin typeface="Arial" pitchFamily="34" charset="0"/>
        </a:defRPr>
      </a:lvl6pPr>
      <a:lvl7pPr marL="914400" algn="l" rtl="0" fontAlgn="base">
        <a:spcBef>
          <a:spcPct val="0"/>
        </a:spcBef>
        <a:spcAft>
          <a:spcPct val="0"/>
        </a:spcAft>
        <a:defRPr sz="3600" b="1">
          <a:solidFill>
            <a:srgbClr val="FF8D3E"/>
          </a:solidFill>
          <a:latin typeface="Arial" pitchFamily="34" charset="0"/>
        </a:defRPr>
      </a:lvl7pPr>
      <a:lvl8pPr marL="1371600" algn="l" rtl="0" fontAlgn="base">
        <a:spcBef>
          <a:spcPct val="0"/>
        </a:spcBef>
        <a:spcAft>
          <a:spcPct val="0"/>
        </a:spcAft>
        <a:defRPr sz="3600" b="1">
          <a:solidFill>
            <a:srgbClr val="FF8D3E"/>
          </a:solidFill>
          <a:latin typeface="Arial" pitchFamily="34" charset="0"/>
        </a:defRPr>
      </a:lvl8pPr>
      <a:lvl9pPr marL="1828800" algn="l" rtl="0" fontAlgn="base">
        <a:spcBef>
          <a:spcPct val="0"/>
        </a:spcBef>
        <a:spcAft>
          <a:spcPct val="0"/>
        </a:spcAft>
        <a:defRPr sz="3600" b="1">
          <a:solidFill>
            <a:srgbClr val="FF8D3E"/>
          </a:solidFill>
          <a:latin typeface="Arial" pitchFamily="34" charset="0"/>
        </a:defRPr>
      </a:lvl9pPr>
      <a:extLst/>
    </p:titleStyle>
    <p:body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eaLnBrk="0" fontAlgn="base" hangingPunct="0">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eaLnBrk="0" fontAlgn="base" hangingPunct="0">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eaLnBrk="0" fontAlgn="base" hangingPunct="0">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eaLnBrk="0" fontAlgn="base" hangingPunct="0">
        <a:spcBef>
          <a:spcPts val="250"/>
        </a:spcBef>
        <a:spcAft>
          <a:spcPct val="0"/>
        </a:spcAft>
        <a:buClr>
          <a:srgbClr val="4A85BF"/>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12.emf"/><Relationship Id="rId7" Type="http://schemas.openxmlformats.org/officeDocument/2006/relationships/hyperlink" Target="http://www.google.com/imgres?imgurl=http://shirleybuxton.files.wordpress.com/2009/04/fingerprint-1.jpg&amp;imgrefurl=http://shirleybuxton.wordpress.com/2009/04/25/fingerprints-and-the-gospel/&amp;h=1133&amp;w=784&amp;sz=275&amp;tbnid=oRJ1n7pSo7jMZM:&amp;tbnh=270&amp;tbnw=187&amp;prev=/images?q=fingerprint+images&amp;hl=en&amp;usg=__z3sfuBj4mJVFvD-q53vWYDlEls4=&amp;ei=fke_S8uEOsL7lwf1-KmRBw&amp;sa=X&amp;oi=image_result&amp;resnum=1&amp;ct=image&amp;ved=0CA4Q9QEwAA" TargetMode="External"/><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emf"/></Relationships>
</file>

<file path=ppt/slides/_rels/slide13.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fbi.gov/about-us/cjis/cjis-security-policy-resource-center"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www.dpscs.maryland.gov/"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38200" y="381000"/>
            <a:ext cx="7772400" cy="3048000"/>
          </a:xfrm>
        </p:spPr>
        <p:txBody>
          <a:bodyPr>
            <a:normAutofit fontScale="90000"/>
          </a:bodyPr>
          <a:lstStyle/>
          <a:p>
            <a:pPr algn="ctr" eaLnBrk="1" fontAlgn="auto" hangingPunct="1">
              <a:spcAft>
                <a:spcPts val="0"/>
              </a:spcAft>
              <a:defRPr/>
            </a:pPr>
            <a:r>
              <a:rPr lang="en-US" sz="3600" dirty="0" smtClean="0">
                <a:solidFill>
                  <a:srgbClr val="C00000"/>
                </a:solidFill>
                <a:latin typeface="Californian FB" panose="0207040306080B030204" pitchFamily="18" charset="0"/>
              </a:rPr>
              <a:t/>
            </a:r>
            <a:br>
              <a:rPr lang="en-US" sz="3600" dirty="0" smtClean="0">
                <a:solidFill>
                  <a:srgbClr val="C00000"/>
                </a:solidFill>
                <a:latin typeface="Californian FB" panose="0207040306080B030204" pitchFamily="18" charset="0"/>
              </a:rPr>
            </a:br>
            <a:r>
              <a:rPr lang="en-US" sz="3600" dirty="0">
                <a:solidFill>
                  <a:srgbClr val="C00000"/>
                </a:solidFill>
                <a:latin typeface="Californian FB" panose="0207040306080B030204" pitchFamily="18" charset="0"/>
              </a:rPr>
              <a:t/>
            </a:r>
            <a:br>
              <a:rPr lang="en-US" sz="3600" dirty="0">
                <a:solidFill>
                  <a:srgbClr val="C00000"/>
                </a:solidFill>
                <a:latin typeface="Californian FB" panose="0207040306080B030204" pitchFamily="18" charset="0"/>
              </a:rPr>
            </a:br>
            <a:r>
              <a:rPr lang="en-US" sz="3600" dirty="0" smtClean="0">
                <a:solidFill>
                  <a:srgbClr val="C00000"/>
                </a:solidFill>
                <a:latin typeface="Californian FB" panose="0207040306080B030204" pitchFamily="18" charset="0"/>
              </a:rPr>
              <a:t/>
            </a:r>
            <a:br>
              <a:rPr lang="en-US" sz="3600" dirty="0" smtClean="0">
                <a:solidFill>
                  <a:srgbClr val="C00000"/>
                </a:solidFill>
                <a:latin typeface="Californian FB" panose="0207040306080B030204" pitchFamily="18" charset="0"/>
              </a:rPr>
            </a:br>
            <a:r>
              <a:rPr lang="en-US" sz="3600" dirty="0">
                <a:solidFill>
                  <a:srgbClr val="C00000"/>
                </a:solidFill>
                <a:latin typeface="Californian FB" panose="0207040306080B030204" pitchFamily="18" charset="0"/>
              </a:rPr>
              <a:t/>
            </a:r>
            <a:br>
              <a:rPr lang="en-US" sz="3600" dirty="0">
                <a:solidFill>
                  <a:srgbClr val="C00000"/>
                </a:solidFill>
                <a:latin typeface="Californian FB" panose="0207040306080B030204" pitchFamily="18" charset="0"/>
              </a:rPr>
            </a:br>
            <a:r>
              <a:rPr lang="en-US" sz="3600" dirty="0" smtClean="0">
                <a:solidFill>
                  <a:srgbClr val="C00000"/>
                </a:solidFill>
                <a:latin typeface="Californian FB" panose="0207040306080B030204" pitchFamily="18" charset="0"/>
              </a:rPr>
              <a:t/>
            </a:r>
            <a:br>
              <a:rPr lang="en-US" sz="3600" dirty="0" smtClean="0">
                <a:solidFill>
                  <a:srgbClr val="C00000"/>
                </a:solidFill>
                <a:latin typeface="Californian FB" panose="0207040306080B030204" pitchFamily="18" charset="0"/>
              </a:rPr>
            </a:br>
            <a:r>
              <a:rPr lang="en-US" sz="3600" dirty="0" smtClean="0">
                <a:solidFill>
                  <a:srgbClr val="C00000"/>
                </a:solidFill>
                <a:latin typeface="Californian FB" panose="0207040306080B030204" pitchFamily="18" charset="0"/>
              </a:rPr>
              <a:t>The Department of Human Resources’</a:t>
            </a:r>
            <a:br>
              <a:rPr lang="en-US" sz="3600" dirty="0" smtClean="0">
                <a:solidFill>
                  <a:srgbClr val="C00000"/>
                </a:solidFill>
                <a:latin typeface="Californian FB" panose="0207040306080B030204" pitchFamily="18" charset="0"/>
              </a:rPr>
            </a:br>
            <a:r>
              <a:rPr lang="en-US" sz="3600" dirty="0" smtClean="0">
                <a:solidFill>
                  <a:srgbClr val="C00000"/>
                </a:solidFill>
                <a:latin typeface="Californian FB" panose="0207040306080B030204" pitchFamily="18" charset="0"/>
              </a:rPr>
              <a:t>Office of Licensing and Monitoring</a:t>
            </a:r>
            <a:br>
              <a:rPr lang="en-US" sz="3600" dirty="0" smtClean="0">
                <a:solidFill>
                  <a:srgbClr val="C00000"/>
                </a:solidFill>
                <a:latin typeface="Californian FB" panose="0207040306080B030204" pitchFamily="18" charset="0"/>
              </a:rPr>
            </a:br>
            <a:r>
              <a:rPr lang="en-US" sz="2700" dirty="0" smtClean="0">
                <a:solidFill>
                  <a:srgbClr val="C00000"/>
                </a:solidFill>
                <a:latin typeface="Californian FB" panose="0207040306080B030204" pitchFamily="18" charset="0"/>
              </a:rPr>
              <a:t>October 6, 2016</a:t>
            </a:r>
            <a:br>
              <a:rPr lang="en-US" sz="2700" dirty="0" smtClean="0">
                <a:solidFill>
                  <a:srgbClr val="C00000"/>
                </a:solidFill>
                <a:latin typeface="Californian FB" panose="0207040306080B030204" pitchFamily="18" charset="0"/>
              </a:rPr>
            </a:br>
            <a:r>
              <a:rPr lang="en-US" sz="2700" dirty="0" smtClean="0">
                <a:solidFill>
                  <a:srgbClr val="C00000"/>
                </a:solidFill>
                <a:latin typeface="Californian FB" panose="0207040306080B030204" pitchFamily="18" charset="0"/>
              </a:rPr>
              <a:t> October 21, 2016</a:t>
            </a:r>
            <a:r>
              <a:rPr lang="en-US" sz="2000" dirty="0" smtClean="0">
                <a:solidFill>
                  <a:srgbClr val="C00000"/>
                </a:solidFill>
                <a:latin typeface="Californian FB" panose="0207040306080B030204" pitchFamily="18" charset="0"/>
              </a:rPr>
              <a:t/>
            </a:r>
            <a:br>
              <a:rPr lang="en-US" sz="2000" dirty="0" smtClean="0">
                <a:solidFill>
                  <a:srgbClr val="C00000"/>
                </a:solidFill>
                <a:latin typeface="Californian FB" panose="0207040306080B030204" pitchFamily="18" charset="0"/>
              </a:rPr>
            </a:br>
            <a:r>
              <a:rPr lang="en-US" sz="3600" dirty="0" smtClean="0">
                <a:solidFill>
                  <a:srgbClr val="C00000"/>
                </a:solidFill>
                <a:latin typeface="Baskerville Old Face" pitchFamily="18" charset="0"/>
              </a:rPr>
              <a:t/>
            </a:r>
            <a:br>
              <a:rPr lang="en-US" sz="3600" dirty="0" smtClean="0">
                <a:solidFill>
                  <a:srgbClr val="C00000"/>
                </a:solidFill>
                <a:latin typeface="Baskerville Old Face" pitchFamily="18" charset="0"/>
              </a:rPr>
            </a:br>
            <a:endParaRPr lang="en-US" sz="3600" dirty="0" smtClean="0">
              <a:latin typeface="Californian FB" panose="0207040306080B030204" pitchFamily="18" charset="0"/>
            </a:endParaRPr>
          </a:p>
        </p:txBody>
      </p:sp>
      <p:sp>
        <p:nvSpPr>
          <p:cNvPr id="9219" name="Rectangle 3"/>
          <p:cNvSpPr>
            <a:spLocks noGrp="1" noChangeArrowheads="1"/>
          </p:cNvSpPr>
          <p:nvPr>
            <p:ph type="subTitle" idx="1"/>
          </p:nvPr>
        </p:nvSpPr>
        <p:spPr>
          <a:xfrm>
            <a:off x="722313" y="3684588"/>
            <a:ext cx="7772400" cy="2030412"/>
          </a:xfrm>
          <a:ln>
            <a:solidFill>
              <a:schemeClr val="tx1"/>
            </a:solidFill>
          </a:ln>
        </p:spPr>
        <p:txBody>
          <a:bodyPr>
            <a:normAutofit lnSpcReduction="10000"/>
          </a:bodyPr>
          <a:lstStyle/>
          <a:p>
            <a:pPr eaLnBrk="1" fontAlgn="auto" hangingPunct="1">
              <a:lnSpc>
                <a:spcPct val="80000"/>
              </a:lnSpc>
              <a:spcAft>
                <a:spcPts val="0"/>
              </a:spcAft>
              <a:buFont typeface="Wingdings"/>
              <a:buNone/>
              <a:defRPr/>
            </a:pPr>
            <a:endParaRPr lang="en-US" sz="1800" dirty="0" smtClean="0">
              <a:solidFill>
                <a:schemeClr val="tx2"/>
              </a:solidFill>
              <a:latin typeface="Baskerville Old Face" pitchFamily="18" charset="0"/>
            </a:endParaRPr>
          </a:p>
          <a:p>
            <a:pPr eaLnBrk="1" fontAlgn="auto" hangingPunct="1">
              <a:lnSpc>
                <a:spcPct val="80000"/>
              </a:lnSpc>
              <a:spcAft>
                <a:spcPts val="0"/>
              </a:spcAft>
              <a:buFont typeface="Wingdings"/>
              <a:buNone/>
              <a:defRPr/>
            </a:pPr>
            <a:endParaRPr lang="en-US" sz="1800" dirty="0" smtClean="0">
              <a:solidFill>
                <a:schemeClr val="tx2"/>
              </a:solidFill>
              <a:latin typeface="Baskerville Old Face" pitchFamily="18" charset="0"/>
            </a:endParaRPr>
          </a:p>
          <a:p>
            <a:pPr eaLnBrk="1" fontAlgn="auto" hangingPunct="1">
              <a:lnSpc>
                <a:spcPct val="80000"/>
              </a:lnSpc>
              <a:spcAft>
                <a:spcPts val="0"/>
              </a:spcAft>
              <a:buFont typeface="Wingdings"/>
              <a:buNone/>
              <a:defRPr/>
            </a:pPr>
            <a:endParaRPr lang="en-US" sz="1000" dirty="0" smtClean="0">
              <a:solidFill>
                <a:schemeClr val="tx2"/>
              </a:solidFill>
              <a:latin typeface="Baskerville Old Face" pitchFamily="18" charset="0"/>
            </a:endParaRPr>
          </a:p>
          <a:p>
            <a:pPr algn="ctr" eaLnBrk="1" fontAlgn="auto" hangingPunct="1">
              <a:lnSpc>
                <a:spcPct val="80000"/>
              </a:lnSpc>
              <a:spcAft>
                <a:spcPts val="0"/>
              </a:spcAft>
              <a:buFont typeface="Wingdings"/>
              <a:buNone/>
              <a:defRPr/>
            </a:pPr>
            <a:r>
              <a:rPr lang="en-US" sz="3300" b="1" dirty="0" smtClean="0">
                <a:solidFill>
                  <a:srgbClr val="C00000"/>
                </a:solidFill>
                <a:latin typeface="Californian FB" panose="0207040306080B030204" pitchFamily="18" charset="0"/>
              </a:rPr>
              <a:t>Criminal Justice Information Services</a:t>
            </a:r>
          </a:p>
          <a:p>
            <a:pPr algn="ctr" eaLnBrk="1" fontAlgn="auto" hangingPunct="1">
              <a:lnSpc>
                <a:spcPct val="80000"/>
              </a:lnSpc>
              <a:spcAft>
                <a:spcPts val="0"/>
              </a:spcAft>
              <a:buFont typeface="Wingdings"/>
              <a:buNone/>
              <a:defRPr/>
            </a:pPr>
            <a:r>
              <a:rPr lang="en-US" sz="3300" b="1" dirty="0" smtClean="0">
                <a:solidFill>
                  <a:srgbClr val="C00000"/>
                </a:solidFill>
                <a:latin typeface="Californian FB" panose="0207040306080B030204" pitchFamily="18" charset="0"/>
              </a:rPr>
              <a:t>Central Repository</a:t>
            </a:r>
          </a:p>
          <a:p>
            <a:pPr eaLnBrk="1" fontAlgn="auto" hangingPunct="1">
              <a:lnSpc>
                <a:spcPct val="80000"/>
              </a:lnSpc>
              <a:spcAft>
                <a:spcPts val="0"/>
              </a:spcAft>
              <a:buFont typeface="Wingdings"/>
              <a:buNone/>
              <a:defRPr/>
            </a:pPr>
            <a:endParaRPr lang="en-US" b="1" dirty="0" smtClean="0">
              <a:solidFill>
                <a:srgbClr val="C00000"/>
              </a:solidFill>
              <a:latin typeface="Californian FB" panose="0207040306080B030204" pitchFamily="18" charset="0"/>
            </a:endParaRPr>
          </a:p>
          <a:p>
            <a:pPr algn="ctr" eaLnBrk="1" fontAlgn="auto" hangingPunct="1">
              <a:lnSpc>
                <a:spcPct val="80000"/>
              </a:lnSpc>
              <a:spcAft>
                <a:spcPts val="0"/>
              </a:spcAft>
              <a:buFont typeface="Wingdings"/>
              <a:buNone/>
              <a:defRPr/>
            </a:pPr>
            <a:r>
              <a:rPr lang="en-US" dirty="0" smtClean="0">
                <a:solidFill>
                  <a:srgbClr val="C00000"/>
                </a:solidFill>
                <a:latin typeface="Californian FB" panose="0207040306080B030204" pitchFamily="18" charset="0"/>
              </a:rPr>
              <a:t>410 764-4501</a:t>
            </a:r>
          </a:p>
          <a:p>
            <a:pPr algn="ctr" eaLnBrk="1" fontAlgn="auto" hangingPunct="1">
              <a:lnSpc>
                <a:spcPct val="80000"/>
              </a:lnSpc>
              <a:spcAft>
                <a:spcPts val="0"/>
              </a:spcAft>
              <a:buFont typeface="Wingdings"/>
              <a:buNone/>
              <a:defRPr/>
            </a:pPr>
            <a:r>
              <a:rPr lang="en-US" dirty="0" smtClean="0">
                <a:solidFill>
                  <a:srgbClr val="C00000"/>
                </a:solidFill>
                <a:latin typeface="Californian FB" panose="0207040306080B030204" pitchFamily="18" charset="0"/>
              </a:rPr>
              <a:t>1-888 795-0011</a:t>
            </a:r>
          </a:p>
          <a:p>
            <a:pPr eaLnBrk="1" fontAlgn="auto" hangingPunct="1">
              <a:lnSpc>
                <a:spcPct val="80000"/>
              </a:lnSpc>
              <a:spcAft>
                <a:spcPts val="0"/>
              </a:spcAft>
              <a:buFont typeface="Wingdings"/>
              <a:buNone/>
              <a:defRPr/>
            </a:pPr>
            <a:endParaRPr lang="en-US" dirty="0" smtClean="0">
              <a:solidFill>
                <a:srgbClr val="FF3300"/>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503238" y="533400"/>
            <a:ext cx="8183562" cy="914400"/>
          </a:xfrm>
        </p:spPr>
        <p:txBody>
          <a:bodyPr/>
          <a:lstStyle/>
          <a:p>
            <a:pPr algn="ctr" eaLnBrk="1" fontAlgn="auto" hangingPunct="1">
              <a:spcAft>
                <a:spcPts val="0"/>
              </a:spcAft>
              <a:defRPr/>
            </a:pPr>
            <a:r>
              <a:rPr lang="en-US" dirty="0" smtClean="0">
                <a:solidFill>
                  <a:srgbClr val="C00000"/>
                </a:solidFill>
                <a:latin typeface="Baskerville Old Face" pitchFamily="18" charset="0"/>
              </a:rPr>
              <a:t>COMPLETENESS</a:t>
            </a:r>
          </a:p>
        </p:txBody>
      </p:sp>
      <p:sp>
        <p:nvSpPr>
          <p:cNvPr id="32771" name="Rectangle 3"/>
          <p:cNvSpPr>
            <a:spLocks noGrp="1" noChangeArrowheads="1"/>
          </p:cNvSpPr>
          <p:nvPr>
            <p:ph idx="1"/>
          </p:nvPr>
        </p:nvSpPr>
        <p:spPr>
          <a:xfrm>
            <a:off x="503238" y="530225"/>
            <a:ext cx="8183562" cy="5413375"/>
          </a:xfrm>
        </p:spPr>
        <p:txBody>
          <a:bodyPr/>
          <a:lstStyle/>
          <a:p>
            <a:pPr eaLnBrk="1" hangingPunct="1">
              <a:buFont typeface="Wingdings" pitchFamily="2" charset="2"/>
              <a:buNone/>
            </a:pPr>
            <a:endParaRPr lang="en-US" altLang="en-US" smtClean="0">
              <a:latin typeface="Baskerville Old Face" pitchFamily="18" charset="0"/>
            </a:endParaRPr>
          </a:p>
          <a:p>
            <a:pPr eaLnBrk="1" hangingPunct="1">
              <a:buFont typeface="Wingdings" pitchFamily="2" charset="2"/>
              <a:buNone/>
            </a:pPr>
            <a:endParaRPr lang="en-US" altLang="en-US" smtClean="0">
              <a:latin typeface="Baskerville Old Face" pitchFamily="18" charset="0"/>
            </a:endParaRPr>
          </a:p>
          <a:p>
            <a:pPr eaLnBrk="1" hangingPunct="1">
              <a:buFont typeface="Wingdings" pitchFamily="2" charset="2"/>
              <a:buNone/>
            </a:pPr>
            <a:endParaRPr lang="en-US" altLang="en-US" smtClean="0">
              <a:latin typeface="Baskerville Old Face" pitchFamily="18" charset="0"/>
            </a:endParaRPr>
          </a:p>
          <a:p>
            <a:pPr eaLnBrk="1" hangingPunct="1">
              <a:buFont typeface="Wingdings" pitchFamily="2" charset="2"/>
              <a:buNone/>
            </a:pPr>
            <a:endParaRPr lang="en-US" altLang="en-US" smtClean="0">
              <a:latin typeface="Baskerville Old Face" pitchFamily="18" charset="0"/>
            </a:endParaRPr>
          </a:p>
          <a:p>
            <a:pPr eaLnBrk="1" hangingPunct="1">
              <a:buFont typeface="Wingdings" pitchFamily="2" charset="2"/>
              <a:buNone/>
            </a:pPr>
            <a:endParaRPr lang="en-US" altLang="en-US" smtClean="0">
              <a:latin typeface="Baskerville Old Face" pitchFamily="18" charset="0"/>
            </a:endParaRPr>
          </a:p>
          <a:p>
            <a:pPr eaLnBrk="1" hangingPunct="1">
              <a:buFont typeface="Wingdings" pitchFamily="2" charset="2"/>
              <a:buNone/>
            </a:pPr>
            <a:r>
              <a:rPr lang="en-US" altLang="en-US" smtClean="0">
                <a:latin typeface="Californian FB" pitchFamily="18" charset="0"/>
              </a:rPr>
              <a:t>The degree to which all fields on the fingerprint card contain data.</a:t>
            </a:r>
          </a:p>
        </p:txBody>
      </p:sp>
      <p:pic>
        <p:nvPicPr>
          <p:cNvPr id="32772" name="Picture 4" descr="MCj0251225000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733800" y="4486275"/>
            <a:ext cx="1752600" cy="1130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228600"/>
            <a:ext cx="8229600" cy="1066800"/>
          </a:xfrm>
        </p:spPr>
        <p:txBody>
          <a:bodyPr/>
          <a:lstStyle/>
          <a:p>
            <a:pPr algn="ctr" eaLnBrk="1" fontAlgn="auto" hangingPunct="1">
              <a:spcAft>
                <a:spcPts val="0"/>
              </a:spcAft>
              <a:defRPr/>
            </a:pPr>
            <a:r>
              <a:rPr lang="en-US" dirty="0" smtClean="0">
                <a:solidFill>
                  <a:srgbClr val="C00000"/>
                </a:solidFill>
                <a:latin typeface="Californian FB" panose="0207040306080B030204" pitchFamily="18" charset="0"/>
              </a:rPr>
              <a:t>ACCURACY</a:t>
            </a:r>
          </a:p>
        </p:txBody>
      </p:sp>
      <p:sp>
        <p:nvSpPr>
          <p:cNvPr id="33795" name="Rectangle 3"/>
          <p:cNvSpPr>
            <a:spLocks noGrp="1" noChangeArrowheads="1"/>
          </p:cNvSpPr>
          <p:nvPr>
            <p:ph idx="1"/>
          </p:nvPr>
        </p:nvSpPr>
        <p:spPr>
          <a:xfrm>
            <a:off x="457200" y="1600200"/>
            <a:ext cx="8229600" cy="4876800"/>
          </a:xfrm>
        </p:spPr>
        <p:txBody>
          <a:bodyPr/>
          <a:lstStyle/>
          <a:p>
            <a:pPr eaLnBrk="1" hangingPunct="1">
              <a:buFont typeface="Wingdings" pitchFamily="2" charset="2"/>
              <a:buNone/>
            </a:pPr>
            <a:r>
              <a:rPr lang="en-US" altLang="en-US" sz="2400" smtClean="0">
                <a:latin typeface="Baskerville Old Face" pitchFamily="18" charset="0"/>
              </a:rPr>
              <a:t>The degree to which the data on the fingerprint card matches the source documents.</a:t>
            </a:r>
          </a:p>
          <a:p>
            <a:pPr eaLnBrk="1" hangingPunct="1">
              <a:buFont typeface="Wingdings" pitchFamily="2" charset="2"/>
              <a:buNone/>
            </a:pPr>
            <a:endParaRPr lang="en-US" altLang="en-US" sz="2400" smtClean="0"/>
          </a:p>
          <a:p>
            <a:pPr eaLnBrk="1" hangingPunct="1">
              <a:buFont typeface="Wingdings" pitchFamily="2" charset="2"/>
              <a:buNone/>
            </a:pPr>
            <a:endParaRPr lang="en-US" altLang="en-US" sz="2400" smtClean="0"/>
          </a:p>
          <a:p>
            <a:pPr eaLnBrk="1" hangingPunct="1">
              <a:buFont typeface="Wingdings" pitchFamily="2" charset="2"/>
              <a:buNone/>
            </a:pPr>
            <a:endParaRPr lang="en-US" altLang="en-US" sz="2400" smtClean="0"/>
          </a:p>
          <a:p>
            <a:pPr eaLnBrk="1" hangingPunct="1">
              <a:buFont typeface="Wingdings" pitchFamily="2" charset="2"/>
              <a:buNone/>
            </a:pPr>
            <a:endParaRPr lang="en-US" altLang="en-US" sz="2400" smtClean="0"/>
          </a:p>
          <a:p>
            <a:pPr eaLnBrk="1" hangingPunct="1">
              <a:buFont typeface="Wingdings" pitchFamily="2" charset="2"/>
              <a:buNone/>
            </a:pPr>
            <a:endParaRPr lang="en-US" altLang="en-US" sz="2400" smtClean="0"/>
          </a:p>
          <a:p>
            <a:pPr eaLnBrk="1" hangingPunct="1">
              <a:buFont typeface="Wingdings" pitchFamily="2" charset="2"/>
              <a:buNone/>
            </a:pPr>
            <a:endParaRPr lang="en-US" altLang="en-US" sz="2400" smtClean="0"/>
          </a:p>
          <a:p>
            <a:pPr eaLnBrk="1" hangingPunct="1">
              <a:buFont typeface="Wingdings" pitchFamily="2" charset="2"/>
              <a:buNone/>
            </a:pPr>
            <a:endParaRPr lang="en-US" altLang="en-US" sz="2400" smtClean="0"/>
          </a:p>
          <a:p>
            <a:pPr eaLnBrk="1" hangingPunct="1">
              <a:buFont typeface="Wingdings" pitchFamily="2" charset="2"/>
              <a:buNone/>
            </a:pPr>
            <a:endParaRPr lang="en-US" altLang="en-US" sz="2400" smtClean="0"/>
          </a:p>
          <a:p>
            <a:pPr eaLnBrk="1" hangingPunct="1">
              <a:buFont typeface="Wingdings" pitchFamily="2" charset="2"/>
              <a:buNone/>
            </a:pPr>
            <a:endParaRPr lang="en-US" altLang="en-US" smtClean="0"/>
          </a:p>
        </p:txBody>
      </p:sp>
      <p:pic>
        <p:nvPicPr>
          <p:cNvPr id="33796" name="Picture 4" descr="MCj0441451000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0" y="2743200"/>
            <a:ext cx="2362200" cy="1771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5365" name="Picture 5" descr="applicant card back"/>
          <p:cNvPicPr>
            <a:picLocks noChangeAspect="1" noChangeArrowheads="1"/>
          </p:cNvPicPr>
          <p:nvPr/>
        </p:nvPicPr>
        <p:blipFill>
          <a:blip r:embed="rId3" cstate="print">
            <a:lum bright="-46000" contrast="28000"/>
            <a:grayscl/>
          </a:blip>
          <a:srcRect/>
          <a:stretch>
            <a:fillRect/>
          </a:stretch>
        </p:blipFill>
        <p:spPr bwMode="auto">
          <a:xfrm>
            <a:off x="4648200" y="2133600"/>
            <a:ext cx="3429000" cy="3200400"/>
          </a:xfrm>
          <a:prstGeom prst="rect">
            <a:avLst/>
          </a:prstGeom>
          <a:ln>
            <a:noFill/>
          </a:ln>
          <a:effectLst>
            <a:outerShdw blurRad="292100" dist="139700" dir="2700000" algn="tl" rotWithShape="0">
              <a:srgbClr val="333333">
                <a:alpha val="65000"/>
              </a:srgbClr>
            </a:outerShdw>
          </a:effectLst>
        </p:spPr>
      </p:pic>
      <p:pic>
        <p:nvPicPr>
          <p:cNvPr id="33798" name="Picture 6" descr="applicant card front"/>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778125" y="-1955800"/>
            <a:ext cx="2778125" cy="279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3799" name="Text Box 8"/>
          <p:cNvSpPr txBox="1">
            <a:spLocks noChangeArrowheads="1"/>
          </p:cNvSpPr>
          <p:nvPr/>
        </p:nvSpPr>
        <p:spPr bwMode="auto">
          <a:xfrm>
            <a:off x="1050925" y="4603750"/>
            <a:ext cx="20701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altLang="en-US"/>
              <a:t>Source Documents</a:t>
            </a:r>
          </a:p>
        </p:txBody>
      </p:sp>
      <p:sp>
        <p:nvSpPr>
          <p:cNvPr id="33800" name="Text Box 9"/>
          <p:cNvSpPr txBox="1">
            <a:spLocks noChangeArrowheads="1"/>
          </p:cNvSpPr>
          <p:nvPr/>
        </p:nvSpPr>
        <p:spPr bwMode="auto">
          <a:xfrm>
            <a:off x="4937125" y="5334000"/>
            <a:ext cx="283527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altLang="en-US"/>
              <a:t>Fingerprint Card </a:t>
            </a:r>
          </a:p>
        </p:txBody>
      </p:sp>
      <p:sp>
        <p:nvSpPr>
          <p:cNvPr id="33801" name="Line 12"/>
          <p:cNvSpPr>
            <a:spLocks noChangeShapeType="1"/>
          </p:cNvSpPr>
          <p:nvPr/>
        </p:nvSpPr>
        <p:spPr bwMode="auto">
          <a:xfrm>
            <a:off x="3886200" y="3505200"/>
            <a:ext cx="914400" cy="381000"/>
          </a:xfrm>
          <a:prstGeom prst="line">
            <a:avLst/>
          </a:prstGeom>
          <a:noFill/>
          <a:ln w="11430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304800"/>
            <a:ext cx="8229600" cy="1143000"/>
          </a:xfrm>
        </p:spPr>
        <p:txBody>
          <a:bodyPr/>
          <a:lstStyle/>
          <a:p>
            <a:pPr algn="ctr" eaLnBrk="1" fontAlgn="auto" hangingPunct="1">
              <a:spcAft>
                <a:spcPts val="0"/>
              </a:spcAft>
              <a:defRPr/>
            </a:pPr>
            <a:r>
              <a:rPr lang="en-US" dirty="0" smtClean="0">
                <a:solidFill>
                  <a:srgbClr val="C00000"/>
                </a:solidFill>
                <a:latin typeface="Californian FB" panose="0207040306080B030204" pitchFamily="18" charset="0"/>
              </a:rPr>
              <a:t>Fingerprint Quality</a:t>
            </a:r>
          </a:p>
        </p:txBody>
      </p:sp>
      <p:sp>
        <p:nvSpPr>
          <p:cNvPr id="34819" name="Rectangle 3"/>
          <p:cNvSpPr>
            <a:spLocks noGrp="1" noChangeArrowheads="1"/>
          </p:cNvSpPr>
          <p:nvPr>
            <p:ph idx="1"/>
          </p:nvPr>
        </p:nvSpPr>
        <p:spPr>
          <a:xfrm>
            <a:off x="457200" y="1600200"/>
            <a:ext cx="8229600" cy="4329113"/>
          </a:xfrm>
        </p:spPr>
        <p:txBody>
          <a:bodyPr/>
          <a:lstStyle/>
          <a:p>
            <a:pPr algn="ctr" eaLnBrk="1" hangingPunct="1">
              <a:buFont typeface="Wingdings" pitchFamily="2" charset="2"/>
              <a:buNone/>
            </a:pPr>
            <a:r>
              <a:rPr lang="en-US" altLang="en-US" smtClean="0">
                <a:latin typeface="Californian FB" pitchFamily="18" charset="0"/>
              </a:rPr>
              <a:t>The clarity, resolution and readability of the fingerprints impressions. </a:t>
            </a:r>
          </a:p>
          <a:p>
            <a:pPr algn="ctr" eaLnBrk="1" hangingPunct="1">
              <a:buFont typeface="Wingdings" pitchFamily="2" charset="2"/>
              <a:buNone/>
            </a:pPr>
            <a:endParaRPr lang="en-US" altLang="en-US" smtClean="0"/>
          </a:p>
          <a:p>
            <a:pPr algn="ctr" eaLnBrk="1" hangingPunct="1">
              <a:buFont typeface="Wingdings" pitchFamily="2" charset="2"/>
              <a:buNone/>
            </a:pPr>
            <a:endParaRPr lang="en-US" altLang="en-US" smtClean="0"/>
          </a:p>
          <a:p>
            <a:pPr algn="ctr" eaLnBrk="1" hangingPunct="1">
              <a:buFont typeface="Wingdings" pitchFamily="2" charset="2"/>
              <a:buNone/>
            </a:pPr>
            <a:endParaRPr lang="en-US" altLang="en-US" smtClean="0"/>
          </a:p>
          <a:p>
            <a:pPr algn="ctr" eaLnBrk="1" hangingPunct="1">
              <a:buFont typeface="Wingdings" pitchFamily="2" charset="2"/>
              <a:buNone/>
            </a:pPr>
            <a:endParaRPr lang="en-US" altLang="en-US" smtClean="0"/>
          </a:p>
          <a:p>
            <a:pPr algn="ctr" eaLnBrk="1" hangingPunct="1">
              <a:buFont typeface="Wingdings" pitchFamily="2" charset="2"/>
              <a:buNone/>
            </a:pPr>
            <a:r>
              <a:rPr lang="en-US" altLang="en-US" smtClean="0"/>
              <a:t> </a:t>
            </a:r>
          </a:p>
          <a:p>
            <a:pPr algn="ctr" eaLnBrk="1" hangingPunct="1">
              <a:buFont typeface="Wingdings" pitchFamily="2" charset="2"/>
              <a:buNone/>
            </a:pPr>
            <a:endParaRPr lang="en-US" altLang="en-US" smtClean="0"/>
          </a:p>
          <a:p>
            <a:pPr algn="ctr" eaLnBrk="1" hangingPunct="1">
              <a:buFont typeface="Wingdings" pitchFamily="2" charset="2"/>
              <a:buNone/>
            </a:pPr>
            <a:endParaRPr lang="en-US" altLang="en-US" smtClean="0"/>
          </a:p>
          <a:p>
            <a:pPr algn="ctr" eaLnBrk="1" hangingPunct="1">
              <a:buFont typeface="Wingdings" pitchFamily="2" charset="2"/>
              <a:buNone/>
            </a:pPr>
            <a:endParaRPr lang="en-US" altLang="en-US" smtClean="0"/>
          </a:p>
          <a:p>
            <a:pPr algn="ctr" eaLnBrk="1" hangingPunct="1">
              <a:buFont typeface="Wingdings" pitchFamily="2" charset="2"/>
              <a:buNone/>
            </a:pPr>
            <a:endParaRPr lang="en-US" altLang="en-US" smtClean="0"/>
          </a:p>
        </p:txBody>
      </p:sp>
      <p:pic>
        <p:nvPicPr>
          <p:cNvPr id="44038" name="Picture 6" descr="Fingerprint smudged"/>
          <p:cNvPicPr>
            <a:picLocks noChangeAspect="1" noChangeArrowheads="1"/>
          </p:cNvPicPr>
          <p:nvPr/>
        </p:nvPicPr>
        <p:blipFill>
          <a:blip r:embed="rId2" cstate="print"/>
          <a:srcRect/>
          <a:stretch>
            <a:fillRect/>
          </a:stretch>
        </p:blipFill>
        <p:spPr bwMode="auto">
          <a:xfrm>
            <a:off x="3886200" y="2819400"/>
            <a:ext cx="1600200" cy="245317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44039" name="Picture 7" descr="j0256488"/>
          <p:cNvPicPr>
            <a:picLocks noChangeAspect="1" noChangeArrowheads="1"/>
          </p:cNvPicPr>
          <p:nvPr/>
        </p:nvPicPr>
        <p:blipFill>
          <a:blip r:embed="rId3" cstate="print">
            <a:lum bright="-100000" contrast="100000"/>
          </a:blip>
          <a:srcRect/>
          <a:stretch>
            <a:fillRect/>
          </a:stretch>
        </p:blipFill>
        <p:spPr bwMode="auto">
          <a:xfrm>
            <a:off x="6629400" y="2743200"/>
            <a:ext cx="1441450" cy="23622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44042" name="Picture 10" descr="j0256488"/>
          <p:cNvPicPr>
            <a:picLocks noChangeAspect="1" noChangeArrowheads="1"/>
          </p:cNvPicPr>
          <p:nvPr/>
        </p:nvPicPr>
        <p:blipFill>
          <a:blip r:embed="rId4" cstate="print">
            <a:lum bright="-100000" contrast="100000"/>
          </a:blip>
          <a:srcRect/>
          <a:stretch>
            <a:fillRect/>
          </a:stretch>
        </p:blipFill>
        <p:spPr bwMode="auto">
          <a:xfrm>
            <a:off x="914400" y="2819400"/>
            <a:ext cx="1524000" cy="23622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34823" name="Text Box 11"/>
          <p:cNvSpPr txBox="1">
            <a:spLocks noChangeArrowheads="1"/>
          </p:cNvSpPr>
          <p:nvPr/>
        </p:nvSpPr>
        <p:spPr bwMode="auto">
          <a:xfrm>
            <a:off x="990600" y="5486400"/>
            <a:ext cx="1100138"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altLang="en-US"/>
              <a:t>Distorted</a:t>
            </a:r>
          </a:p>
        </p:txBody>
      </p:sp>
      <p:sp>
        <p:nvSpPr>
          <p:cNvPr id="34824" name="Text Box 12"/>
          <p:cNvSpPr txBox="1">
            <a:spLocks noChangeArrowheads="1"/>
          </p:cNvSpPr>
          <p:nvPr/>
        </p:nvSpPr>
        <p:spPr bwMode="auto">
          <a:xfrm>
            <a:off x="4114800" y="5486400"/>
            <a:ext cx="1074738"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altLang="en-US"/>
              <a:t>Smeared</a:t>
            </a:r>
          </a:p>
        </p:txBody>
      </p:sp>
      <p:sp>
        <p:nvSpPr>
          <p:cNvPr id="34825" name="Text Box 13"/>
          <p:cNvSpPr txBox="1">
            <a:spLocks noChangeArrowheads="1"/>
          </p:cNvSpPr>
          <p:nvPr/>
        </p:nvSpPr>
        <p:spPr bwMode="auto">
          <a:xfrm>
            <a:off x="7086600" y="5562600"/>
            <a:ext cx="696913"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altLang="en-US"/>
              <a:t>Clear</a:t>
            </a:r>
          </a:p>
        </p:txBody>
      </p:sp>
      <p:pic>
        <p:nvPicPr>
          <p:cNvPr id="34826" name="Picture 18" descr="k3071991"/>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810000" y="2819400"/>
            <a:ext cx="1676400" cy="228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4827" name="Picture 11" descr="MPj03058680000[1]"/>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914400" y="2819400"/>
            <a:ext cx="1447800" cy="228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4828" name="Picture 16" descr="fingerprint-1">
            <a:hlinkClick r:id="rId7"/>
          </p:cNvPr>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6629400" y="2819400"/>
            <a:ext cx="1447800" cy="2133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44038"/>
                                        </p:tgtEl>
                                        <p:attrNameLst>
                                          <p:attrName>style.visibility</p:attrName>
                                        </p:attrNameLst>
                                      </p:cBhvr>
                                      <p:to>
                                        <p:strVal val="visible"/>
                                      </p:to>
                                    </p:set>
                                    <p:animEffect transition="in" filter="dissolve">
                                      <p:cBhvr>
                                        <p:cTn id="7" dur="500"/>
                                        <p:tgtEl>
                                          <p:spTgt spid="44038"/>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44039"/>
                                        </p:tgtEl>
                                        <p:attrNameLst>
                                          <p:attrName>style.visibility</p:attrName>
                                        </p:attrNameLst>
                                      </p:cBhvr>
                                      <p:to>
                                        <p:strVal val="visible"/>
                                      </p:to>
                                    </p:set>
                                    <p:animEffect transition="in" filter="dissolve">
                                      <p:cBhvr>
                                        <p:cTn id="11" dur="500"/>
                                        <p:tgtEl>
                                          <p:spTgt spid="44039"/>
                                        </p:tgtEl>
                                      </p:cBhvr>
                                    </p:animEffect>
                                  </p:childTnLst>
                                </p:cTn>
                              </p:par>
                            </p:childTnLst>
                          </p:cTn>
                        </p:par>
                        <p:par>
                          <p:cTn id="12" fill="hold" nodeType="afterGroup">
                            <p:stCondLst>
                              <p:cond delay="1000"/>
                            </p:stCondLst>
                            <p:childTnLst>
                              <p:par>
                                <p:cTn id="13" presetID="9" presetClass="entr" presetSubtype="0" fill="hold" nodeType="afterEffect">
                                  <p:stCondLst>
                                    <p:cond delay="0"/>
                                  </p:stCondLst>
                                  <p:childTnLst>
                                    <p:set>
                                      <p:cBhvr>
                                        <p:cTn id="14" dur="1" fill="hold">
                                          <p:stCondLst>
                                            <p:cond delay="0"/>
                                          </p:stCondLst>
                                        </p:cTn>
                                        <p:tgtEl>
                                          <p:spTgt spid="44042"/>
                                        </p:tgtEl>
                                        <p:attrNameLst>
                                          <p:attrName>style.visibility</p:attrName>
                                        </p:attrNameLst>
                                      </p:cBhvr>
                                      <p:to>
                                        <p:strVal val="visible"/>
                                      </p:to>
                                    </p:set>
                                    <p:animEffect transition="in" filter="dissolve">
                                      <p:cBhvr>
                                        <p:cTn id="15" dur="500"/>
                                        <p:tgtEl>
                                          <p:spTgt spid="440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228600"/>
            <a:ext cx="8229600" cy="1066800"/>
          </a:xfrm>
        </p:spPr>
        <p:txBody>
          <a:bodyPr/>
          <a:lstStyle/>
          <a:p>
            <a:pPr algn="ctr" eaLnBrk="1" fontAlgn="auto" hangingPunct="1">
              <a:spcAft>
                <a:spcPts val="0"/>
              </a:spcAft>
              <a:defRPr/>
            </a:pPr>
            <a:r>
              <a:rPr lang="en-US" dirty="0" smtClean="0">
                <a:solidFill>
                  <a:srgbClr val="C00000"/>
                </a:solidFill>
                <a:latin typeface="Californian FB" panose="0207040306080B030204" pitchFamily="18" charset="0"/>
              </a:rPr>
              <a:t>Limited Access To CHRI</a:t>
            </a:r>
          </a:p>
        </p:txBody>
      </p:sp>
      <p:sp>
        <p:nvSpPr>
          <p:cNvPr id="35843" name="Rectangle 3"/>
          <p:cNvSpPr>
            <a:spLocks noGrp="1" noChangeArrowheads="1"/>
          </p:cNvSpPr>
          <p:nvPr>
            <p:ph idx="1"/>
          </p:nvPr>
        </p:nvSpPr>
        <p:spPr>
          <a:xfrm>
            <a:off x="609600" y="1905000"/>
            <a:ext cx="8077200" cy="4419600"/>
          </a:xfrm>
        </p:spPr>
        <p:txBody>
          <a:bodyPr/>
          <a:lstStyle/>
          <a:p>
            <a:pPr eaLnBrk="1" hangingPunct="1">
              <a:buFont typeface="Wingdings" pitchFamily="2" charset="2"/>
              <a:buNone/>
            </a:pPr>
            <a:r>
              <a:rPr lang="en-US" altLang="en-US" smtClean="0">
                <a:latin typeface="Californian FB" pitchFamily="18" charset="0"/>
              </a:rPr>
              <a:t>	Access to CHRI should be limited to those individuals directly involved in the hiring process and who have been the subject of a fingerprint based background check.</a:t>
            </a:r>
          </a:p>
        </p:txBody>
      </p:sp>
      <p:pic>
        <p:nvPicPr>
          <p:cNvPr id="35844" name="Picture 6" descr="C:\Documents and Settings\barnwebx\Local Settings\Temporary Internet Files\Content.IE5\XKQW5BT4\MC900060229[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324600" y="4191000"/>
            <a:ext cx="1308100" cy="18208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28600"/>
            <a:ext cx="8229600" cy="1066800"/>
          </a:xfrm>
        </p:spPr>
        <p:txBody>
          <a:bodyPr/>
          <a:lstStyle/>
          <a:p>
            <a:pPr algn="ctr" eaLnBrk="1" fontAlgn="auto" hangingPunct="1">
              <a:spcAft>
                <a:spcPts val="0"/>
              </a:spcAft>
              <a:defRPr/>
            </a:pPr>
            <a:r>
              <a:rPr lang="en-US" smtClean="0">
                <a:solidFill>
                  <a:srgbClr val="C00000"/>
                </a:solidFill>
                <a:latin typeface="Baskerville Old Face" pitchFamily="18" charset="0"/>
              </a:rPr>
              <a:t>Storage and Security of CHRI</a:t>
            </a:r>
          </a:p>
        </p:txBody>
      </p:sp>
      <p:sp>
        <p:nvSpPr>
          <p:cNvPr id="36867" name="Rectangle 3"/>
          <p:cNvSpPr>
            <a:spLocks noGrp="1" noChangeArrowheads="1"/>
          </p:cNvSpPr>
          <p:nvPr>
            <p:ph idx="1"/>
          </p:nvPr>
        </p:nvSpPr>
        <p:spPr>
          <a:xfrm>
            <a:off x="503238" y="530225"/>
            <a:ext cx="8183562" cy="5641975"/>
          </a:xfrm>
        </p:spPr>
        <p:txBody>
          <a:bodyPr/>
          <a:lstStyle/>
          <a:p>
            <a:pPr algn="ctr" eaLnBrk="1" hangingPunct="1">
              <a:buFont typeface="Wingdings" pitchFamily="2" charset="2"/>
              <a:buNone/>
            </a:pPr>
            <a:endParaRPr lang="en-US" altLang="en-US" sz="4000" dirty="0" smtClean="0">
              <a:latin typeface="Baskerville Old Face" pitchFamily="18" charset="0"/>
            </a:endParaRPr>
          </a:p>
          <a:p>
            <a:pPr eaLnBrk="1" hangingPunct="1">
              <a:buFont typeface="Wingdings" pitchFamily="2" charset="2"/>
              <a:buNone/>
            </a:pPr>
            <a:r>
              <a:rPr lang="en-US" altLang="en-US" sz="4000" dirty="0" smtClean="0">
                <a:latin typeface="Baskerville Old Face" pitchFamily="18" charset="0"/>
              </a:rPr>
              <a:t>	</a:t>
            </a:r>
            <a:r>
              <a:rPr lang="en-US" altLang="en-US" sz="4000" dirty="0" smtClean="0">
                <a:latin typeface="Californian FB" pitchFamily="18" charset="0"/>
              </a:rPr>
              <a:t>		</a:t>
            </a:r>
          </a:p>
          <a:p>
            <a:pPr eaLnBrk="1" hangingPunct="1">
              <a:buFont typeface="Wingdings" pitchFamily="2" charset="2"/>
              <a:buNone/>
            </a:pPr>
            <a:r>
              <a:rPr lang="en-US" altLang="en-US" sz="3600" b="1" dirty="0" smtClean="0">
                <a:latin typeface="Californian FB" pitchFamily="18" charset="0"/>
              </a:rPr>
              <a:t>CJIS Security Policy 5.5, Section 4.2.1</a:t>
            </a:r>
            <a:endParaRPr lang="en-US" altLang="en-US" sz="3600" dirty="0" smtClean="0">
              <a:latin typeface="Californian FB" pitchFamily="18" charset="0"/>
            </a:endParaRPr>
          </a:p>
          <a:p>
            <a:pPr eaLnBrk="1" hangingPunct="1">
              <a:buFont typeface="Wingdings" pitchFamily="2" charset="2"/>
              <a:buNone/>
            </a:pPr>
            <a:r>
              <a:rPr lang="en-US" altLang="en-US" sz="3600" dirty="0" smtClean="0">
                <a:latin typeface="Californian FB" pitchFamily="18" charset="0"/>
              </a:rPr>
              <a:t>Title 5, U.S.C. 552a</a:t>
            </a:r>
          </a:p>
          <a:p>
            <a:pPr eaLnBrk="1" hangingPunct="1">
              <a:buFont typeface="Wingdings" pitchFamily="2" charset="2"/>
              <a:buNone/>
            </a:pPr>
            <a:r>
              <a:rPr lang="en-US" altLang="en-US" dirty="0" smtClean="0">
                <a:latin typeface="Californian FB" pitchFamily="18" charset="0"/>
              </a:rPr>
              <a:t>	Requires agencies “to maintain a system of records which establish appropriate administrative, technical, and physical safeguards to ensure the security and confidentiality of records.”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1026"/>
          <p:cNvSpPr>
            <a:spLocks noGrp="1" noChangeArrowheads="1"/>
          </p:cNvSpPr>
          <p:nvPr>
            <p:ph type="title"/>
          </p:nvPr>
        </p:nvSpPr>
        <p:spPr>
          <a:xfrm>
            <a:off x="685800" y="533400"/>
            <a:ext cx="7467600" cy="1371600"/>
          </a:xfrm>
        </p:spPr>
        <p:txBody>
          <a:bodyPr/>
          <a:lstStyle/>
          <a:p>
            <a:pPr algn="ctr" eaLnBrk="1" fontAlgn="auto" hangingPunct="1">
              <a:spcAft>
                <a:spcPts val="0"/>
              </a:spcAft>
              <a:defRPr/>
            </a:pPr>
            <a:r>
              <a:rPr lang="en-US" dirty="0" smtClean="0">
                <a:solidFill>
                  <a:srgbClr val="C00000"/>
                </a:solidFill>
                <a:latin typeface="Californian FB" panose="0207040306080B030204" pitchFamily="18" charset="0"/>
              </a:rPr>
              <a:t>Breach In Security</a:t>
            </a:r>
            <a:r>
              <a:rPr lang="en-US" dirty="0" smtClean="0">
                <a:solidFill>
                  <a:srgbClr val="C00000"/>
                </a:solidFill>
                <a:latin typeface="Baskerville Old Face" pitchFamily="18" charset="0"/>
              </a:rPr>
              <a:t/>
            </a:r>
            <a:br>
              <a:rPr lang="en-US" dirty="0" smtClean="0">
                <a:solidFill>
                  <a:srgbClr val="C00000"/>
                </a:solidFill>
                <a:latin typeface="Baskerville Old Face" pitchFamily="18" charset="0"/>
              </a:rPr>
            </a:br>
            <a:r>
              <a:rPr lang="en-US" sz="2000" dirty="0" smtClean="0">
                <a:solidFill>
                  <a:srgbClr val="C00000"/>
                </a:solidFill>
                <a:effectLst>
                  <a:outerShdw blurRad="38100" dist="38100" dir="2700000" algn="tl">
                    <a:srgbClr val="FFFFFF"/>
                  </a:outerShdw>
                </a:effectLst>
                <a:latin typeface="Tekton" pitchFamily="34" charset="0"/>
              </a:rPr>
              <a:t/>
            </a:r>
            <a:br>
              <a:rPr lang="en-US" sz="2000" dirty="0" smtClean="0">
                <a:solidFill>
                  <a:srgbClr val="C00000"/>
                </a:solidFill>
                <a:effectLst>
                  <a:outerShdw blurRad="38100" dist="38100" dir="2700000" algn="tl">
                    <a:srgbClr val="FFFFFF"/>
                  </a:outerShdw>
                </a:effectLst>
                <a:latin typeface="Tekton" pitchFamily="34" charset="0"/>
              </a:rPr>
            </a:br>
            <a:endParaRPr lang="en-US" sz="2000" dirty="0" smtClean="0">
              <a:solidFill>
                <a:srgbClr val="C00000"/>
              </a:solidFill>
              <a:effectLst>
                <a:outerShdw blurRad="38100" dist="38100" dir="2700000" algn="tl">
                  <a:srgbClr val="FFFFFF"/>
                </a:outerShdw>
              </a:effectLst>
              <a:latin typeface="Tekton" pitchFamily="34" charset="0"/>
            </a:endParaRPr>
          </a:p>
        </p:txBody>
      </p:sp>
      <p:pic>
        <p:nvPicPr>
          <p:cNvPr id="72708" name="Picture 1028" descr="C:\Documents and Settings\tobysb\Application Data\Microsoft\Media Catalog\Downloaded Clips\cl9c\j0390550.jpg"/>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a:xfrm>
            <a:off x="457200" y="3810000"/>
            <a:ext cx="1981200" cy="2133600"/>
          </a:xfrm>
          <a:noFill/>
        </p:spPr>
      </p:pic>
      <p:sp>
        <p:nvSpPr>
          <p:cNvPr id="72710" name="Text Box 1030"/>
          <p:cNvSpPr txBox="1">
            <a:spLocks noChangeArrowheads="1"/>
          </p:cNvSpPr>
          <p:nvPr/>
        </p:nvSpPr>
        <p:spPr bwMode="auto">
          <a:xfrm>
            <a:off x="2438400" y="1219200"/>
            <a:ext cx="6248400" cy="5678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marL="457200" indent="-457200" eaLnBrk="1" hangingPunct="1">
              <a:buFont typeface="Arial" panose="020B0604020202020204" pitchFamily="34" charset="0"/>
              <a:buChar char="•"/>
              <a:defRPr/>
            </a:pPr>
            <a:r>
              <a:rPr kumimoji="1" lang="en-US" altLang="en-US" sz="2800" dirty="0" smtClean="0">
                <a:latin typeface="Californian FB" panose="0207040306080B030204" pitchFamily="18" charset="0"/>
              </a:rPr>
              <a:t>Precautions or measures should be taken to ensure that all criminal history information is guarded from attack, theft or improper disclosure.</a:t>
            </a:r>
          </a:p>
          <a:p>
            <a:pPr marL="457200" indent="-457200" eaLnBrk="1" hangingPunct="1">
              <a:buFont typeface="Arial" panose="020B0604020202020204" pitchFamily="34" charset="0"/>
              <a:buChar char="•"/>
              <a:defRPr/>
            </a:pPr>
            <a:r>
              <a:rPr kumimoji="1" lang="en-US" altLang="en-US" sz="2800" dirty="0" smtClean="0">
                <a:latin typeface="Californian FB" panose="0207040306080B030204" pitchFamily="18" charset="0"/>
              </a:rPr>
              <a:t>Should there be a Breach in the security of the CHRI, notify CJIS immediately</a:t>
            </a:r>
          </a:p>
          <a:p>
            <a:pPr marL="457200" indent="-457200" eaLnBrk="1" hangingPunct="1">
              <a:buFont typeface="Arial" panose="020B0604020202020204" pitchFamily="34" charset="0"/>
              <a:buChar char="•"/>
              <a:defRPr/>
            </a:pPr>
            <a:r>
              <a:rPr kumimoji="1" lang="en-US" altLang="en-US" sz="2800" dirty="0" smtClean="0">
                <a:latin typeface="Californian FB" panose="0207040306080B030204" pitchFamily="18" charset="0"/>
              </a:rPr>
              <a:t>Notify those persons who are affected by the Breach.</a:t>
            </a:r>
          </a:p>
          <a:p>
            <a:pPr marL="457200" indent="-457200" eaLnBrk="1" hangingPunct="1">
              <a:buFont typeface="Arial" panose="020B0604020202020204" pitchFamily="34" charset="0"/>
              <a:buChar char="•"/>
              <a:defRPr/>
            </a:pPr>
            <a:r>
              <a:rPr kumimoji="1" lang="en-US" altLang="en-US" sz="2800" dirty="0" smtClean="0">
                <a:latin typeface="Californian FB" panose="0207040306080B030204" pitchFamily="18" charset="0"/>
              </a:rPr>
              <a:t>If the Breach involved a criminal wrong doing; notify the police.</a:t>
            </a:r>
          </a:p>
          <a:p>
            <a:pPr eaLnBrk="1" hangingPunct="1">
              <a:defRPr/>
            </a:pPr>
            <a:endParaRPr kumimoji="1" lang="en-US" altLang="en-US" sz="2800" b="1" dirty="0" smtClean="0">
              <a:latin typeface="Baskerville Old Face" pitchFamily="18" charset="0"/>
            </a:endParaRPr>
          </a:p>
          <a:p>
            <a:pPr>
              <a:spcBef>
                <a:spcPct val="50000"/>
              </a:spcBef>
              <a:defRPr/>
            </a:pPr>
            <a:endParaRPr lang="en-US"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72706"/>
                                        </p:tgtEl>
                                        <p:attrNameLst>
                                          <p:attrName>style.visibility</p:attrName>
                                        </p:attrNameLst>
                                      </p:cBhvr>
                                      <p:to>
                                        <p:strVal val="visible"/>
                                      </p:to>
                                    </p:set>
                                    <p:anim calcmode="lin" valueType="num">
                                      <p:cBhvr additive="base">
                                        <p:cTn id="7" dur="500" fill="hold"/>
                                        <p:tgtEl>
                                          <p:spTgt spid="72706"/>
                                        </p:tgtEl>
                                        <p:attrNameLst>
                                          <p:attrName>ppt_x</p:attrName>
                                        </p:attrNameLst>
                                      </p:cBhvr>
                                      <p:tavLst>
                                        <p:tav tm="0">
                                          <p:val>
                                            <p:strVal val="0-#ppt_w/2"/>
                                          </p:val>
                                        </p:tav>
                                        <p:tav tm="100000">
                                          <p:val>
                                            <p:strVal val="#ppt_x"/>
                                          </p:val>
                                        </p:tav>
                                      </p:tavLst>
                                    </p:anim>
                                    <p:anim calcmode="lin" valueType="num">
                                      <p:cBhvr additive="base">
                                        <p:cTn id="8" dur="500" fill="hold"/>
                                        <p:tgtEl>
                                          <p:spTgt spid="72706"/>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72710"/>
                                        </p:tgtEl>
                                        <p:attrNameLst>
                                          <p:attrName>style.visibility</p:attrName>
                                        </p:attrNameLst>
                                      </p:cBhvr>
                                      <p:to>
                                        <p:strVal val="visible"/>
                                      </p:to>
                                    </p:set>
                                    <p:anim calcmode="lin" valueType="num">
                                      <p:cBhvr additive="base">
                                        <p:cTn id="12" dur="500" fill="hold"/>
                                        <p:tgtEl>
                                          <p:spTgt spid="72710"/>
                                        </p:tgtEl>
                                        <p:attrNameLst>
                                          <p:attrName>ppt_x</p:attrName>
                                        </p:attrNameLst>
                                      </p:cBhvr>
                                      <p:tavLst>
                                        <p:tav tm="0">
                                          <p:val>
                                            <p:strVal val="#ppt_x"/>
                                          </p:val>
                                        </p:tav>
                                        <p:tav tm="100000">
                                          <p:val>
                                            <p:strVal val="#ppt_x"/>
                                          </p:val>
                                        </p:tav>
                                      </p:tavLst>
                                    </p:anim>
                                    <p:anim calcmode="lin" valueType="num">
                                      <p:cBhvr additive="base">
                                        <p:cTn id="13" dur="500" fill="hold"/>
                                        <p:tgtEl>
                                          <p:spTgt spid="72710"/>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9" presetClass="entr" presetSubtype="0" fill="hold" nodeType="afterEffect">
                                  <p:stCondLst>
                                    <p:cond delay="0"/>
                                  </p:stCondLst>
                                  <p:childTnLst>
                                    <p:set>
                                      <p:cBhvr>
                                        <p:cTn id="16" dur="1" fill="hold">
                                          <p:stCondLst>
                                            <p:cond delay="0"/>
                                          </p:stCondLst>
                                        </p:cTn>
                                        <p:tgtEl>
                                          <p:spTgt spid="72708"/>
                                        </p:tgtEl>
                                        <p:attrNameLst>
                                          <p:attrName>style.visibility</p:attrName>
                                        </p:attrNameLst>
                                      </p:cBhvr>
                                      <p:to>
                                        <p:strVal val="visible"/>
                                      </p:to>
                                    </p:set>
                                    <p:animEffect transition="in" filter="dissolve">
                                      <p:cBhvr>
                                        <p:cTn id="17" dur="500"/>
                                        <p:tgtEl>
                                          <p:spTgt spid="727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10"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503238" y="533400"/>
            <a:ext cx="8183562" cy="1828800"/>
          </a:xfrm>
        </p:spPr>
        <p:txBody>
          <a:bodyPr/>
          <a:lstStyle/>
          <a:p>
            <a:pPr algn="ctr" eaLnBrk="1" fontAlgn="auto" hangingPunct="1">
              <a:spcAft>
                <a:spcPts val="0"/>
              </a:spcAft>
              <a:defRPr/>
            </a:pPr>
            <a:r>
              <a:rPr lang="en-US" sz="4000" dirty="0" smtClean="0">
                <a:solidFill>
                  <a:srgbClr val="C00000"/>
                </a:solidFill>
                <a:latin typeface="Baskerville Old Face" pitchFamily="18" charset="0"/>
              </a:rPr>
              <a:t>PROCEDURES FOR HANDLING CHRI</a:t>
            </a:r>
          </a:p>
        </p:txBody>
      </p:sp>
      <p:sp>
        <p:nvSpPr>
          <p:cNvPr id="38915" name="Rectangle 3"/>
          <p:cNvSpPr>
            <a:spLocks noGrp="1" noChangeArrowheads="1"/>
          </p:cNvSpPr>
          <p:nvPr>
            <p:ph idx="1"/>
          </p:nvPr>
        </p:nvSpPr>
        <p:spPr>
          <a:xfrm>
            <a:off x="533400" y="609600"/>
            <a:ext cx="8305800" cy="1676400"/>
          </a:xfrm>
        </p:spPr>
        <p:txBody>
          <a:bodyPr/>
          <a:lstStyle/>
          <a:p>
            <a:pPr eaLnBrk="1" hangingPunct="1">
              <a:buFont typeface="Wingdings" pitchFamily="2" charset="2"/>
              <a:buNone/>
            </a:pPr>
            <a:r>
              <a:rPr lang="en-US" altLang="en-US" dirty="0" smtClean="0"/>
              <a:t>	</a:t>
            </a:r>
          </a:p>
          <a:p>
            <a:pPr eaLnBrk="1" hangingPunct="1">
              <a:buFont typeface="Wingdings" pitchFamily="2" charset="2"/>
              <a:buNone/>
            </a:pPr>
            <a:endParaRPr lang="en-US" altLang="en-US" dirty="0" smtClean="0">
              <a:latin typeface="Baskerville Old Face" pitchFamily="18" charset="0"/>
            </a:endParaRPr>
          </a:p>
          <a:p>
            <a:pPr eaLnBrk="1" hangingPunct="1">
              <a:buFont typeface="Wingdings" pitchFamily="2" charset="2"/>
              <a:buNone/>
            </a:pPr>
            <a:endParaRPr lang="en-US" altLang="en-US" dirty="0" smtClean="0">
              <a:latin typeface="Baskerville Old Face" pitchFamily="18" charset="0"/>
            </a:endParaRPr>
          </a:p>
          <a:p>
            <a:pPr eaLnBrk="1" hangingPunct="1">
              <a:buFont typeface="Wingdings" pitchFamily="2" charset="2"/>
              <a:buNone/>
            </a:pPr>
            <a:endParaRPr lang="en-US" altLang="en-US" dirty="0" smtClean="0">
              <a:latin typeface="Baskerville Old Face" pitchFamily="18" charset="0"/>
            </a:endParaRPr>
          </a:p>
          <a:p>
            <a:pPr eaLnBrk="1" hangingPunct="1">
              <a:buFont typeface="Wingdings" pitchFamily="2" charset="2"/>
              <a:buNone/>
            </a:pPr>
            <a:r>
              <a:rPr lang="en-US" altLang="en-US" dirty="0" smtClean="0">
                <a:latin typeface="Californian FB" pitchFamily="18" charset="0"/>
              </a:rPr>
              <a:t>         </a:t>
            </a:r>
            <a:r>
              <a:rPr lang="en-US" altLang="en-US" b="1" i="1" dirty="0" smtClean="0">
                <a:latin typeface="Californian FB" pitchFamily="18" charset="0"/>
              </a:rPr>
              <a:t>CJIS Security Policy 5.5, Section 5.5</a:t>
            </a:r>
          </a:p>
          <a:p>
            <a:pPr eaLnBrk="1" hangingPunct="1">
              <a:buFont typeface="Wingdings" pitchFamily="2" charset="2"/>
              <a:buNone/>
            </a:pPr>
            <a:endParaRPr lang="en-US" altLang="en-US" dirty="0" smtClean="0">
              <a:latin typeface="Californian FB" pitchFamily="18" charset="0"/>
            </a:endParaRPr>
          </a:p>
          <a:p>
            <a:pPr eaLnBrk="1" hangingPunct="1">
              <a:buFont typeface="Wingdings" pitchFamily="2" charset="2"/>
              <a:buNone/>
            </a:pPr>
            <a:r>
              <a:rPr lang="en-US" altLang="en-US" dirty="0" smtClean="0">
                <a:latin typeface="Californian FB" pitchFamily="18" charset="0"/>
              </a:rPr>
              <a:t>	The agency will maintain adequate records of all transactions and events using a log which can be electronic or manual. The log records all external, internal and authorized governmental agency requests for CHRI.</a:t>
            </a:r>
          </a:p>
          <a:p>
            <a:pPr eaLnBrk="1" hangingPunct="1">
              <a:buFont typeface="Wingdings" pitchFamily="2" charset="2"/>
              <a:buNone/>
            </a:pPr>
            <a:endParaRPr lang="en-US" altLang="en-US" dirty="0" smtClean="0"/>
          </a:p>
          <a:p>
            <a:pPr eaLnBrk="1" hangingPunct="1">
              <a:buFont typeface="Wingdings" pitchFamily="2" charset="2"/>
              <a:buNone/>
            </a:pPr>
            <a:endParaRPr lang="en-US" altLang="en-US" dirty="0" smtClean="0"/>
          </a:p>
        </p:txBody>
      </p:sp>
      <p:pic>
        <p:nvPicPr>
          <p:cNvPr id="38916" name="Picture 4" descr="C:\Documents and Settings\barnwebx\Local Settings\Temporary Internet Files\Content.IE5\G69VT24D\MC900439819[1].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58000" y="1752600"/>
            <a:ext cx="1905000" cy="1905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8" y="304800"/>
            <a:ext cx="8183562" cy="1371600"/>
          </a:xfrm>
        </p:spPr>
        <p:txBody>
          <a:bodyPr/>
          <a:lstStyle/>
          <a:p>
            <a:pPr>
              <a:defRPr/>
            </a:pPr>
            <a:r>
              <a:rPr lang="en-US" dirty="0" smtClean="0">
                <a:solidFill>
                  <a:srgbClr val="C00000"/>
                </a:solidFill>
                <a:latin typeface="Baskerville Old Face" panose="02020602080505020303" pitchFamily="18" charset="0"/>
              </a:rPr>
              <a:t>		</a:t>
            </a:r>
            <a:r>
              <a:rPr lang="en-US" dirty="0" smtClean="0">
                <a:solidFill>
                  <a:srgbClr val="C00000"/>
                </a:solidFill>
                <a:latin typeface="Californian FB" panose="0207040306080B030204" pitchFamily="18" charset="0"/>
              </a:rPr>
              <a:t>Reason Fingerprinted</a:t>
            </a:r>
            <a:endParaRPr lang="en-US" dirty="0">
              <a:solidFill>
                <a:srgbClr val="C00000"/>
              </a:solidFill>
              <a:latin typeface="Californian FB" panose="0207040306080B030204" pitchFamily="18" charset="0"/>
            </a:endParaRPr>
          </a:p>
        </p:txBody>
      </p:sp>
      <p:sp>
        <p:nvSpPr>
          <p:cNvPr id="39939" name="Content Placeholder 2"/>
          <p:cNvSpPr>
            <a:spLocks noGrp="1"/>
          </p:cNvSpPr>
          <p:nvPr>
            <p:ph idx="1"/>
          </p:nvPr>
        </p:nvSpPr>
        <p:spPr>
          <a:xfrm>
            <a:off x="381000" y="2514600"/>
            <a:ext cx="8305800" cy="3505200"/>
          </a:xfrm>
        </p:spPr>
        <p:txBody>
          <a:bodyPr/>
          <a:lstStyle/>
          <a:p>
            <a:pPr marL="0" indent="0">
              <a:buFont typeface="Wingdings 2" pitchFamily="18" charset="2"/>
              <a:buNone/>
            </a:pPr>
            <a:r>
              <a:rPr lang="en-US" altLang="en-US" smtClean="0">
                <a:latin typeface="Californian FB" pitchFamily="18" charset="0"/>
              </a:rPr>
              <a:t>Ensure a specific reason for each fingerprint transaction is provided upon request, and that the reason fingerprint field accurately represents the purpose/ or authority for the Use of Criminal History record Information (CHRI)</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381000"/>
            <a:ext cx="8229600" cy="914400"/>
          </a:xfrm>
        </p:spPr>
        <p:txBody>
          <a:bodyPr/>
          <a:lstStyle/>
          <a:p>
            <a:pPr algn="ctr" eaLnBrk="1" fontAlgn="auto" hangingPunct="1">
              <a:spcAft>
                <a:spcPts val="0"/>
              </a:spcAft>
              <a:defRPr/>
            </a:pPr>
            <a:r>
              <a:rPr lang="en-US" sz="2800" dirty="0" smtClean="0">
                <a:solidFill>
                  <a:srgbClr val="C00000"/>
                </a:solidFill>
                <a:latin typeface="Californian FB" panose="0207040306080B030204" pitchFamily="18" charset="0"/>
              </a:rPr>
              <a:t>USE OF CHRI/DISSEMINATION</a:t>
            </a:r>
          </a:p>
        </p:txBody>
      </p:sp>
      <p:sp>
        <p:nvSpPr>
          <p:cNvPr id="39939" name="Rectangle 3"/>
          <p:cNvSpPr>
            <a:spLocks noGrp="1" noChangeArrowheads="1"/>
          </p:cNvSpPr>
          <p:nvPr>
            <p:ph idx="1"/>
          </p:nvPr>
        </p:nvSpPr>
        <p:spPr>
          <a:xfrm>
            <a:off x="457200" y="1295400"/>
            <a:ext cx="8153400" cy="4953000"/>
          </a:xfrm>
        </p:spPr>
        <p:txBody>
          <a:bodyPr/>
          <a:lstStyle/>
          <a:p>
            <a:pPr eaLnBrk="1" hangingPunct="1">
              <a:buFont typeface="Wingdings" pitchFamily="2" charset="2"/>
              <a:buNone/>
              <a:defRPr/>
            </a:pPr>
            <a:r>
              <a:rPr lang="en-US" dirty="0" smtClean="0"/>
              <a:t>	</a:t>
            </a:r>
          </a:p>
          <a:p>
            <a:pPr eaLnBrk="1" hangingPunct="1">
              <a:buFont typeface="Wingdings" pitchFamily="2" charset="2"/>
              <a:buNone/>
              <a:defRPr/>
            </a:pPr>
            <a:endParaRPr lang="en-US" sz="2400" dirty="0">
              <a:latin typeface="Baskerville Old Face" pitchFamily="18" charset="0"/>
            </a:endParaRPr>
          </a:p>
          <a:p>
            <a:pPr eaLnBrk="1" hangingPunct="1">
              <a:buFont typeface="Wingdings" pitchFamily="2" charset="2"/>
              <a:buNone/>
              <a:defRPr/>
            </a:pPr>
            <a:r>
              <a:rPr lang="en-US" sz="2400" dirty="0" smtClean="0">
                <a:latin typeface="Baskerville Old Face" pitchFamily="18" charset="0"/>
              </a:rPr>
              <a:t>   </a:t>
            </a:r>
            <a:r>
              <a:rPr lang="en-US" sz="2400" dirty="0" smtClean="0">
                <a:latin typeface="Californian FB" panose="0207040306080B030204" pitchFamily="18" charset="0"/>
              </a:rPr>
              <a:t> CHRI shall be only used for the purpose for which it was disseminated, and it may not be re-disseminated. </a:t>
            </a:r>
          </a:p>
          <a:p>
            <a:pPr marL="514350" indent="-514350" eaLnBrk="1" hangingPunct="1">
              <a:buFont typeface="Wingdings" pitchFamily="2" charset="2"/>
              <a:buAutoNum type="alphaLcParenR"/>
              <a:defRPr/>
            </a:pPr>
            <a:endParaRPr lang="en-US" dirty="0" smtClean="0">
              <a:latin typeface="Baskerville Old Face" pitchFamily="18" charset="0"/>
            </a:endParaRPr>
          </a:p>
        </p:txBody>
      </p:sp>
      <p:pic>
        <p:nvPicPr>
          <p:cNvPr id="4" name="Picture 5" descr="C:\Documents and Settings\tobysb\Application Data\Microsoft\Media Catalog\Downloaded Clips\cl8d\j0354684.gif"/>
          <p:cNvPicPr>
            <a:picLocks noChangeAspect="1" noChangeArrowheads="1" noCrop="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219700" y="4414838"/>
            <a:ext cx="1981200" cy="145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Picture 6" descr="C:\Documents and Settings\tobysb\Application Data\Microsoft\Media Catalog\Downloaded Clips\cl72\j0285364.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143000" y="4267200"/>
            <a:ext cx="1838325" cy="1600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dissolv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183563" cy="1295400"/>
          </a:xfrm>
        </p:spPr>
        <p:txBody>
          <a:bodyPr/>
          <a:lstStyle/>
          <a:p>
            <a:pPr>
              <a:defRPr/>
            </a:pPr>
            <a:r>
              <a:rPr lang="en-US" dirty="0" smtClean="0"/>
              <a:t>           </a:t>
            </a:r>
            <a:r>
              <a:rPr lang="en-US" dirty="0" smtClean="0">
                <a:solidFill>
                  <a:srgbClr val="C00000"/>
                </a:solidFill>
                <a:latin typeface="Californian FB" panose="0207040306080B030204" pitchFamily="18" charset="0"/>
              </a:rPr>
              <a:t>Dissemination of CHRI</a:t>
            </a:r>
            <a:endParaRPr lang="en-US" dirty="0">
              <a:solidFill>
                <a:srgbClr val="C00000"/>
              </a:solidFill>
              <a:latin typeface="Californian FB" panose="0207040306080B030204" pitchFamily="18" charset="0"/>
            </a:endParaRPr>
          </a:p>
        </p:txBody>
      </p:sp>
      <p:sp>
        <p:nvSpPr>
          <p:cNvPr id="41987" name="Content Placeholder 2"/>
          <p:cNvSpPr>
            <a:spLocks noGrp="1"/>
          </p:cNvSpPr>
          <p:nvPr>
            <p:ph idx="1"/>
          </p:nvPr>
        </p:nvSpPr>
        <p:spPr>
          <a:xfrm>
            <a:off x="503238" y="2133600"/>
            <a:ext cx="8183562" cy="3810000"/>
          </a:xfrm>
        </p:spPr>
        <p:txBody>
          <a:bodyPr/>
          <a:lstStyle/>
          <a:p>
            <a:r>
              <a:rPr lang="en-US" altLang="en-US" smtClean="0">
                <a:latin typeface="Californian FB" pitchFamily="18" charset="0"/>
              </a:rPr>
              <a:t>The exchange of records and information…….is subject to cancellation if dissemination is made outside the receiving departments or related agencies.</a:t>
            </a:r>
          </a:p>
          <a:p>
            <a:r>
              <a:rPr lang="en-US" altLang="en-US" smtClean="0">
                <a:latin typeface="Californian FB" pitchFamily="18" charset="0"/>
              </a:rPr>
              <a:t>The FBI has no objection to you sharing the criminal history with the applicant for review and possible challenge when the record was obtained based on a positive identification.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704850"/>
            <a:ext cx="8229600" cy="971550"/>
          </a:xfrm>
        </p:spPr>
        <p:txBody>
          <a:bodyPr/>
          <a:lstStyle/>
          <a:p>
            <a:pPr algn="ctr" eaLnBrk="1" fontAlgn="auto" hangingPunct="1">
              <a:spcAft>
                <a:spcPts val="0"/>
              </a:spcAft>
              <a:defRPr/>
            </a:pPr>
            <a:r>
              <a:rPr lang="en-US" sz="4800" dirty="0" smtClean="0">
                <a:solidFill>
                  <a:srgbClr val="C00000"/>
                </a:solidFill>
                <a:latin typeface="Californian FB" panose="0207040306080B030204" pitchFamily="18" charset="0"/>
              </a:rPr>
              <a:t>Introduction</a:t>
            </a:r>
          </a:p>
        </p:txBody>
      </p:sp>
      <p:sp>
        <p:nvSpPr>
          <p:cNvPr id="11267" name="Rectangle 3"/>
          <p:cNvSpPr>
            <a:spLocks noGrp="1" noChangeArrowheads="1"/>
          </p:cNvSpPr>
          <p:nvPr>
            <p:ph idx="1"/>
          </p:nvPr>
        </p:nvSpPr>
        <p:spPr>
          <a:xfrm>
            <a:off x="457200" y="1676400"/>
            <a:ext cx="8229600" cy="4648200"/>
          </a:xfrm>
        </p:spPr>
        <p:txBody>
          <a:bodyPr>
            <a:normAutofit/>
          </a:bodyPr>
          <a:lstStyle/>
          <a:p>
            <a:pPr marL="320040" indent="-320040" eaLnBrk="1" fontAlgn="auto" hangingPunct="1">
              <a:spcAft>
                <a:spcPts val="0"/>
              </a:spcAft>
              <a:buFont typeface="Wingdings"/>
              <a:buChar char=""/>
              <a:defRPr/>
            </a:pPr>
            <a:r>
              <a:rPr lang="en-US" dirty="0" smtClean="0">
                <a:latin typeface="Californian FB" panose="0207040306080B030204" pitchFamily="18" charset="0"/>
              </a:rPr>
              <a:t>MD Department of Public Safety and Correctional Services –Stephen Moyer, Secretary</a:t>
            </a:r>
          </a:p>
          <a:p>
            <a:pPr marL="320040" indent="-320040" eaLnBrk="1" fontAlgn="auto" hangingPunct="1">
              <a:spcAft>
                <a:spcPts val="0"/>
              </a:spcAft>
              <a:buFont typeface="Wingdings" pitchFamily="2" charset="2"/>
              <a:buNone/>
              <a:defRPr/>
            </a:pPr>
            <a:endParaRPr lang="en-US" dirty="0" smtClean="0">
              <a:latin typeface="Californian FB" panose="0207040306080B030204" pitchFamily="18" charset="0"/>
            </a:endParaRPr>
          </a:p>
          <a:p>
            <a:pPr marL="640080" lvl="1" indent="-274320" eaLnBrk="1" fontAlgn="auto" hangingPunct="1">
              <a:spcAft>
                <a:spcPts val="0"/>
              </a:spcAft>
              <a:buClr>
                <a:schemeClr val="bg2">
                  <a:lumMod val="75000"/>
                </a:schemeClr>
              </a:buClr>
              <a:buFont typeface="Wingdings 2"/>
              <a:buChar char=""/>
              <a:defRPr/>
            </a:pPr>
            <a:r>
              <a:rPr lang="en-US" dirty="0" smtClean="0">
                <a:latin typeface="Californian FB" panose="0207040306080B030204" pitchFamily="18" charset="0"/>
              </a:rPr>
              <a:t>Information Technology and Communications Division –</a:t>
            </a:r>
          </a:p>
          <a:p>
            <a:pPr marL="365760" lvl="1" indent="0" eaLnBrk="1" fontAlgn="auto" hangingPunct="1">
              <a:spcAft>
                <a:spcPts val="0"/>
              </a:spcAft>
              <a:buClr>
                <a:schemeClr val="bg2">
                  <a:lumMod val="75000"/>
                </a:schemeClr>
              </a:buClr>
              <a:buFont typeface="Verdana" pitchFamily="34" charset="0"/>
              <a:buNone/>
              <a:defRPr/>
            </a:pPr>
            <a:r>
              <a:rPr lang="en-US" dirty="0">
                <a:latin typeface="Californian FB" panose="0207040306080B030204" pitchFamily="18" charset="0"/>
              </a:rPr>
              <a:t> </a:t>
            </a:r>
            <a:r>
              <a:rPr lang="en-US" dirty="0" smtClean="0">
                <a:latin typeface="Californian FB" panose="0207040306080B030204" pitchFamily="18" charset="0"/>
              </a:rPr>
              <a:t>  C. Kevin Combs, CIO</a:t>
            </a:r>
          </a:p>
          <a:p>
            <a:pPr marL="640080" lvl="1" indent="-274320" eaLnBrk="1" fontAlgn="auto" hangingPunct="1">
              <a:spcAft>
                <a:spcPts val="0"/>
              </a:spcAft>
              <a:buFont typeface="Wingdings" pitchFamily="2" charset="2"/>
              <a:buNone/>
              <a:defRPr/>
            </a:pPr>
            <a:endParaRPr lang="en-US" dirty="0" smtClean="0">
              <a:latin typeface="Californian FB" panose="0207040306080B030204" pitchFamily="18" charset="0"/>
            </a:endParaRPr>
          </a:p>
          <a:p>
            <a:pPr marL="786384" lvl="2" indent="-182880" eaLnBrk="1" fontAlgn="auto" hangingPunct="1">
              <a:spcAft>
                <a:spcPts val="0"/>
              </a:spcAft>
              <a:buClr>
                <a:schemeClr val="bg2">
                  <a:lumMod val="75000"/>
                </a:schemeClr>
              </a:buClr>
              <a:buFont typeface="Wingdings"/>
              <a:buChar char=""/>
              <a:defRPr/>
            </a:pPr>
            <a:r>
              <a:rPr lang="en-US" dirty="0" smtClean="0">
                <a:latin typeface="Californian FB" panose="0207040306080B030204" pitchFamily="18" charset="0"/>
              </a:rPr>
              <a:t>Criminal Justice Information System Central Repository -Carole J. Shelton, Director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8" y="457200"/>
            <a:ext cx="8183562" cy="1600200"/>
          </a:xfrm>
        </p:spPr>
        <p:txBody>
          <a:bodyPr/>
          <a:lstStyle/>
          <a:p>
            <a:pPr>
              <a:defRPr/>
            </a:pPr>
            <a:r>
              <a:rPr lang="en-US" dirty="0" smtClean="0">
                <a:solidFill>
                  <a:srgbClr val="C00000"/>
                </a:solidFill>
                <a:latin typeface="Baskerville Old Face" panose="02020602080505020303" pitchFamily="18" charset="0"/>
              </a:rPr>
              <a:t>	</a:t>
            </a:r>
            <a:r>
              <a:rPr lang="en-US" dirty="0" smtClean="0">
                <a:solidFill>
                  <a:srgbClr val="C00000"/>
                </a:solidFill>
                <a:latin typeface="Californian FB" panose="0207040306080B030204" pitchFamily="18" charset="0"/>
              </a:rPr>
              <a:t>Dissemination of CHRI (cont’d)</a:t>
            </a:r>
            <a:endParaRPr lang="en-US" dirty="0">
              <a:latin typeface="Californian FB" panose="0207040306080B030204" pitchFamily="18" charset="0"/>
            </a:endParaRPr>
          </a:p>
        </p:txBody>
      </p:sp>
      <p:sp>
        <p:nvSpPr>
          <p:cNvPr id="43011" name="Content Placeholder 2"/>
          <p:cNvSpPr>
            <a:spLocks noGrp="1"/>
          </p:cNvSpPr>
          <p:nvPr>
            <p:ph idx="1"/>
          </p:nvPr>
        </p:nvSpPr>
        <p:spPr>
          <a:xfrm>
            <a:off x="503238" y="2286000"/>
            <a:ext cx="8183562" cy="2432050"/>
          </a:xfrm>
        </p:spPr>
        <p:txBody>
          <a:bodyPr/>
          <a:lstStyle/>
          <a:p>
            <a:r>
              <a:rPr lang="en-US" altLang="en-US" smtClean="0">
                <a:latin typeface="Californian FB" pitchFamily="18" charset="0"/>
              </a:rPr>
              <a:t>This courtesy will save the applicant the time and fees of going to the FBI to obtain this information, and will allow for a more timely determination of the applicants suitability.</a:t>
            </a:r>
          </a:p>
          <a:p>
            <a:endParaRPr lang="en-US" altLang="en-US" smtClean="0"/>
          </a:p>
        </p:txBody>
      </p:sp>
      <p:sp>
        <p:nvSpPr>
          <p:cNvPr id="43012" name="Rectangle 3"/>
          <p:cNvSpPr>
            <a:spLocks noChangeArrowheads="1"/>
          </p:cNvSpPr>
          <p:nvPr/>
        </p:nvSpPr>
        <p:spPr bwMode="auto">
          <a:xfrm>
            <a:off x="2286000" y="2690813"/>
            <a:ext cx="4572000"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endParaRPr lang="en-US"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503238" y="533400"/>
            <a:ext cx="8183562" cy="533400"/>
          </a:xfrm>
        </p:spPr>
        <p:txBody>
          <a:bodyPr>
            <a:normAutofit fontScale="90000"/>
          </a:bodyPr>
          <a:lstStyle/>
          <a:p>
            <a:pPr algn="ctr" eaLnBrk="1" fontAlgn="auto" hangingPunct="1">
              <a:spcAft>
                <a:spcPts val="0"/>
              </a:spcAft>
              <a:defRPr/>
            </a:pPr>
            <a:r>
              <a:rPr lang="en-US" dirty="0" smtClean="0">
                <a:solidFill>
                  <a:srgbClr val="C00000"/>
                </a:solidFill>
                <a:latin typeface="Californian FB" panose="0207040306080B030204" pitchFamily="18" charset="0"/>
              </a:rPr>
              <a:t>DESTRUCTION OF CHRI</a:t>
            </a:r>
          </a:p>
        </p:txBody>
      </p:sp>
      <p:sp>
        <p:nvSpPr>
          <p:cNvPr id="44035" name="Rectangle 3"/>
          <p:cNvSpPr>
            <a:spLocks noGrp="1" noChangeArrowheads="1"/>
          </p:cNvSpPr>
          <p:nvPr>
            <p:ph idx="1"/>
          </p:nvPr>
        </p:nvSpPr>
        <p:spPr>
          <a:xfrm>
            <a:off x="457200" y="1295400"/>
            <a:ext cx="8229600" cy="4495800"/>
          </a:xfrm>
        </p:spPr>
        <p:txBody>
          <a:bodyPr/>
          <a:lstStyle/>
          <a:p>
            <a:pPr eaLnBrk="1" hangingPunct="1">
              <a:buFont typeface="Wingdings" pitchFamily="2" charset="2"/>
              <a:buNone/>
            </a:pPr>
            <a:r>
              <a:rPr lang="en-US" altLang="en-US" smtClean="0">
                <a:latin typeface="Californian FB" pitchFamily="18" charset="0"/>
              </a:rPr>
              <a:t>	CHRI when no longer needed, shall be destroyed by shredding. </a:t>
            </a:r>
          </a:p>
          <a:p>
            <a:pPr eaLnBrk="1" hangingPunct="1">
              <a:buFont typeface="Wingdings" pitchFamily="2" charset="2"/>
              <a:buNone/>
            </a:pPr>
            <a:endParaRPr lang="en-US" altLang="en-US" smtClean="0">
              <a:latin typeface="Californian FB" pitchFamily="18" charset="0"/>
            </a:endParaRPr>
          </a:p>
          <a:p>
            <a:pPr eaLnBrk="1" hangingPunct="1">
              <a:buFont typeface="Wingdings" pitchFamily="2" charset="2"/>
              <a:buNone/>
            </a:pPr>
            <a:r>
              <a:rPr lang="en-US" altLang="en-US" smtClean="0">
                <a:latin typeface="Californian FB" pitchFamily="18" charset="0"/>
              </a:rPr>
              <a:t>    When using a commercial company for shredding, the process shall be witnessed by someone in your agency who has had a fingerprinted based background check</a:t>
            </a:r>
            <a:r>
              <a:rPr lang="en-US" altLang="en-US" smtClean="0">
                <a:latin typeface="Baskerville Old Face" pitchFamily="18" charset="0"/>
              </a:rPr>
              <a:t>.</a:t>
            </a:r>
          </a:p>
          <a:p>
            <a:pPr eaLnBrk="1" hangingPunct="1">
              <a:buFont typeface="Wingdings" pitchFamily="2" charset="2"/>
              <a:buNone/>
            </a:pPr>
            <a:endParaRPr lang="en-US" altLang="en-US" smtClean="0">
              <a:latin typeface="Baskerville Old Face" pitchFamily="18" charset="0"/>
            </a:endParaRPr>
          </a:p>
          <a:p>
            <a:pPr eaLnBrk="1" hangingPunct="1">
              <a:buFont typeface="Wingdings" pitchFamily="2" charset="2"/>
              <a:buNone/>
            </a:pPr>
            <a:r>
              <a:rPr lang="en-US" altLang="en-US" smtClean="0">
                <a:latin typeface="Baskerville Old Face" pitchFamily="18" charset="0"/>
              </a:rPr>
              <a:t>   </a:t>
            </a:r>
          </a:p>
          <a:p>
            <a:pPr eaLnBrk="1" hangingPunct="1">
              <a:buFont typeface="Wingdings" pitchFamily="2" charset="2"/>
              <a:buNone/>
            </a:pPr>
            <a:r>
              <a:rPr lang="en-US" altLang="en-US" smtClean="0">
                <a:latin typeface="Baskerville Old Face" pitchFamily="18" charset="0"/>
              </a:rPr>
              <a:t>    </a:t>
            </a:r>
          </a:p>
        </p:txBody>
      </p:sp>
      <p:pic>
        <p:nvPicPr>
          <p:cNvPr id="44036" name="Picture 5" descr="C:\Documents and Settings\barnwebx\Local Settings\Temporary Internet Files\Content.IE5\G69VT24D\MC900281614[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553200" y="3962400"/>
            <a:ext cx="1693863" cy="1981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p:cNvSpPr>
            <a:spLocks noGrp="1"/>
          </p:cNvSpPr>
          <p:nvPr>
            <p:ph idx="1"/>
          </p:nvPr>
        </p:nvSpPr>
        <p:spPr>
          <a:xfrm>
            <a:off x="457200" y="533400"/>
            <a:ext cx="8183563" cy="5410200"/>
          </a:xfrm>
        </p:spPr>
        <p:txBody>
          <a:bodyPr/>
          <a:lstStyle/>
          <a:p>
            <a:pPr eaLnBrk="1" hangingPunct="1">
              <a:buFont typeface="Wingdings 2" pitchFamily="18" charset="2"/>
              <a:buNone/>
            </a:pPr>
            <a:r>
              <a:rPr lang="en-US" altLang="en-US" sz="3200" dirty="0" smtClean="0">
                <a:solidFill>
                  <a:srgbClr val="FF0000"/>
                </a:solidFill>
                <a:latin typeface="Baskerville Old Face" pitchFamily="18" charset="0"/>
              </a:rPr>
              <a:t>  </a:t>
            </a:r>
          </a:p>
          <a:p>
            <a:pPr eaLnBrk="1" hangingPunct="1">
              <a:buFont typeface="Wingdings 2" pitchFamily="18" charset="2"/>
              <a:buNone/>
            </a:pPr>
            <a:r>
              <a:rPr lang="en-US" altLang="en-US" sz="3200" dirty="0" smtClean="0">
                <a:solidFill>
                  <a:srgbClr val="FF0000"/>
                </a:solidFill>
                <a:latin typeface="Baskerville Old Face" pitchFamily="18" charset="0"/>
              </a:rPr>
              <a:t>                </a:t>
            </a:r>
            <a:r>
              <a:rPr lang="en-US" altLang="en-US" sz="3200" b="1" dirty="0" smtClean="0">
                <a:solidFill>
                  <a:srgbClr val="C00000"/>
                </a:solidFill>
                <a:latin typeface="Baskerville Old Face" pitchFamily="18" charset="0"/>
              </a:rPr>
              <a:t>CJIS Security Policy 5.5</a:t>
            </a:r>
          </a:p>
          <a:p>
            <a:pPr eaLnBrk="1" hangingPunct="1">
              <a:buFont typeface="Wingdings 2" pitchFamily="18" charset="2"/>
              <a:buNone/>
            </a:pPr>
            <a:r>
              <a:rPr lang="en-US" altLang="en-US" dirty="0" smtClean="0"/>
              <a:t>   </a:t>
            </a:r>
          </a:p>
          <a:p>
            <a:pPr eaLnBrk="1" hangingPunct="1">
              <a:buFont typeface="Wingdings 2" pitchFamily="18" charset="2"/>
              <a:buNone/>
            </a:pPr>
            <a:r>
              <a:rPr lang="en-US" altLang="en-US" dirty="0" smtClean="0"/>
              <a:t>   The current CJIS Security Policy is version 5.5 dated June 2016. </a:t>
            </a:r>
          </a:p>
          <a:p>
            <a:pPr eaLnBrk="1" hangingPunct="1">
              <a:buFont typeface="Wingdings 2" pitchFamily="18" charset="2"/>
              <a:buNone/>
            </a:pPr>
            <a:r>
              <a:rPr lang="en-US" altLang="en-US" u="sng" dirty="0" smtClean="0">
                <a:solidFill>
                  <a:srgbClr val="3333FF"/>
                </a:solidFill>
                <a:hlinkClick r:id="rId2"/>
              </a:rPr>
              <a:t>http://www.fbi.gov/about-us/cjis/cjis-security-policy-resource-center</a:t>
            </a:r>
            <a:r>
              <a:rPr lang="en-US" altLang="en-US" dirty="0" smtClean="0">
                <a:solidFill>
                  <a:srgbClr val="3333FF"/>
                </a:solidFill>
              </a:rPr>
              <a:t> </a:t>
            </a:r>
          </a:p>
          <a:p>
            <a:pPr eaLnBrk="1" hangingPunct="1">
              <a:buFont typeface="Wingdings 2" pitchFamily="18" charset="2"/>
              <a:buNone/>
            </a:pPr>
            <a:endParaRPr lang="en-US" altLang="en-US" dirty="0" smtClean="0"/>
          </a:p>
          <a:p>
            <a:pPr eaLnBrk="1" hangingPunct="1">
              <a:buFont typeface="Wingdings 2" pitchFamily="18" charset="2"/>
              <a:buNone/>
            </a:pPr>
            <a:endParaRPr lang="en-US" altLang="en-US" sz="3200" b="1" dirty="0" smtClean="0">
              <a:solidFill>
                <a:srgbClr val="C00000"/>
              </a:solidFill>
              <a:latin typeface="Baskerville Old Face"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8" y="381000"/>
            <a:ext cx="8183562" cy="1371600"/>
          </a:xfrm>
        </p:spPr>
        <p:txBody>
          <a:bodyPr/>
          <a:lstStyle/>
          <a:p>
            <a:pPr algn="ctr">
              <a:defRPr/>
            </a:pPr>
            <a:r>
              <a:rPr lang="en-US" dirty="0" smtClean="0">
                <a:solidFill>
                  <a:srgbClr val="C00000"/>
                </a:solidFill>
                <a:latin typeface="Californian FB" panose="0207040306080B030204" pitchFamily="18" charset="0"/>
              </a:rPr>
              <a:t>Agency Privacy Requirements for Non- Criminal  Justice Applicants</a:t>
            </a:r>
            <a:endParaRPr lang="en-US" dirty="0">
              <a:solidFill>
                <a:srgbClr val="C00000"/>
              </a:solidFill>
              <a:latin typeface="Californian FB" panose="0207040306080B030204" pitchFamily="18" charset="0"/>
            </a:endParaRPr>
          </a:p>
        </p:txBody>
      </p:sp>
      <p:sp>
        <p:nvSpPr>
          <p:cNvPr id="46083" name="Content Placeholder 2"/>
          <p:cNvSpPr>
            <a:spLocks noGrp="1"/>
          </p:cNvSpPr>
          <p:nvPr>
            <p:ph idx="1"/>
          </p:nvPr>
        </p:nvSpPr>
        <p:spPr>
          <a:xfrm>
            <a:off x="503238" y="1905000"/>
            <a:ext cx="8183562" cy="4038600"/>
          </a:xfrm>
        </p:spPr>
        <p:txBody>
          <a:bodyPr/>
          <a:lstStyle/>
          <a:p>
            <a:endParaRPr lang="en-US" altLang="en-US" smtClean="0">
              <a:latin typeface="Californian FB" pitchFamily="18" charset="0"/>
            </a:endParaRPr>
          </a:p>
          <a:p>
            <a:r>
              <a:rPr lang="en-US" altLang="en-US" smtClean="0">
                <a:latin typeface="Californian FB" pitchFamily="18" charset="0"/>
              </a:rPr>
              <a:t>Officials must provide written notice to the applicant that their fingerprints will be used to check the criminal history records of the FBI.</a:t>
            </a:r>
          </a:p>
          <a:p>
            <a:r>
              <a:rPr lang="en-US" altLang="en-US" smtClean="0">
                <a:latin typeface="Californian FB" pitchFamily="18" charset="0"/>
              </a:rPr>
              <a:t>Officials using the FBI criminal history record to make a determination of the applicants suitability for the job, license, or other benefit  must provide the applicant the opportunity to complete or challenge the accuracy of the information in the record.</a:t>
            </a:r>
          </a:p>
          <a:p>
            <a:endParaRPr lang="en-US" altLang="en-US"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8" y="381000"/>
            <a:ext cx="8183562" cy="1143000"/>
          </a:xfrm>
        </p:spPr>
        <p:txBody>
          <a:bodyPr>
            <a:normAutofit fontScale="90000"/>
          </a:bodyPr>
          <a:lstStyle/>
          <a:p>
            <a:pPr algn="ctr">
              <a:defRPr/>
            </a:pPr>
            <a:r>
              <a:rPr lang="en-US" dirty="0" smtClean="0">
                <a:solidFill>
                  <a:srgbClr val="C00000"/>
                </a:solidFill>
                <a:latin typeface="Californian FB" panose="0207040306080B030204" pitchFamily="18" charset="0"/>
              </a:rPr>
              <a:t>Agency Privacy Requirements for Non- Criminal  Justice Applicants</a:t>
            </a:r>
            <a:endParaRPr lang="en-US" dirty="0">
              <a:solidFill>
                <a:srgbClr val="C00000"/>
              </a:solidFill>
              <a:latin typeface="Californian FB" panose="0207040306080B030204" pitchFamily="18" charset="0"/>
            </a:endParaRPr>
          </a:p>
        </p:txBody>
      </p:sp>
      <p:sp>
        <p:nvSpPr>
          <p:cNvPr id="47107" name="Content Placeholder 2"/>
          <p:cNvSpPr>
            <a:spLocks noGrp="1"/>
          </p:cNvSpPr>
          <p:nvPr>
            <p:ph idx="1"/>
          </p:nvPr>
        </p:nvSpPr>
        <p:spPr>
          <a:xfrm>
            <a:off x="503238" y="1524000"/>
            <a:ext cx="8183562" cy="4876800"/>
          </a:xfrm>
        </p:spPr>
        <p:txBody>
          <a:bodyPr/>
          <a:lstStyle/>
          <a:p>
            <a:r>
              <a:rPr lang="en-US" altLang="en-US" smtClean="0">
                <a:latin typeface="Californian FB" pitchFamily="18" charset="0"/>
              </a:rPr>
              <a:t>Officials must advise the applicant that procedures for obtaining a change, correction, or updating of an FBI criminal history record are set forth at Title 28, Code of Federal Regulations, Section 16.34</a:t>
            </a:r>
          </a:p>
          <a:p>
            <a:r>
              <a:rPr lang="en-US" altLang="en-US" smtClean="0">
                <a:latin typeface="Californian FB" pitchFamily="18" charset="0"/>
              </a:rPr>
              <a:t>Officials should not deny the job, license, or other benefit based on information in the criminal history record until the applicant has been afforded a reasonable time to correct, or complete the record or has declined to do so.</a:t>
            </a:r>
          </a:p>
          <a:p>
            <a:endParaRPr lang="en-US" altLang="en-US"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8" y="457200"/>
            <a:ext cx="8183562" cy="1066800"/>
          </a:xfrm>
        </p:spPr>
        <p:txBody>
          <a:bodyPr/>
          <a:lstStyle/>
          <a:p>
            <a:pPr>
              <a:defRPr/>
            </a:pPr>
            <a:r>
              <a:rPr lang="en-US" dirty="0" smtClean="0">
                <a:solidFill>
                  <a:srgbClr val="C00000"/>
                </a:solidFill>
                <a:latin typeface="Baskerville Old Face" panose="02020602080505020303" pitchFamily="18" charset="0"/>
              </a:rPr>
              <a:t>			</a:t>
            </a:r>
            <a:r>
              <a:rPr lang="en-US" dirty="0" smtClean="0">
                <a:solidFill>
                  <a:srgbClr val="C00000"/>
                </a:solidFill>
                <a:latin typeface="Californian FB" panose="0207040306080B030204" pitchFamily="18" charset="0"/>
              </a:rPr>
              <a:t>Audit FYI’s</a:t>
            </a:r>
            <a:endParaRPr lang="en-US" dirty="0">
              <a:solidFill>
                <a:srgbClr val="C00000"/>
              </a:solidFill>
              <a:latin typeface="Californian FB" panose="0207040306080B030204" pitchFamily="18" charset="0"/>
            </a:endParaRPr>
          </a:p>
        </p:txBody>
      </p:sp>
      <p:sp>
        <p:nvSpPr>
          <p:cNvPr id="48131" name="Content Placeholder 2"/>
          <p:cNvSpPr>
            <a:spLocks noGrp="1"/>
          </p:cNvSpPr>
          <p:nvPr>
            <p:ph idx="1"/>
          </p:nvPr>
        </p:nvSpPr>
        <p:spPr>
          <a:xfrm>
            <a:off x="503238" y="1676400"/>
            <a:ext cx="8183562" cy="4038600"/>
          </a:xfrm>
        </p:spPr>
        <p:txBody>
          <a:bodyPr/>
          <a:lstStyle/>
          <a:p>
            <a:r>
              <a:rPr lang="en-US" altLang="en-US" smtClean="0">
                <a:latin typeface="Californian FB" pitchFamily="18" charset="0"/>
              </a:rPr>
              <a:t>Non- Criminal Justice Agencies are subject to audits by the Federal Bureau of Investigation</a:t>
            </a:r>
          </a:p>
          <a:p>
            <a:r>
              <a:rPr lang="en-US" altLang="en-US" smtClean="0">
                <a:latin typeface="Californian FB" pitchFamily="18" charset="0"/>
              </a:rPr>
              <a:t>FBI audits on a 3- year cycle</a:t>
            </a:r>
          </a:p>
          <a:p>
            <a:r>
              <a:rPr lang="en-US" altLang="en-US" smtClean="0">
                <a:latin typeface="Californian FB" pitchFamily="18" charset="0"/>
              </a:rPr>
              <a:t>FBI randomly selects agencies to audit</a:t>
            </a:r>
          </a:p>
          <a:p>
            <a:r>
              <a:rPr lang="en-US" altLang="en-US" smtClean="0">
                <a:latin typeface="Californian FB" pitchFamily="18" charset="0"/>
              </a:rPr>
              <a:t>CJIS focuses on the same areas as the FBI audits</a:t>
            </a:r>
          </a:p>
          <a:p>
            <a:r>
              <a:rPr lang="en-US" altLang="en-US" smtClean="0">
                <a:latin typeface="Californian FB" pitchFamily="18" charset="0"/>
              </a:rPr>
              <a:t>CJIS and the Agency are jointly responsible for any  findings.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8" y="381000"/>
            <a:ext cx="8183562" cy="1143000"/>
          </a:xfrm>
        </p:spPr>
        <p:txBody>
          <a:bodyPr/>
          <a:lstStyle/>
          <a:p>
            <a:pPr>
              <a:defRPr/>
            </a:pPr>
            <a:r>
              <a:rPr lang="en-US" dirty="0" smtClean="0"/>
              <a:t>			</a:t>
            </a:r>
            <a:r>
              <a:rPr lang="en-US" dirty="0" smtClean="0">
                <a:solidFill>
                  <a:srgbClr val="C00000"/>
                </a:solidFill>
                <a:latin typeface="Californian FB" panose="0207040306080B030204" pitchFamily="18" charset="0"/>
              </a:rPr>
              <a:t>Audit Results</a:t>
            </a:r>
            <a:endParaRPr lang="en-US" dirty="0">
              <a:solidFill>
                <a:srgbClr val="C00000"/>
              </a:solidFill>
              <a:latin typeface="Californian FB" panose="0207040306080B030204" pitchFamily="18" charset="0"/>
            </a:endParaRPr>
          </a:p>
        </p:txBody>
      </p:sp>
      <p:sp>
        <p:nvSpPr>
          <p:cNvPr id="49155" name="Content Placeholder 2"/>
          <p:cNvSpPr>
            <a:spLocks noGrp="1"/>
          </p:cNvSpPr>
          <p:nvPr>
            <p:ph idx="1"/>
          </p:nvPr>
        </p:nvSpPr>
        <p:spPr>
          <a:xfrm>
            <a:off x="503238" y="1752600"/>
            <a:ext cx="8183562" cy="4267200"/>
          </a:xfrm>
        </p:spPr>
        <p:txBody>
          <a:bodyPr/>
          <a:lstStyle/>
          <a:p>
            <a:r>
              <a:rPr lang="en-US" altLang="en-US" smtClean="0">
                <a:latin typeface="Californian FB" pitchFamily="18" charset="0"/>
              </a:rPr>
              <a:t>Reported only to the Audited Agency</a:t>
            </a:r>
          </a:p>
          <a:p>
            <a:r>
              <a:rPr lang="en-US" altLang="en-US" smtClean="0">
                <a:latin typeface="Californian FB" pitchFamily="18" charset="0"/>
              </a:rPr>
              <a:t>Agency is required to respond to findings and recommendations within 30 days of receiving the final report</a:t>
            </a:r>
          </a:p>
          <a:p>
            <a:r>
              <a:rPr lang="en-US" altLang="en-US" smtClean="0">
                <a:latin typeface="Californian FB" pitchFamily="18" charset="0"/>
              </a:rPr>
              <a:t>CJIS will follow –up for compliance as necessary</a:t>
            </a:r>
          </a:p>
          <a:p>
            <a:r>
              <a:rPr lang="en-US" altLang="en-US" smtClean="0">
                <a:latin typeface="Californian FB" pitchFamily="18" charset="0"/>
              </a:rPr>
              <a:t>Sanctions can be imposed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idx="1"/>
          </p:nvPr>
        </p:nvSpPr>
        <p:spPr>
          <a:xfrm>
            <a:off x="301625" y="457200"/>
            <a:ext cx="8504238" cy="5641975"/>
          </a:xfrm>
        </p:spPr>
        <p:txBody>
          <a:bodyPr/>
          <a:lstStyle/>
          <a:p>
            <a:pPr algn="ctr" eaLnBrk="1" hangingPunct="1">
              <a:buFont typeface="Wingdings" pitchFamily="2" charset="2"/>
              <a:buNone/>
            </a:pPr>
            <a:r>
              <a:rPr lang="en-US" altLang="en-US" sz="9600" smtClean="0"/>
              <a:t>QUESTIONS</a:t>
            </a:r>
          </a:p>
          <a:p>
            <a:pPr algn="ctr" eaLnBrk="1" hangingPunct="1">
              <a:buFont typeface="Wingdings" pitchFamily="2" charset="2"/>
              <a:buNone/>
            </a:pPr>
            <a:endParaRPr lang="en-US" altLang="en-US" sz="9600" smtClean="0"/>
          </a:p>
        </p:txBody>
      </p:sp>
      <p:pic>
        <p:nvPicPr>
          <p:cNvPr id="50179" name="Picture 4" descr="MCj0078711000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81400" y="2057400"/>
            <a:ext cx="1622425" cy="320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Grp="1"/>
          </p:cNvSpPr>
          <p:nvPr>
            <p:ph type="body" sz="half" idx="4294967295"/>
          </p:nvPr>
        </p:nvSpPr>
        <p:spPr>
          <a:xfrm>
            <a:off x="0" y="457200"/>
            <a:ext cx="7924800" cy="2438400"/>
          </a:xfrm>
        </p:spPr>
        <p:txBody>
          <a:bodyPr>
            <a:normAutofit/>
          </a:bodyPr>
          <a:lstStyle/>
          <a:p>
            <a:pPr marL="265176" indent="-265176" algn="ctr" eaLnBrk="1" fontAlgn="auto" hangingPunct="1">
              <a:lnSpc>
                <a:spcPct val="80000"/>
              </a:lnSpc>
              <a:spcAft>
                <a:spcPts val="0"/>
              </a:spcAft>
              <a:buFont typeface="Arial" charset="0"/>
              <a:buNone/>
              <a:defRPr/>
            </a:pPr>
            <a:r>
              <a:rPr lang="en-US" sz="4400" b="1" dirty="0" smtClean="0">
                <a:solidFill>
                  <a:srgbClr val="940803"/>
                </a:solidFill>
                <a:effectLst>
                  <a:outerShdw blurRad="38100" dist="38100" dir="2700000" algn="tl">
                    <a:srgbClr val="000000"/>
                  </a:outerShdw>
                </a:effectLst>
              </a:rPr>
              <a:t>   Criminal History Record   Information </a:t>
            </a:r>
          </a:p>
          <a:p>
            <a:pPr marL="265176" indent="-265176" algn="ctr" eaLnBrk="1" fontAlgn="auto" hangingPunct="1">
              <a:lnSpc>
                <a:spcPct val="80000"/>
              </a:lnSpc>
              <a:spcAft>
                <a:spcPts val="0"/>
              </a:spcAft>
              <a:buFont typeface="Arial" charset="0"/>
              <a:buNone/>
              <a:defRPr/>
            </a:pPr>
            <a:r>
              <a:rPr lang="en-US" sz="4400" b="1" dirty="0">
                <a:solidFill>
                  <a:srgbClr val="940803"/>
                </a:solidFill>
                <a:effectLst>
                  <a:outerShdw blurRad="38100" dist="38100" dir="2700000" algn="tl">
                    <a:srgbClr val="000000"/>
                  </a:outerShdw>
                </a:effectLst>
              </a:rPr>
              <a:t>	</a:t>
            </a:r>
            <a:r>
              <a:rPr lang="en-US" sz="4400" b="1" dirty="0" smtClean="0">
                <a:solidFill>
                  <a:srgbClr val="940803"/>
                </a:solidFill>
                <a:effectLst>
                  <a:outerShdw blurRad="38100" dist="38100" dir="2700000" algn="tl">
                    <a:srgbClr val="000000"/>
                  </a:outerShdw>
                </a:effectLst>
              </a:rPr>
              <a:t>Security Awareness Training</a:t>
            </a:r>
          </a:p>
          <a:p>
            <a:pPr marL="265176" indent="-265176" algn="ctr" eaLnBrk="1" fontAlgn="auto" hangingPunct="1">
              <a:lnSpc>
                <a:spcPct val="80000"/>
              </a:lnSpc>
              <a:spcAft>
                <a:spcPts val="0"/>
              </a:spcAft>
              <a:buFont typeface="Arial" charset="0"/>
              <a:buNone/>
              <a:defRPr/>
            </a:pPr>
            <a:endParaRPr lang="en-US" sz="4400" b="1" dirty="0" smtClean="0">
              <a:solidFill>
                <a:srgbClr val="940803"/>
              </a:solidFill>
              <a:effectLst>
                <a:outerShdw blurRad="38100" dist="38100" dir="2700000" algn="tl">
                  <a:srgbClr val="000000"/>
                </a:outerShdw>
              </a:effectLst>
            </a:endParaRPr>
          </a:p>
        </p:txBody>
      </p:sp>
      <p:sp>
        <p:nvSpPr>
          <p:cNvPr id="82979" name="Rectangle 35"/>
          <p:cNvSpPr>
            <a:spLocks noChangeArrowheads="1"/>
          </p:cNvSpPr>
          <p:nvPr/>
        </p:nvSpPr>
        <p:spPr bwMode="auto">
          <a:xfrm>
            <a:off x="8686800" y="6324600"/>
            <a:ext cx="228600" cy="76200"/>
          </a:xfrm>
          <a:prstGeom prst="rect">
            <a:avLst/>
          </a:prstGeom>
          <a:solidFill>
            <a:srgbClr val="C5E2FF"/>
          </a:solidFill>
          <a:ln w="9525" algn="ctr">
            <a:no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latin typeface="Arial" charset="0"/>
            </a:endParaRPr>
          </a:p>
        </p:txBody>
      </p:sp>
      <p:pic>
        <p:nvPicPr>
          <p:cNvPr id="55300" name="Picture 39" descr="sec im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200400" y="3048000"/>
            <a:ext cx="2971800" cy="1981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5301" name="TextBox 4"/>
          <p:cNvSpPr txBox="1">
            <a:spLocks noChangeArrowheads="1"/>
          </p:cNvSpPr>
          <p:nvPr/>
        </p:nvSpPr>
        <p:spPr bwMode="auto">
          <a:xfrm>
            <a:off x="1847850" y="4953000"/>
            <a:ext cx="5749925" cy="1077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a:endParaRPr lang="en-US" altLang="en-US" sz="1600"/>
          </a:p>
          <a:p>
            <a:pPr algn="ctr"/>
            <a:r>
              <a:rPr lang="en-US" altLang="en-US" sz="2000"/>
              <a:t>CRIMINAL JUSTICE INFORMATION SYSTEM</a:t>
            </a:r>
          </a:p>
          <a:p>
            <a:pPr algn="ctr"/>
            <a:r>
              <a:rPr lang="en-US" altLang="en-US" sz="2000"/>
              <a:t> CENTRAL REPOSITORY</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4" descr="PP-Slide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75106" name="Rectangle 2"/>
          <p:cNvSpPr>
            <a:spLocks noGrp="1"/>
          </p:cNvSpPr>
          <p:nvPr>
            <p:ph type="title"/>
          </p:nvPr>
        </p:nvSpPr>
        <p:spPr>
          <a:xfrm>
            <a:off x="0" y="381000"/>
            <a:ext cx="6019800" cy="685800"/>
          </a:xfrm>
        </p:spPr>
        <p:txBody>
          <a:bodyPr>
            <a:normAutofit fontScale="90000"/>
          </a:bodyPr>
          <a:lstStyle/>
          <a:p>
            <a:pPr eaLnBrk="1" fontAlgn="auto" hangingPunct="1">
              <a:spcAft>
                <a:spcPts val="0"/>
              </a:spcAft>
              <a:defRPr/>
            </a:pPr>
            <a:r>
              <a:rPr lang="en-US" sz="4000" dirty="0" smtClean="0">
                <a:solidFill>
                  <a:srgbClr val="A50021"/>
                </a:solidFill>
                <a:effectLst>
                  <a:outerShdw blurRad="38100" dist="38100" dir="2700000" algn="tl">
                    <a:srgbClr val="C0C0C0"/>
                  </a:outerShdw>
                </a:effectLst>
              </a:rPr>
              <a:t>Objectives</a:t>
            </a:r>
          </a:p>
        </p:txBody>
      </p:sp>
      <p:sp>
        <p:nvSpPr>
          <p:cNvPr id="4100" name="Rectangle 3"/>
          <p:cNvSpPr>
            <a:spLocks noGrp="1"/>
          </p:cNvSpPr>
          <p:nvPr>
            <p:ph idx="1"/>
          </p:nvPr>
        </p:nvSpPr>
        <p:spPr>
          <a:xfrm>
            <a:off x="685800" y="1828800"/>
            <a:ext cx="7772400" cy="4648200"/>
          </a:xfrm>
        </p:spPr>
        <p:txBody>
          <a:bodyPr>
            <a:normAutofit lnSpcReduction="10000"/>
          </a:bodyPr>
          <a:lstStyle/>
          <a:p>
            <a:pPr marL="265176" indent="-265176" eaLnBrk="1" fontAlgn="auto" hangingPunct="1">
              <a:lnSpc>
                <a:spcPct val="150000"/>
              </a:lnSpc>
              <a:spcAft>
                <a:spcPts val="0"/>
              </a:spcAft>
              <a:buFont typeface="Arial" pitchFamily="34" charset="0"/>
              <a:buNone/>
              <a:defRPr/>
            </a:pPr>
            <a:r>
              <a:rPr lang="en-US" smtClean="0"/>
              <a:t>To enhance awareness and understanding of: </a:t>
            </a:r>
          </a:p>
          <a:p>
            <a:pPr marL="265176" indent="-265176" eaLnBrk="1" fontAlgn="auto" hangingPunct="1">
              <a:lnSpc>
                <a:spcPct val="150000"/>
              </a:lnSpc>
              <a:spcAft>
                <a:spcPts val="0"/>
              </a:spcAft>
              <a:buFont typeface="Wingdings 2"/>
              <a:buChar char=""/>
              <a:defRPr/>
            </a:pPr>
            <a:r>
              <a:rPr lang="en-US" smtClean="0"/>
              <a:t>Criminal History Record Information (CHRI) Security</a:t>
            </a:r>
          </a:p>
          <a:p>
            <a:pPr marL="265176" indent="-265176" eaLnBrk="1" fontAlgn="auto" hangingPunct="1">
              <a:lnSpc>
                <a:spcPct val="150000"/>
              </a:lnSpc>
              <a:spcAft>
                <a:spcPts val="0"/>
              </a:spcAft>
              <a:buFont typeface="Wingdings 2"/>
              <a:buChar char=""/>
              <a:defRPr/>
            </a:pPr>
            <a:r>
              <a:rPr lang="en-US" smtClean="0"/>
              <a:t>Information Assets </a:t>
            </a:r>
          </a:p>
          <a:p>
            <a:pPr marL="265176" indent="-265176" eaLnBrk="1" fontAlgn="auto" hangingPunct="1">
              <a:lnSpc>
                <a:spcPct val="150000"/>
              </a:lnSpc>
              <a:spcAft>
                <a:spcPts val="0"/>
              </a:spcAft>
              <a:buFont typeface="Wingdings 2"/>
              <a:buChar char=""/>
              <a:defRPr/>
            </a:pPr>
            <a:r>
              <a:rPr lang="en-US" smtClean="0"/>
              <a:t>Information Classification</a:t>
            </a:r>
          </a:p>
          <a:p>
            <a:pPr marL="265176" indent="-265176" eaLnBrk="1" fontAlgn="auto" hangingPunct="1">
              <a:lnSpc>
                <a:spcPct val="150000"/>
              </a:lnSpc>
              <a:spcAft>
                <a:spcPts val="0"/>
              </a:spcAft>
              <a:buFont typeface="Wingdings 2"/>
              <a:buChar char=""/>
              <a:defRPr/>
            </a:pPr>
            <a:r>
              <a:rPr lang="en-US" smtClean="0"/>
              <a:t>Information Security Practices</a:t>
            </a:r>
          </a:p>
          <a:p>
            <a:pPr marL="265176" indent="-265176" eaLnBrk="1" fontAlgn="auto" hangingPunct="1">
              <a:lnSpc>
                <a:spcPct val="150000"/>
              </a:lnSpc>
              <a:spcAft>
                <a:spcPts val="0"/>
              </a:spcAft>
              <a:buFont typeface="Wingdings 2"/>
              <a:buChar char=""/>
              <a:defRPr/>
            </a:pPr>
            <a:r>
              <a:rPr lang="en-US" smtClean="0"/>
              <a:t>Accessing Information</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lum bright="70000" contrast="-67000"/>
          </a:blip>
          <a:srcRect/>
          <a:stretch>
            <a:fillRect/>
          </a:stretch>
        </p:blipFill>
        <p:spPr bwMode="auto">
          <a:xfrm>
            <a:off x="2667000" y="2057400"/>
            <a:ext cx="3733800" cy="3733800"/>
          </a:xfrm>
          <a:prstGeom prst="rect">
            <a:avLst/>
          </a:prstGeom>
          <a:ln>
            <a:noFill/>
          </a:ln>
          <a:effectLst>
            <a:softEdge rad="112500"/>
          </a:effectLst>
        </p:spPr>
      </p:pic>
      <p:sp>
        <p:nvSpPr>
          <p:cNvPr id="2050" name="Rectangle 2"/>
          <p:cNvSpPr>
            <a:spLocks noGrp="1" noChangeArrowheads="1"/>
          </p:cNvSpPr>
          <p:nvPr>
            <p:ph type="title"/>
          </p:nvPr>
        </p:nvSpPr>
        <p:spPr>
          <a:xfrm>
            <a:off x="503238" y="609600"/>
            <a:ext cx="8183562" cy="838200"/>
          </a:xfrm>
        </p:spPr>
        <p:txBody>
          <a:bodyPr/>
          <a:lstStyle/>
          <a:p>
            <a:pPr eaLnBrk="1" fontAlgn="auto" hangingPunct="1">
              <a:spcAft>
                <a:spcPts val="0"/>
              </a:spcAft>
              <a:defRPr/>
            </a:pPr>
            <a:r>
              <a:rPr lang="en-US" dirty="0" smtClean="0">
                <a:solidFill>
                  <a:schemeClr val="accent1">
                    <a:tint val="88000"/>
                    <a:satMod val="150000"/>
                  </a:schemeClr>
                </a:solidFill>
              </a:rPr>
              <a:t>	</a:t>
            </a:r>
            <a:r>
              <a:rPr lang="en-US" dirty="0" smtClean="0">
                <a:solidFill>
                  <a:srgbClr val="C00000"/>
                </a:solidFill>
                <a:latin typeface="Baskerville Old Face" pitchFamily="18" charset="0"/>
              </a:rPr>
              <a:t>EXTERNAL  AUDIT  UNIT</a:t>
            </a:r>
          </a:p>
        </p:txBody>
      </p:sp>
      <p:sp>
        <p:nvSpPr>
          <p:cNvPr id="2051" name="Rectangle 3"/>
          <p:cNvSpPr>
            <a:spLocks noGrp="1" noChangeArrowheads="1"/>
          </p:cNvSpPr>
          <p:nvPr>
            <p:ph idx="1"/>
          </p:nvPr>
        </p:nvSpPr>
        <p:spPr>
          <a:xfrm>
            <a:off x="612775" y="1600200"/>
            <a:ext cx="8153400" cy="4419600"/>
          </a:xfrm>
        </p:spPr>
        <p:txBody>
          <a:bodyPr/>
          <a:lstStyle/>
          <a:p>
            <a:pPr algn="ctr" eaLnBrk="1" hangingPunct="1">
              <a:buFont typeface="Wingdings 2" pitchFamily="18" charset="2"/>
              <a:buNone/>
            </a:pPr>
            <a:r>
              <a:rPr lang="en-US" altLang="en-US" smtClean="0">
                <a:latin typeface="Baskerville Old Face" pitchFamily="18" charset="0"/>
              </a:rPr>
              <a:t>Criminal Justice Information System</a:t>
            </a:r>
          </a:p>
          <a:p>
            <a:pPr algn="ctr" eaLnBrk="1" hangingPunct="1">
              <a:buFont typeface="Wingdings 2" pitchFamily="18" charset="2"/>
              <a:buNone/>
            </a:pPr>
            <a:r>
              <a:rPr lang="en-US" altLang="en-US" smtClean="0">
                <a:latin typeface="Baskerville Old Face" pitchFamily="18" charset="0"/>
              </a:rPr>
              <a:t>Central Repository</a:t>
            </a:r>
          </a:p>
          <a:p>
            <a:pPr algn="ctr" eaLnBrk="1" hangingPunct="1">
              <a:buFont typeface="Wingdings 2" pitchFamily="18" charset="2"/>
              <a:buNone/>
            </a:pPr>
            <a:endParaRPr lang="en-US" altLang="en-US" smtClean="0">
              <a:latin typeface="Baskerville Old Face" pitchFamily="18" charset="0"/>
            </a:endParaRPr>
          </a:p>
          <a:p>
            <a:pPr algn="ctr" eaLnBrk="1" hangingPunct="1">
              <a:spcBef>
                <a:spcPct val="0"/>
              </a:spcBef>
              <a:buFont typeface="Wingdings 2" pitchFamily="18" charset="2"/>
              <a:buNone/>
            </a:pPr>
            <a:r>
              <a:rPr lang="en-US" altLang="en-US" sz="2000" smtClean="0">
                <a:latin typeface="Baskerville Old Face" pitchFamily="18" charset="0"/>
              </a:rPr>
              <a:t>Customer Service</a:t>
            </a:r>
          </a:p>
          <a:p>
            <a:pPr algn="ctr" eaLnBrk="1" hangingPunct="1">
              <a:spcBef>
                <a:spcPct val="0"/>
              </a:spcBef>
              <a:buFont typeface="Wingdings 2" pitchFamily="18" charset="2"/>
              <a:buNone/>
            </a:pPr>
            <a:r>
              <a:rPr lang="en-US" altLang="en-US" sz="2000" u="sng" smtClean="0">
                <a:latin typeface="Baskerville Old Face" pitchFamily="18" charset="0"/>
              </a:rPr>
              <a:t>www.dpscs.maryland.gov</a:t>
            </a:r>
          </a:p>
          <a:p>
            <a:pPr algn="ctr" eaLnBrk="1" hangingPunct="1">
              <a:spcBef>
                <a:spcPct val="0"/>
              </a:spcBef>
              <a:buFont typeface="Wingdings 2" pitchFamily="18" charset="2"/>
              <a:buNone/>
            </a:pPr>
            <a:r>
              <a:rPr lang="en-US" altLang="en-US" sz="2000" smtClean="0">
                <a:latin typeface="Baskerville Old Face" pitchFamily="18" charset="0"/>
              </a:rPr>
              <a:t>Toll Free   1-888-795-0011 </a:t>
            </a:r>
          </a:p>
          <a:p>
            <a:pPr algn="ctr" eaLnBrk="1" hangingPunct="1">
              <a:spcBef>
                <a:spcPct val="0"/>
              </a:spcBef>
              <a:buFont typeface="Wingdings 2" pitchFamily="18" charset="2"/>
              <a:buNone/>
            </a:pPr>
            <a:r>
              <a:rPr lang="en-US" altLang="en-US" sz="2000" smtClean="0">
                <a:latin typeface="Baskerville Old Face" pitchFamily="18" charset="0"/>
              </a:rPr>
              <a:t>410-764-4501</a:t>
            </a:r>
          </a:p>
          <a:p>
            <a:pPr algn="ctr" eaLnBrk="1" hangingPunct="1">
              <a:buFont typeface="Wingdings 2" pitchFamily="18" charset="2"/>
              <a:buNone/>
            </a:pPr>
            <a:endParaRPr lang="en-US" altLang="en-US" sz="2000" smtClean="0"/>
          </a:p>
        </p:txBody>
      </p:sp>
      <p:sp>
        <p:nvSpPr>
          <p:cNvPr id="25605" name="Text Box 4"/>
          <p:cNvSpPr txBox="1">
            <a:spLocks noChangeArrowheads="1"/>
          </p:cNvSpPr>
          <p:nvPr/>
        </p:nvSpPr>
        <p:spPr bwMode="auto">
          <a:xfrm>
            <a:off x="609600" y="4953000"/>
            <a:ext cx="3425938" cy="1015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altLang="en-US" sz="2000" b="1" dirty="0">
                <a:latin typeface="Baskerville Old Face" pitchFamily="18" charset="0"/>
              </a:rPr>
              <a:t>Barbara Barnwell</a:t>
            </a:r>
          </a:p>
          <a:p>
            <a:r>
              <a:rPr lang="en-US" altLang="en-US" sz="2000" dirty="0">
                <a:latin typeface="Baskerville Old Face" pitchFamily="18" charset="0"/>
              </a:rPr>
              <a:t>Manager, External Audit </a:t>
            </a:r>
            <a:r>
              <a:rPr lang="en-US" altLang="en-US" sz="2000" dirty="0" smtClean="0">
                <a:latin typeface="Baskerville Old Face" pitchFamily="18" charset="0"/>
              </a:rPr>
              <a:t>Unit </a:t>
            </a:r>
            <a:endParaRPr lang="en-US" altLang="en-US" sz="2000" dirty="0">
              <a:latin typeface="Baskerville Old Face" pitchFamily="18" charset="0"/>
            </a:endParaRPr>
          </a:p>
          <a:p>
            <a:r>
              <a:rPr lang="en-US" altLang="en-US" sz="2000" dirty="0" smtClean="0">
                <a:latin typeface="Baskerville Old Face" pitchFamily="18" charset="0"/>
              </a:rPr>
              <a:t>barbara.barnwell@maryland.gov</a:t>
            </a:r>
            <a:endParaRPr lang="en-US" altLang="en-US" sz="2000" dirty="0">
              <a:latin typeface="Baskerville Old Face"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2000"/>
                                        <p:tgtEl>
                                          <p:spTgt spid="2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51">
                                            <p:txEl>
                                              <p:pRg st="0" end="0"/>
                                            </p:txEl>
                                          </p:spTgt>
                                        </p:tgtEl>
                                        <p:attrNameLst>
                                          <p:attrName>style.visibility</p:attrName>
                                        </p:attrNameLst>
                                      </p:cBhvr>
                                      <p:to>
                                        <p:strVal val="visible"/>
                                      </p:to>
                                    </p:set>
                                    <p:animEffect transition="in" filter="fade">
                                      <p:cBhvr>
                                        <p:cTn id="12" dur="2000"/>
                                        <p:tgtEl>
                                          <p:spTgt spid="205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51">
                                            <p:txEl>
                                              <p:pRg st="1" end="1"/>
                                            </p:txEl>
                                          </p:spTgt>
                                        </p:tgtEl>
                                        <p:attrNameLst>
                                          <p:attrName>style.visibility</p:attrName>
                                        </p:attrNameLst>
                                      </p:cBhvr>
                                      <p:to>
                                        <p:strVal val="visible"/>
                                      </p:to>
                                    </p:set>
                                    <p:animEffect transition="in" filter="fade">
                                      <p:cBhvr>
                                        <p:cTn id="17" dur="2000"/>
                                        <p:tgtEl>
                                          <p:spTgt spid="205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51">
                                            <p:txEl>
                                              <p:pRg st="3" end="3"/>
                                            </p:txEl>
                                          </p:spTgt>
                                        </p:tgtEl>
                                        <p:attrNameLst>
                                          <p:attrName>style.visibility</p:attrName>
                                        </p:attrNameLst>
                                      </p:cBhvr>
                                      <p:to>
                                        <p:strVal val="visible"/>
                                      </p:to>
                                    </p:set>
                                    <p:animEffect transition="in" filter="fade">
                                      <p:cBhvr>
                                        <p:cTn id="22" dur="2000"/>
                                        <p:tgtEl>
                                          <p:spTgt spid="205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51">
                                            <p:txEl>
                                              <p:pRg st="4" end="4"/>
                                            </p:txEl>
                                          </p:spTgt>
                                        </p:tgtEl>
                                        <p:attrNameLst>
                                          <p:attrName>style.visibility</p:attrName>
                                        </p:attrNameLst>
                                      </p:cBhvr>
                                      <p:to>
                                        <p:strVal val="visible"/>
                                      </p:to>
                                    </p:set>
                                    <p:animEffect transition="in" filter="fade">
                                      <p:cBhvr>
                                        <p:cTn id="27" dur="2000"/>
                                        <p:tgtEl>
                                          <p:spTgt spid="205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051">
                                            <p:txEl>
                                              <p:pRg st="5" end="5"/>
                                            </p:txEl>
                                          </p:spTgt>
                                        </p:tgtEl>
                                        <p:attrNameLst>
                                          <p:attrName>style.visibility</p:attrName>
                                        </p:attrNameLst>
                                      </p:cBhvr>
                                      <p:to>
                                        <p:strVal val="visible"/>
                                      </p:to>
                                    </p:set>
                                    <p:animEffect transition="in" filter="fade">
                                      <p:cBhvr>
                                        <p:cTn id="32" dur="2000"/>
                                        <p:tgtEl>
                                          <p:spTgt spid="205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051">
                                            <p:txEl>
                                              <p:pRg st="6" end="6"/>
                                            </p:txEl>
                                          </p:spTgt>
                                        </p:tgtEl>
                                        <p:attrNameLst>
                                          <p:attrName>style.visibility</p:attrName>
                                        </p:attrNameLst>
                                      </p:cBhvr>
                                      <p:to>
                                        <p:strVal val="visible"/>
                                      </p:to>
                                    </p:set>
                                    <p:animEffect transition="in" filter="fade">
                                      <p:cBhvr>
                                        <p:cTn id="37" dur="2000"/>
                                        <p:tgtEl>
                                          <p:spTgt spid="20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4" descr="PP-Slide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77154" name="Rectangle 2"/>
          <p:cNvSpPr>
            <a:spLocks noGrp="1"/>
          </p:cNvSpPr>
          <p:nvPr>
            <p:ph type="title"/>
          </p:nvPr>
        </p:nvSpPr>
        <p:spPr>
          <a:xfrm>
            <a:off x="0" y="381000"/>
            <a:ext cx="7010400" cy="685800"/>
          </a:xfrm>
        </p:spPr>
        <p:txBody>
          <a:bodyPr>
            <a:normAutofit fontScale="90000"/>
          </a:bodyPr>
          <a:lstStyle/>
          <a:p>
            <a:pPr eaLnBrk="1" fontAlgn="auto" hangingPunct="1">
              <a:spcAft>
                <a:spcPts val="0"/>
              </a:spcAft>
              <a:defRPr/>
            </a:pPr>
            <a:r>
              <a:rPr lang="en-US" sz="4000" dirty="0" smtClean="0">
                <a:solidFill>
                  <a:srgbClr val="A50021"/>
                </a:solidFill>
                <a:effectLst>
                  <a:outerShdw blurRad="38100" dist="38100" dir="2700000" algn="tl">
                    <a:srgbClr val="C0C0C0"/>
                  </a:outerShdw>
                </a:effectLst>
              </a:rPr>
              <a:t>Who Must Receive Training?</a:t>
            </a:r>
          </a:p>
        </p:txBody>
      </p:sp>
      <p:sp>
        <p:nvSpPr>
          <p:cNvPr id="57348" name="Rectangle 3"/>
          <p:cNvSpPr>
            <a:spLocks noGrp="1"/>
          </p:cNvSpPr>
          <p:nvPr>
            <p:ph idx="1"/>
          </p:nvPr>
        </p:nvSpPr>
        <p:spPr>
          <a:xfrm>
            <a:off x="533400" y="1905000"/>
            <a:ext cx="7772400" cy="3733800"/>
          </a:xfrm>
        </p:spPr>
        <p:txBody>
          <a:bodyPr/>
          <a:lstStyle/>
          <a:p>
            <a:pPr eaLnBrk="1" hangingPunct="1">
              <a:lnSpc>
                <a:spcPct val="130000"/>
              </a:lnSpc>
              <a:buFont typeface="Arial" pitchFamily="34" charset="0"/>
              <a:buNone/>
            </a:pPr>
            <a:r>
              <a:rPr lang="en-US" altLang="en-US" smtClean="0"/>
              <a:t>Anyone requesting, receiving, or handling Criminal History Record Information (CHRI), in any manner.  This includes IT network employees and technical contractors when CHRI is stored on PCs or on a network.</a:t>
            </a:r>
          </a:p>
          <a:p>
            <a:pPr eaLnBrk="1" hangingPunct="1">
              <a:lnSpc>
                <a:spcPct val="130000"/>
              </a:lnSpc>
              <a:buFont typeface="Arial" pitchFamily="34" charset="0"/>
              <a:buNone/>
            </a:pPr>
            <a:r>
              <a:rPr lang="en-US" altLang="en-US" smtClean="0"/>
              <a:t>.</a:t>
            </a:r>
            <a:endParaRPr lang="en-US" altLang="en-US" i="1" smtClean="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0" name="Picture 4" descr="PP-Slide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77154" name="Rectangle 2"/>
          <p:cNvSpPr>
            <a:spLocks noGrp="1"/>
          </p:cNvSpPr>
          <p:nvPr>
            <p:ph type="title"/>
          </p:nvPr>
        </p:nvSpPr>
        <p:spPr>
          <a:xfrm>
            <a:off x="228600" y="381000"/>
            <a:ext cx="9144000" cy="685800"/>
          </a:xfrm>
        </p:spPr>
        <p:txBody>
          <a:bodyPr>
            <a:normAutofit fontScale="90000"/>
          </a:bodyPr>
          <a:lstStyle/>
          <a:p>
            <a:pPr eaLnBrk="1" fontAlgn="auto" hangingPunct="1">
              <a:spcAft>
                <a:spcPts val="0"/>
              </a:spcAft>
              <a:defRPr/>
            </a:pPr>
            <a:r>
              <a:rPr lang="en-US" sz="4000" dirty="0" smtClean="0">
                <a:solidFill>
                  <a:srgbClr val="A50021"/>
                </a:solidFill>
                <a:effectLst>
                  <a:outerShdw blurRad="38100" dist="38100" dir="2700000" algn="tl">
                    <a:srgbClr val="C0C0C0"/>
                  </a:outerShdw>
                </a:effectLst>
              </a:rPr>
              <a:t>How Often is Training Required?</a:t>
            </a:r>
          </a:p>
        </p:txBody>
      </p:sp>
      <p:sp>
        <p:nvSpPr>
          <p:cNvPr id="58372" name="Rectangle 3"/>
          <p:cNvSpPr>
            <a:spLocks noGrp="1"/>
          </p:cNvSpPr>
          <p:nvPr>
            <p:ph idx="1"/>
          </p:nvPr>
        </p:nvSpPr>
        <p:spPr>
          <a:xfrm>
            <a:off x="533400" y="1905000"/>
            <a:ext cx="7772400" cy="4038600"/>
          </a:xfrm>
        </p:spPr>
        <p:txBody>
          <a:bodyPr/>
          <a:lstStyle/>
          <a:p>
            <a:pPr eaLnBrk="1" hangingPunct="1">
              <a:lnSpc>
                <a:spcPct val="130000"/>
              </a:lnSpc>
              <a:buFont typeface="Arial" pitchFamily="34" charset="0"/>
              <a:buNone/>
            </a:pPr>
            <a:r>
              <a:rPr lang="en-US" altLang="en-US" i="1" dirty="0" smtClean="0"/>
              <a:t>Initial training is required within 30 days of  initial employment.</a:t>
            </a:r>
          </a:p>
          <a:p>
            <a:pPr eaLnBrk="1" hangingPunct="1">
              <a:lnSpc>
                <a:spcPct val="130000"/>
              </a:lnSpc>
              <a:buFont typeface="Arial" pitchFamily="34" charset="0"/>
              <a:buNone/>
            </a:pPr>
            <a:r>
              <a:rPr lang="en-US" altLang="en-US" i="1" dirty="0" smtClean="0"/>
              <a:t>FBI Criminal Justice Information System Security Policy 5.5 dated June 2016</a:t>
            </a:r>
          </a:p>
          <a:p>
            <a:pPr eaLnBrk="1" hangingPunct="1">
              <a:lnSpc>
                <a:spcPct val="130000"/>
              </a:lnSpc>
              <a:buFont typeface="Arial" pitchFamily="34" charset="0"/>
              <a:buNone/>
            </a:pPr>
            <a:r>
              <a:rPr lang="en-US" altLang="en-US" dirty="0" smtClean="0"/>
              <a:t>requires training every 2 years, thereafter</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Picture 4" descr="PP-Slide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77154" name="Rectangle 2"/>
          <p:cNvSpPr>
            <a:spLocks noGrp="1"/>
          </p:cNvSpPr>
          <p:nvPr>
            <p:ph type="title"/>
          </p:nvPr>
        </p:nvSpPr>
        <p:spPr>
          <a:xfrm>
            <a:off x="228600" y="381000"/>
            <a:ext cx="9144000" cy="685800"/>
          </a:xfrm>
        </p:spPr>
        <p:txBody>
          <a:bodyPr>
            <a:normAutofit fontScale="90000"/>
          </a:bodyPr>
          <a:lstStyle/>
          <a:p>
            <a:pPr eaLnBrk="1" fontAlgn="auto" hangingPunct="1">
              <a:spcAft>
                <a:spcPts val="0"/>
              </a:spcAft>
              <a:defRPr/>
            </a:pPr>
            <a:r>
              <a:rPr lang="en-US" sz="4000" dirty="0" smtClean="0">
                <a:solidFill>
                  <a:srgbClr val="A50021"/>
                </a:solidFill>
                <a:effectLst>
                  <a:outerShdw blurRad="38100" dist="38100" dir="2700000" algn="tl">
                    <a:srgbClr val="C0C0C0"/>
                  </a:outerShdw>
                </a:effectLst>
              </a:rPr>
              <a:t>Must Training Be Documented?</a:t>
            </a:r>
          </a:p>
        </p:txBody>
      </p:sp>
      <p:sp>
        <p:nvSpPr>
          <p:cNvPr id="59396" name="Rectangle 3"/>
          <p:cNvSpPr>
            <a:spLocks noGrp="1"/>
          </p:cNvSpPr>
          <p:nvPr>
            <p:ph idx="1"/>
          </p:nvPr>
        </p:nvSpPr>
        <p:spPr>
          <a:xfrm>
            <a:off x="533400" y="1524000"/>
            <a:ext cx="7772400" cy="4724400"/>
          </a:xfrm>
        </p:spPr>
        <p:txBody>
          <a:bodyPr/>
          <a:lstStyle/>
          <a:p>
            <a:pPr eaLnBrk="1" hangingPunct="1">
              <a:lnSpc>
                <a:spcPct val="130000"/>
              </a:lnSpc>
              <a:buFont typeface="Arial" pitchFamily="34" charset="0"/>
              <a:buNone/>
            </a:pPr>
            <a:r>
              <a:rPr lang="en-US" altLang="en-US" i="1" smtClean="0"/>
              <a:t>YES!</a:t>
            </a:r>
          </a:p>
          <a:p>
            <a:pPr eaLnBrk="1" hangingPunct="1">
              <a:lnSpc>
                <a:spcPct val="130000"/>
              </a:lnSpc>
              <a:buFont typeface="Arial" pitchFamily="34" charset="0"/>
              <a:buNone/>
            </a:pPr>
            <a:r>
              <a:rPr lang="en-US" altLang="en-US" smtClean="0"/>
              <a:t>A record of CHRI Security Training must be maintained and available for audit by FBI or MD DPSCS/CJIS-CR auditors.</a:t>
            </a:r>
          </a:p>
          <a:p>
            <a:pPr eaLnBrk="1" hangingPunct="1">
              <a:lnSpc>
                <a:spcPct val="130000"/>
              </a:lnSpc>
              <a:buFont typeface="Arial" pitchFamily="34" charset="0"/>
              <a:buNone/>
            </a:pPr>
            <a:r>
              <a:rPr lang="en-US" altLang="en-US" smtClean="0"/>
              <a:t>Training records must be maintained for a minimum of three years.</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Picture 4" descr="PP-Slide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77154" name="Rectangle 2"/>
          <p:cNvSpPr>
            <a:spLocks noGrp="1"/>
          </p:cNvSpPr>
          <p:nvPr>
            <p:ph type="title"/>
          </p:nvPr>
        </p:nvSpPr>
        <p:spPr>
          <a:xfrm>
            <a:off x="0" y="381000"/>
            <a:ext cx="9372600" cy="685800"/>
          </a:xfrm>
        </p:spPr>
        <p:txBody>
          <a:bodyPr>
            <a:normAutofit fontScale="90000"/>
          </a:bodyPr>
          <a:lstStyle/>
          <a:p>
            <a:pPr eaLnBrk="1" fontAlgn="auto" hangingPunct="1">
              <a:spcAft>
                <a:spcPts val="0"/>
              </a:spcAft>
              <a:defRPr/>
            </a:pPr>
            <a:r>
              <a:rPr lang="en-US" sz="3800" dirty="0" smtClean="0">
                <a:solidFill>
                  <a:srgbClr val="A50021"/>
                </a:solidFill>
                <a:effectLst>
                  <a:outerShdw blurRad="38100" dist="38100" dir="2700000" algn="tl">
                    <a:srgbClr val="C0C0C0"/>
                  </a:outerShdw>
                </a:effectLst>
              </a:rPr>
              <a:t>What Information Must Be Documented?</a:t>
            </a:r>
          </a:p>
        </p:txBody>
      </p:sp>
      <p:sp>
        <p:nvSpPr>
          <p:cNvPr id="60420" name="Rectangle 3"/>
          <p:cNvSpPr>
            <a:spLocks noGrp="1"/>
          </p:cNvSpPr>
          <p:nvPr>
            <p:ph idx="1"/>
          </p:nvPr>
        </p:nvSpPr>
        <p:spPr>
          <a:xfrm>
            <a:off x="533400" y="1524000"/>
            <a:ext cx="7772400" cy="4724400"/>
          </a:xfrm>
        </p:spPr>
        <p:txBody>
          <a:bodyPr/>
          <a:lstStyle/>
          <a:p>
            <a:pPr eaLnBrk="1" hangingPunct="1">
              <a:lnSpc>
                <a:spcPct val="130000"/>
              </a:lnSpc>
              <a:buFont typeface="Arial" pitchFamily="34" charset="0"/>
              <a:buNone/>
            </a:pPr>
            <a:endParaRPr lang="en-US" altLang="en-US" i="1" smtClean="0"/>
          </a:p>
          <a:p>
            <a:pPr eaLnBrk="1" hangingPunct="1">
              <a:lnSpc>
                <a:spcPct val="130000"/>
              </a:lnSpc>
              <a:buFont typeface="Arial" pitchFamily="34" charset="0"/>
              <a:buNone/>
            </a:pPr>
            <a:r>
              <a:rPr lang="en-US" altLang="en-US" i="1" smtClean="0"/>
              <a:t>As a minimum:</a:t>
            </a:r>
          </a:p>
          <a:p>
            <a:pPr eaLnBrk="1" hangingPunct="1">
              <a:lnSpc>
                <a:spcPct val="130000"/>
              </a:lnSpc>
              <a:buFontTx/>
              <a:buChar char="-"/>
            </a:pPr>
            <a:r>
              <a:rPr lang="en-US" altLang="en-US" smtClean="0"/>
              <a:t>Date and duration of training</a:t>
            </a:r>
          </a:p>
          <a:p>
            <a:pPr eaLnBrk="1" hangingPunct="1">
              <a:lnSpc>
                <a:spcPct val="130000"/>
              </a:lnSpc>
              <a:buFontTx/>
              <a:buChar char="-"/>
            </a:pPr>
            <a:r>
              <a:rPr lang="en-US" altLang="en-US" smtClean="0"/>
              <a:t>Names and Identifying Information of attendees.</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4" descr="PP-Slide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77154" name="Rectangle 2"/>
          <p:cNvSpPr>
            <a:spLocks noGrp="1"/>
          </p:cNvSpPr>
          <p:nvPr>
            <p:ph type="title"/>
          </p:nvPr>
        </p:nvSpPr>
        <p:spPr>
          <a:xfrm>
            <a:off x="0" y="381000"/>
            <a:ext cx="9372600" cy="685800"/>
          </a:xfrm>
        </p:spPr>
        <p:txBody>
          <a:bodyPr/>
          <a:lstStyle/>
          <a:p>
            <a:pPr eaLnBrk="1" fontAlgn="auto" hangingPunct="1">
              <a:spcAft>
                <a:spcPts val="0"/>
              </a:spcAft>
              <a:defRPr/>
            </a:pPr>
            <a:r>
              <a:rPr lang="en-US" sz="3800" dirty="0" smtClean="0">
                <a:solidFill>
                  <a:srgbClr val="A50021"/>
                </a:solidFill>
                <a:effectLst>
                  <a:outerShdw blurRad="38100" dist="38100" dir="2700000" algn="tl">
                    <a:srgbClr val="C0C0C0"/>
                  </a:outerShdw>
                </a:effectLst>
              </a:rPr>
              <a:t>What Topics Must Be Covered?</a:t>
            </a:r>
          </a:p>
        </p:txBody>
      </p:sp>
      <p:sp>
        <p:nvSpPr>
          <p:cNvPr id="61444" name="Rectangle 3"/>
          <p:cNvSpPr>
            <a:spLocks noGrp="1"/>
          </p:cNvSpPr>
          <p:nvPr>
            <p:ph idx="1"/>
          </p:nvPr>
        </p:nvSpPr>
        <p:spPr>
          <a:xfrm>
            <a:off x="533400" y="1524000"/>
            <a:ext cx="7772400" cy="4724400"/>
          </a:xfrm>
        </p:spPr>
        <p:txBody>
          <a:bodyPr/>
          <a:lstStyle/>
          <a:p>
            <a:pPr eaLnBrk="1" hangingPunct="1">
              <a:lnSpc>
                <a:spcPct val="130000"/>
              </a:lnSpc>
              <a:buFont typeface="Arial" pitchFamily="34" charset="0"/>
              <a:buNone/>
            </a:pPr>
            <a:r>
              <a:rPr lang="en-US" altLang="en-US" i="1" smtClean="0"/>
              <a:t>As a minimum:</a:t>
            </a:r>
          </a:p>
          <a:p>
            <a:pPr eaLnBrk="1" hangingPunct="1">
              <a:lnSpc>
                <a:spcPct val="130000"/>
              </a:lnSpc>
              <a:buFontTx/>
              <a:buChar char="-"/>
            </a:pPr>
            <a:r>
              <a:rPr lang="en-US" altLang="en-US" smtClean="0"/>
              <a:t>Responsibilities and expected behavior.</a:t>
            </a:r>
          </a:p>
          <a:p>
            <a:pPr eaLnBrk="1" hangingPunct="1">
              <a:lnSpc>
                <a:spcPct val="130000"/>
              </a:lnSpc>
              <a:buFontTx/>
              <a:buChar char="-"/>
            </a:pPr>
            <a:r>
              <a:rPr lang="en-US" altLang="en-US" smtClean="0"/>
              <a:t>Implications of non-compliance</a:t>
            </a:r>
          </a:p>
          <a:p>
            <a:pPr eaLnBrk="1" hangingPunct="1">
              <a:lnSpc>
                <a:spcPct val="130000"/>
              </a:lnSpc>
              <a:buFontTx/>
              <a:buChar char="-"/>
            </a:pPr>
            <a:r>
              <a:rPr lang="en-US" altLang="en-US" smtClean="0"/>
              <a:t>Reporting incidents</a:t>
            </a:r>
          </a:p>
          <a:p>
            <a:pPr eaLnBrk="1" hangingPunct="1">
              <a:lnSpc>
                <a:spcPct val="130000"/>
              </a:lnSpc>
              <a:buFontTx/>
              <a:buChar char="-"/>
            </a:pPr>
            <a:r>
              <a:rPr lang="en-US" altLang="en-US" smtClean="0"/>
              <a:t>Protective Actions</a:t>
            </a:r>
          </a:p>
          <a:p>
            <a:pPr eaLnBrk="1" hangingPunct="1">
              <a:lnSpc>
                <a:spcPct val="130000"/>
              </a:lnSpc>
              <a:buFontTx/>
              <a:buChar char="-"/>
            </a:pPr>
            <a:r>
              <a:rPr lang="en-US" altLang="en-US" smtClean="0"/>
              <a:t>Visitor Control and Physical Access</a:t>
            </a:r>
          </a:p>
          <a:p>
            <a:pPr eaLnBrk="1" hangingPunct="1">
              <a:lnSpc>
                <a:spcPct val="130000"/>
              </a:lnSpc>
              <a:buFontTx/>
              <a:buChar char="-"/>
            </a:pPr>
            <a:r>
              <a:rPr lang="en-US" altLang="en-US" smtClean="0"/>
              <a:t>Protecting Information</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4" descr="PP-Slide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77154" name="Rectangle 2"/>
          <p:cNvSpPr>
            <a:spLocks noGrp="1"/>
          </p:cNvSpPr>
          <p:nvPr>
            <p:ph type="title"/>
          </p:nvPr>
        </p:nvSpPr>
        <p:spPr>
          <a:xfrm>
            <a:off x="0" y="381000"/>
            <a:ext cx="9372600" cy="685800"/>
          </a:xfrm>
        </p:spPr>
        <p:txBody>
          <a:bodyPr/>
          <a:lstStyle/>
          <a:p>
            <a:pPr eaLnBrk="1" fontAlgn="auto" hangingPunct="1">
              <a:spcAft>
                <a:spcPts val="0"/>
              </a:spcAft>
              <a:defRPr/>
            </a:pPr>
            <a:r>
              <a:rPr lang="en-US" sz="3800" dirty="0" smtClean="0">
                <a:solidFill>
                  <a:srgbClr val="A50021"/>
                </a:solidFill>
                <a:effectLst>
                  <a:outerShdw blurRad="38100" dist="38100" dir="2700000" algn="tl">
                    <a:srgbClr val="C0C0C0"/>
                  </a:outerShdw>
                </a:effectLst>
              </a:rPr>
              <a:t>What Topics Must Be Covered? (cont’d)</a:t>
            </a:r>
          </a:p>
        </p:txBody>
      </p:sp>
      <p:sp>
        <p:nvSpPr>
          <p:cNvPr id="62468" name="Rectangle 3"/>
          <p:cNvSpPr>
            <a:spLocks noGrp="1"/>
          </p:cNvSpPr>
          <p:nvPr>
            <p:ph idx="1"/>
          </p:nvPr>
        </p:nvSpPr>
        <p:spPr>
          <a:xfrm>
            <a:off x="533400" y="1524000"/>
            <a:ext cx="7772400" cy="4724400"/>
          </a:xfrm>
        </p:spPr>
        <p:txBody>
          <a:bodyPr/>
          <a:lstStyle/>
          <a:p>
            <a:pPr eaLnBrk="1" hangingPunct="1">
              <a:lnSpc>
                <a:spcPct val="130000"/>
              </a:lnSpc>
              <a:buFont typeface="Arial" pitchFamily="34" charset="0"/>
              <a:buNone/>
            </a:pPr>
            <a:r>
              <a:rPr lang="en-US" altLang="en-US" i="1" dirty="0" smtClean="0"/>
              <a:t>As a minimum:</a:t>
            </a:r>
          </a:p>
          <a:p>
            <a:pPr eaLnBrk="1" hangingPunct="1">
              <a:lnSpc>
                <a:spcPct val="130000"/>
              </a:lnSpc>
              <a:buFontTx/>
              <a:buChar char="-"/>
            </a:pPr>
            <a:r>
              <a:rPr lang="en-US" altLang="en-US" dirty="0" smtClean="0"/>
              <a:t>Proper handling of Criminal History Record Information (CHRI)</a:t>
            </a:r>
          </a:p>
          <a:p>
            <a:pPr eaLnBrk="1" hangingPunct="1">
              <a:lnSpc>
                <a:spcPct val="130000"/>
              </a:lnSpc>
              <a:buFontTx/>
              <a:buChar char="-"/>
            </a:pPr>
            <a:r>
              <a:rPr lang="en-US" altLang="en-US" dirty="0" smtClean="0"/>
              <a:t>Threats, Vulnerabilities, and Risks of Handling CHRI</a:t>
            </a:r>
          </a:p>
          <a:p>
            <a:pPr eaLnBrk="1" hangingPunct="1">
              <a:lnSpc>
                <a:spcPct val="130000"/>
              </a:lnSpc>
              <a:buFontTx/>
              <a:buChar char="-"/>
            </a:pPr>
            <a:r>
              <a:rPr lang="en-US" altLang="en-US" dirty="0" smtClean="0"/>
              <a:t>Proper Dissemination and Destruction of CHRI</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28600"/>
            <a:ext cx="8229600" cy="990600"/>
          </a:xfrm>
        </p:spPr>
        <p:txBody>
          <a:bodyPr/>
          <a:lstStyle/>
          <a:p>
            <a:pPr algn="ctr" eaLnBrk="1" fontAlgn="auto" hangingPunct="1">
              <a:spcAft>
                <a:spcPts val="0"/>
              </a:spcAft>
              <a:defRPr/>
            </a:pPr>
            <a:r>
              <a:rPr lang="en-US" smtClean="0">
                <a:solidFill>
                  <a:srgbClr val="C00000"/>
                </a:solidFill>
                <a:latin typeface="Baskerville Old Face" pitchFamily="18" charset="0"/>
              </a:rPr>
              <a:t>Audit Results</a:t>
            </a:r>
          </a:p>
        </p:txBody>
      </p:sp>
      <p:sp>
        <p:nvSpPr>
          <p:cNvPr id="63491" name="Rectangle 3"/>
          <p:cNvSpPr>
            <a:spLocks noGrp="1" noChangeArrowheads="1"/>
          </p:cNvSpPr>
          <p:nvPr>
            <p:ph idx="1"/>
          </p:nvPr>
        </p:nvSpPr>
        <p:spPr>
          <a:xfrm>
            <a:off x="503238" y="530225"/>
            <a:ext cx="8183562" cy="5108575"/>
          </a:xfrm>
        </p:spPr>
        <p:txBody>
          <a:bodyPr/>
          <a:lstStyle/>
          <a:p>
            <a:pPr eaLnBrk="1" hangingPunct="1"/>
            <a:endParaRPr lang="en-US" altLang="en-US" smtClean="0">
              <a:latin typeface="Baskerville Old Face" pitchFamily="18" charset="0"/>
            </a:endParaRPr>
          </a:p>
          <a:p>
            <a:pPr eaLnBrk="1" hangingPunct="1"/>
            <a:endParaRPr lang="en-US" altLang="en-US" smtClean="0">
              <a:latin typeface="Baskerville Old Face" pitchFamily="18" charset="0"/>
            </a:endParaRPr>
          </a:p>
          <a:p>
            <a:pPr eaLnBrk="1" hangingPunct="1"/>
            <a:endParaRPr lang="en-US" altLang="en-US" smtClean="0">
              <a:latin typeface="Baskerville Old Face" pitchFamily="18" charset="0"/>
            </a:endParaRPr>
          </a:p>
          <a:p>
            <a:pPr eaLnBrk="1" hangingPunct="1"/>
            <a:r>
              <a:rPr lang="en-US" altLang="en-US" smtClean="0">
                <a:latin typeface="Baskerville Old Face" pitchFamily="18" charset="0"/>
              </a:rPr>
              <a:t>Reported only to the Audited Agency</a:t>
            </a:r>
          </a:p>
          <a:p>
            <a:pPr eaLnBrk="1" hangingPunct="1"/>
            <a:r>
              <a:rPr lang="en-US" altLang="en-US" smtClean="0">
                <a:latin typeface="Baskerville Old Face" pitchFamily="18" charset="0"/>
              </a:rPr>
              <a:t>Agency is required to respond to findings and recommendations within 30 days</a:t>
            </a:r>
          </a:p>
          <a:p>
            <a:pPr eaLnBrk="1" hangingPunct="1"/>
            <a:r>
              <a:rPr lang="en-US" altLang="en-US" smtClean="0">
                <a:latin typeface="Baskerville Old Face" pitchFamily="18" charset="0"/>
              </a:rPr>
              <a:t>Follow- Up for compliance as necessary</a:t>
            </a:r>
          </a:p>
          <a:p>
            <a:pPr eaLnBrk="1" hangingPunct="1"/>
            <a:r>
              <a:rPr lang="en-US" altLang="en-US" smtClean="0">
                <a:latin typeface="Baskerville Old Face" pitchFamily="18" charset="0"/>
              </a:rPr>
              <a:t>Sanctions, although available, are not yet being imposed</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28600"/>
            <a:ext cx="8229600" cy="990600"/>
          </a:xfrm>
        </p:spPr>
        <p:txBody>
          <a:bodyPr/>
          <a:lstStyle/>
          <a:p>
            <a:pPr algn="ctr" eaLnBrk="1" fontAlgn="auto" hangingPunct="1">
              <a:spcAft>
                <a:spcPts val="0"/>
              </a:spcAft>
              <a:defRPr/>
            </a:pPr>
            <a:r>
              <a:rPr lang="en-US" smtClean="0">
                <a:solidFill>
                  <a:srgbClr val="C00000"/>
                </a:solidFill>
                <a:latin typeface="Baskerville Old Face" pitchFamily="18" charset="0"/>
              </a:rPr>
              <a:t>FYI’s</a:t>
            </a:r>
          </a:p>
        </p:txBody>
      </p:sp>
      <p:sp>
        <p:nvSpPr>
          <p:cNvPr id="64515" name="Rectangle 3"/>
          <p:cNvSpPr>
            <a:spLocks noGrp="1" noChangeArrowheads="1"/>
          </p:cNvSpPr>
          <p:nvPr>
            <p:ph idx="1"/>
          </p:nvPr>
        </p:nvSpPr>
        <p:spPr>
          <a:xfrm>
            <a:off x="503238" y="530225"/>
            <a:ext cx="8183562" cy="5337175"/>
          </a:xfrm>
        </p:spPr>
        <p:txBody>
          <a:bodyPr/>
          <a:lstStyle/>
          <a:p>
            <a:pPr eaLnBrk="1" hangingPunct="1">
              <a:lnSpc>
                <a:spcPct val="90000"/>
              </a:lnSpc>
            </a:pPr>
            <a:endParaRPr lang="en-US" altLang="en-US" smtClean="0">
              <a:latin typeface="Baskerville Old Face" pitchFamily="18" charset="0"/>
            </a:endParaRPr>
          </a:p>
          <a:p>
            <a:pPr eaLnBrk="1" hangingPunct="1">
              <a:lnSpc>
                <a:spcPct val="90000"/>
              </a:lnSpc>
            </a:pPr>
            <a:endParaRPr lang="en-US" altLang="en-US" smtClean="0">
              <a:latin typeface="Baskerville Old Face" pitchFamily="18" charset="0"/>
            </a:endParaRPr>
          </a:p>
          <a:p>
            <a:pPr eaLnBrk="1" hangingPunct="1">
              <a:lnSpc>
                <a:spcPct val="90000"/>
              </a:lnSpc>
            </a:pPr>
            <a:endParaRPr lang="en-US" altLang="en-US" smtClean="0">
              <a:latin typeface="Baskerville Old Face" pitchFamily="18" charset="0"/>
            </a:endParaRPr>
          </a:p>
          <a:p>
            <a:pPr eaLnBrk="1" hangingPunct="1">
              <a:lnSpc>
                <a:spcPct val="90000"/>
              </a:lnSpc>
            </a:pPr>
            <a:r>
              <a:rPr lang="en-US" altLang="en-US" smtClean="0">
                <a:latin typeface="Baskerville Old Face" pitchFamily="18" charset="0"/>
              </a:rPr>
              <a:t>Non- Criminal Justice Agencies are subject to audits by the Federal Bureau of Investigation</a:t>
            </a:r>
          </a:p>
          <a:p>
            <a:pPr eaLnBrk="1" hangingPunct="1">
              <a:lnSpc>
                <a:spcPct val="90000"/>
              </a:lnSpc>
            </a:pPr>
            <a:r>
              <a:rPr lang="en-US" altLang="en-US" smtClean="0">
                <a:latin typeface="Baskerville Old Face" pitchFamily="18" charset="0"/>
              </a:rPr>
              <a:t>FBI audits on a 3-year cycle – next audit is 2017</a:t>
            </a:r>
          </a:p>
          <a:p>
            <a:pPr eaLnBrk="1" hangingPunct="1">
              <a:lnSpc>
                <a:spcPct val="90000"/>
              </a:lnSpc>
            </a:pPr>
            <a:r>
              <a:rPr lang="en-US" altLang="en-US" smtClean="0">
                <a:latin typeface="Baskerville Old Face" pitchFamily="18" charset="0"/>
              </a:rPr>
              <a:t>FBI randomly picks agencies to audit</a:t>
            </a:r>
          </a:p>
          <a:p>
            <a:pPr eaLnBrk="1" hangingPunct="1">
              <a:lnSpc>
                <a:spcPct val="90000"/>
              </a:lnSpc>
            </a:pPr>
            <a:r>
              <a:rPr lang="en-US" altLang="en-US" smtClean="0">
                <a:latin typeface="Baskerville Old Face" pitchFamily="18" charset="0"/>
              </a:rPr>
              <a:t>CJIS focuses on the same areas as FBI audits</a:t>
            </a:r>
          </a:p>
          <a:p>
            <a:pPr eaLnBrk="1" hangingPunct="1">
              <a:lnSpc>
                <a:spcPct val="90000"/>
              </a:lnSpc>
            </a:pPr>
            <a:r>
              <a:rPr lang="en-US" altLang="en-US" smtClean="0">
                <a:latin typeface="Baskerville Old Face" pitchFamily="18" charset="0"/>
              </a:rPr>
              <a:t>CJIS-CR and Agency are jointly held responsible for any findings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p:txBody>
          <a:bodyPr/>
          <a:lstStyle/>
          <a:p>
            <a:r>
              <a:rPr lang="en-US" smtClean="0"/>
              <a:t>Statistics On Non Criminal Audits</a:t>
            </a:r>
          </a:p>
        </p:txBody>
      </p:sp>
      <p:graphicFrame>
        <p:nvGraphicFramePr>
          <p:cNvPr id="2" name="Content Placeholder 6"/>
          <p:cNvGraphicFramePr>
            <a:graphicFrameLocks noGrp="1"/>
          </p:cNvGraphicFramePr>
          <p:nvPr>
            <p:ph idx="1"/>
            <p:extLst>
              <p:ext uri="{D42A27DB-BD31-4B8C-83A1-F6EECF244321}">
                <p14:modId xmlns:p14="http://schemas.microsoft.com/office/powerpoint/2010/main" xmlns="" val="1420765173"/>
              </p:ext>
            </p:extLst>
          </p:nvPr>
        </p:nvGraphicFramePr>
        <p:xfrm>
          <a:off x="503238" y="530225"/>
          <a:ext cx="8183562" cy="41878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304800"/>
            <a:ext cx="8229600" cy="990600"/>
          </a:xfrm>
        </p:spPr>
        <p:txBody>
          <a:bodyPr/>
          <a:lstStyle/>
          <a:p>
            <a:pPr algn="ctr" eaLnBrk="1" fontAlgn="auto" hangingPunct="1">
              <a:spcAft>
                <a:spcPts val="0"/>
              </a:spcAft>
              <a:defRPr/>
            </a:pPr>
            <a:r>
              <a:rPr lang="en-US" smtClean="0">
                <a:solidFill>
                  <a:schemeClr val="accent1">
                    <a:tint val="88000"/>
                    <a:satMod val="150000"/>
                  </a:schemeClr>
                </a:solidFill>
              </a:rPr>
              <a:t> </a:t>
            </a:r>
            <a:r>
              <a:rPr lang="en-US" smtClean="0">
                <a:solidFill>
                  <a:srgbClr val="C00000"/>
                </a:solidFill>
                <a:latin typeface="Baskerville Old Face" pitchFamily="18" charset="0"/>
              </a:rPr>
              <a:t>Best Business Practices</a:t>
            </a:r>
          </a:p>
        </p:txBody>
      </p:sp>
      <p:sp>
        <p:nvSpPr>
          <p:cNvPr id="66563" name="Content Placeholder 2"/>
          <p:cNvSpPr>
            <a:spLocks noGrp="1"/>
          </p:cNvSpPr>
          <p:nvPr>
            <p:ph idx="1"/>
          </p:nvPr>
        </p:nvSpPr>
        <p:spPr>
          <a:xfrm>
            <a:off x="457200" y="1219200"/>
            <a:ext cx="8229600" cy="4800600"/>
          </a:xfrm>
        </p:spPr>
        <p:txBody>
          <a:bodyPr/>
          <a:lstStyle/>
          <a:p>
            <a:pPr marL="514350" indent="-514350" eaLnBrk="1" hangingPunct="1">
              <a:buFont typeface="Calibri" pitchFamily="34" charset="0"/>
              <a:buAutoNum type="arabicPeriod"/>
            </a:pPr>
            <a:r>
              <a:rPr lang="en-US" altLang="en-US" sz="2400" dirty="0" smtClean="0">
                <a:latin typeface="Baskerville Old Face" pitchFamily="18" charset="0"/>
              </a:rPr>
              <a:t>All employees with access to CHRI  </a:t>
            </a:r>
            <a:r>
              <a:rPr lang="en-US" altLang="en-US" sz="2400" u="sng" dirty="0" smtClean="0">
                <a:latin typeface="Baskerville Old Face" pitchFamily="18" charset="0"/>
              </a:rPr>
              <a:t>shall </a:t>
            </a:r>
            <a:r>
              <a:rPr lang="en-US" altLang="en-US" sz="2400" dirty="0" smtClean="0">
                <a:latin typeface="Baskerville Old Face" pitchFamily="18" charset="0"/>
              </a:rPr>
              <a:t>be the subject of a fingerprint supported background check.</a:t>
            </a:r>
            <a:endParaRPr lang="en-US" altLang="en-US" sz="2400" u="sng" dirty="0" smtClean="0">
              <a:latin typeface="Baskerville Old Face" pitchFamily="18" charset="0"/>
            </a:endParaRPr>
          </a:p>
          <a:p>
            <a:pPr marL="514350" indent="-514350" eaLnBrk="1" hangingPunct="1">
              <a:buFont typeface="Calibri" pitchFamily="34" charset="0"/>
              <a:buAutoNum type="arabicPeriod"/>
            </a:pPr>
            <a:r>
              <a:rPr lang="en-US" altLang="en-US" sz="2400" dirty="0" smtClean="0">
                <a:latin typeface="Baskerville Old Face" pitchFamily="18" charset="0"/>
              </a:rPr>
              <a:t>Access must be limited to essential personnel with a valid need to know.</a:t>
            </a:r>
          </a:p>
          <a:p>
            <a:pPr marL="514350" indent="-514350" eaLnBrk="1" hangingPunct="1">
              <a:buFont typeface="Calibri" pitchFamily="34" charset="0"/>
              <a:buAutoNum type="arabicPeriod"/>
            </a:pPr>
            <a:r>
              <a:rPr lang="en-US" altLang="en-US" sz="2400" dirty="0" smtClean="0">
                <a:latin typeface="Baskerville Old Face" pitchFamily="18" charset="0"/>
              </a:rPr>
              <a:t>Security Awareness training within 60 days of employment, and every 2 years after that- Documented</a:t>
            </a:r>
          </a:p>
          <a:p>
            <a:pPr marL="514350" indent="-514350" eaLnBrk="1" hangingPunct="1">
              <a:buFont typeface="Calibri" pitchFamily="34" charset="0"/>
              <a:buAutoNum type="arabicPeriod"/>
            </a:pPr>
            <a:r>
              <a:rPr lang="en-US" altLang="en-US" sz="2400" dirty="0" smtClean="0">
                <a:latin typeface="Baskerville Old Face" pitchFamily="18" charset="0"/>
              </a:rPr>
              <a:t>Notify CJIS-CR Customer Service by fax at 410-653-5690 when an employee transfers out of the agency, resigns from the agency or otherwise leaves employment at the agency.</a:t>
            </a:r>
          </a:p>
          <a:p>
            <a:pPr marL="514350" indent="-514350" eaLnBrk="1" hangingPunct="1">
              <a:buFont typeface="Calibri" pitchFamily="34" charset="0"/>
              <a:buAutoNum type="arabicPeriod"/>
            </a:pPr>
            <a:r>
              <a:rPr lang="en-US" altLang="en-US" sz="2400" dirty="0" smtClean="0">
                <a:latin typeface="Baskerville Old Face" pitchFamily="18" charset="0"/>
              </a:rPr>
              <a:t>Know your primary private providers- </a:t>
            </a:r>
          </a:p>
          <a:p>
            <a:pPr marL="514350" indent="-514350" eaLnBrk="1" hangingPunct="1">
              <a:buFont typeface="Wingdings 2" pitchFamily="18" charset="2"/>
              <a:buNone/>
            </a:pPr>
            <a:r>
              <a:rPr lang="en-US" altLang="en-US" sz="2400" dirty="0" smtClean="0">
                <a:solidFill>
                  <a:srgbClr val="C00000"/>
                </a:solidFill>
                <a:latin typeface="Baskerville Old Face" pitchFamily="18" charset="0"/>
              </a:rPr>
              <a:t>       http://www.dpscs.state.md.us/publicservs/fingerprint.shtml/</a:t>
            </a:r>
          </a:p>
          <a:p>
            <a:pPr marL="514350" indent="-514350" eaLnBrk="1" hangingPunct="1">
              <a:buFont typeface="Calibri" pitchFamily="34" charset="0"/>
              <a:buAutoNum type="arabicPeriod"/>
            </a:pPr>
            <a:endParaRPr lang="en-US" altLang="en-US" dirty="0" smtClean="0">
              <a:latin typeface="Baskerville Old Face" pitchFamily="18" charset="0"/>
            </a:endParaRPr>
          </a:p>
          <a:p>
            <a:pPr marL="514350" indent="-514350" eaLnBrk="1" hangingPunct="1">
              <a:buFont typeface="Wingdings 2" pitchFamily="18" charset="2"/>
              <a:buNone/>
            </a:pPr>
            <a:endParaRPr lang="en-US" altLang="en-US" dirty="0" smtClean="0">
              <a:latin typeface="Baskerville Old Face" pitchFamily="18" charset="0"/>
            </a:endParaRPr>
          </a:p>
          <a:p>
            <a:pPr marL="514350" indent="-514350" eaLnBrk="1" hangingPunct="1">
              <a:buFont typeface="Wingdings 2" pitchFamily="18" charset="2"/>
              <a:buNone/>
            </a:pPr>
            <a:endParaRPr lang="en-US" altLang="en-US" u="sng" dirty="0" smtClean="0">
              <a:latin typeface="Baskerville Old Face" pitchFamily="18" charset="0"/>
            </a:endParaRPr>
          </a:p>
          <a:p>
            <a:pPr marL="514350" indent="-514350" eaLnBrk="1" hangingPunct="1">
              <a:buFont typeface="Calibri" pitchFamily="34" charset="0"/>
              <a:buAutoNum type="arabicPeriod"/>
            </a:pPr>
            <a:endParaRPr lang="en-US" altLang="en-US" u="sng" dirty="0" smtClean="0">
              <a:latin typeface="Baskerville Old Face" pitchFamily="18" charset="0"/>
            </a:endParaRPr>
          </a:p>
          <a:p>
            <a:pPr marL="879475" lvl="1" indent="-514350" eaLnBrk="1" hangingPunct="1">
              <a:buFont typeface="Wingdings 2" pitchFamily="18" charset="2"/>
              <a:buNone/>
            </a:pPr>
            <a:r>
              <a:rPr lang="en-US" altLang="en-US" dirty="0" smtClean="0">
                <a:latin typeface="Baskerville Old Face" pitchFamily="18" charset="0"/>
              </a:rPr>
              <a:t>	</a:t>
            </a:r>
          </a:p>
          <a:p>
            <a:pPr marL="879475" lvl="1" indent="-514350" eaLnBrk="1" hangingPunct="1">
              <a:buFont typeface="Wingdings 2" pitchFamily="18" charset="2"/>
              <a:buNone/>
            </a:pPr>
            <a:endParaRPr lang="en-US" altLang="en-US" dirty="0" smtClean="0">
              <a:latin typeface="Baskerville Old Face" pitchFamily="18" charset="0"/>
            </a:endParaRPr>
          </a:p>
          <a:p>
            <a:pPr marL="514350" indent="-514350" eaLnBrk="1" hangingPunct="1">
              <a:buFont typeface="Calibri" pitchFamily="34" charset="0"/>
              <a:buAutoNum type="arabicPeriod"/>
            </a:pPr>
            <a:endParaRPr lang="en-US" alt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304800"/>
            <a:ext cx="8229600" cy="990600"/>
          </a:xfrm>
        </p:spPr>
        <p:txBody>
          <a:bodyPr/>
          <a:lstStyle/>
          <a:p>
            <a:pPr algn="ctr" eaLnBrk="1" fontAlgn="auto" hangingPunct="1">
              <a:spcAft>
                <a:spcPts val="0"/>
              </a:spcAft>
              <a:defRPr/>
            </a:pPr>
            <a:r>
              <a:rPr lang="en-US" dirty="0" smtClean="0">
                <a:solidFill>
                  <a:srgbClr val="C00000"/>
                </a:solidFill>
                <a:latin typeface="Californian FB" panose="0207040306080B030204" pitchFamily="18" charset="0"/>
              </a:rPr>
              <a:t>PURPOSE</a:t>
            </a:r>
          </a:p>
        </p:txBody>
      </p:sp>
      <p:sp>
        <p:nvSpPr>
          <p:cNvPr id="26627" name="Rectangle 3"/>
          <p:cNvSpPr>
            <a:spLocks noGrp="1" noChangeArrowheads="1"/>
          </p:cNvSpPr>
          <p:nvPr>
            <p:ph idx="1"/>
          </p:nvPr>
        </p:nvSpPr>
        <p:spPr>
          <a:xfrm>
            <a:off x="457200" y="1752600"/>
            <a:ext cx="8229600" cy="4724400"/>
          </a:xfrm>
        </p:spPr>
        <p:txBody>
          <a:bodyPr/>
          <a:lstStyle/>
          <a:p>
            <a:pPr eaLnBrk="1" hangingPunct="1"/>
            <a:r>
              <a:rPr lang="en-US" altLang="en-US" smtClean="0">
                <a:latin typeface="Californian FB" pitchFamily="18" charset="0"/>
              </a:rPr>
              <a:t>Partner with All Maryland Criminal Justice Units (CJU) and Non-Criminal Justice Units (NCJU)</a:t>
            </a:r>
          </a:p>
          <a:p>
            <a:pPr eaLnBrk="1" hangingPunct="1"/>
            <a:r>
              <a:rPr lang="en-US" altLang="en-US" smtClean="0">
                <a:latin typeface="Californian FB" pitchFamily="18" charset="0"/>
              </a:rPr>
              <a:t>Ensure Mandates of the Code of Maryland Regulations (COMAR) &amp; the Annotated Code of Maryland (ACM) are met.</a:t>
            </a:r>
          </a:p>
          <a:p>
            <a:pPr eaLnBrk="1" hangingPunct="1"/>
            <a:r>
              <a:rPr lang="en-US" altLang="en-US" smtClean="0">
                <a:latin typeface="Californian FB" pitchFamily="18" charset="0"/>
              </a:rPr>
              <a:t>Outreach to NCJU for Proper Management of Criminal History Record Information (CHRI)</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503238" y="609600"/>
            <a:ext cx="8183562" cy="1295400"/>
          </a:xfrm>
        </p:spPr>
        <p:txBody>
          <a:bodyPr/>
          <a:lstStyle/>
          <a:p>
            <a:pPr algn="ctr" eaLnBrk="1" fontAlgn="auto" hangingPunct="1">
              <a:spcAft>
                <a:spcPts val="0"/>
              </a:spcAft>
              <a:defRPr/>
            </a:pPr>
            <a:r>
              <a:rPr lang="en-US" dirty="0" smtClean="0">
                <a:solidFill>
                  <a:srgbClr val="C00000"/>
                </a:solidFill>
                <a:latin typeface="Baskerville Old Face" pitchFamily="18" charset="0"/>
              </a:rPr>
              <a:t>Questions</a:t>
            </a:r>
          </a:p>
        </p:txBody>
      </p:sp>
      <p:pic>
        <p:nvPicPr>
          <p:cNvPr id="151555" name="Picture 4" descr="C:\Documents and Settings\barnwebx\Local Settings\Temporary Internet Files\Content.IE5\N4JW5E79\MC900431560[2].png"/>
          <p:cNvPicPr>
            <a:picLocks noGrp="1" noChangeAspect="1" noChangeArrowheads="1"/>
          </p:cNvPicPr>
          <p:nvPr>
            <p:ph idx="1"/>
          </p:nvPr>
        </p:nvPicPr>
        <p:blipFill>
          <a:blip r:embed="rId2" cstate="print">
            <a:duotone>
              <a:prstClr val="black"/>
              <a:schemeClr val="accent2">
                <a:tint val="45000"/>
                <a:satMod val="400000"/>
              </a:schemeClr>
            </a:duotone>
          </a:blip>
          <a:stretch>
            <a:fillRect/>
          </a:stretch>
        </p:blipFill>
        <p:spPr>
          <a:xfrm>
            <a:off x="3429000" y="2819400"/>
            <a:ext cx="2285714" cy="2285714"/>
          </a:xfrm>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lum bright="55000" contrast="-67000"/>
          </a:blip>
          <a:srcRect/>
          <a:stretch>
            <a:fillRect/>
          </a:stretch>
        </p:blipFill>
        <p:spPr bwMode="auto">
          <a:xfrm>
            <a:off x="2362200" y="1752600"/>
            <a:ext cx="4419600" cy="4419600"/>
          </a:xfrm>
          <a:prstGeom prst="rect">
            <a:avLst/>
          </a:prstGeom>
          <a:ln>
            <a:noFill/>
          </a:ln>
          <a:effectLst>
            <a:softEdge rad="112500"/>
          </a:effectLst>
        </p:spPr>
      </p:pic>
      <p:sp>
        <p:nvSpPr>
          <p:cNvPr id="51203" name="Rectangle 2"/>
          <p:cNvSpPr>
            <a:spLocks noGrp="1" noChangeArrowheads="1"/>
          </p:cNvSpPr>
          <p:nvPr>
            <p:ph type="title"/>
          </p:nvPr>
        </p:nvSpPr>
        <p:spPr>
          <a:xfrm>
            <a:off x="457200" y="381000"/>
            <a:ext cx="8229600" cy="914400"/>
          </a:xfrm>
        </p:spPr>
        <p:txBody>
          <a:bodyPr/>
          <a:lstStyle/>
          <a:p>
            <a:pPr algn="ctr" eaLnBrk="1" fontAlgn="auto" hangingPunct="1">
              <a:spcAft>
                <a:spcPts val="0"/>
              </a:spcAft>
              <a:defRPr/>
            </a:pPr>
            <a:r>
              <a:rPr lang="en-US" dirty="0" smtClean="0">
                <a:solidFill>
                  <a:srgbClr val="C00000"/>
                </a:solidFill>
                <a:latin typeface="Baskerville Old Face" pitchFamily="18" charset="0"/>
              </a:rPr>
              <a:t>CJIS </a:t>
            </a:r>
            <a:r>
              <a:rPr lang="en-US">
                <a:solidFill>
                  <a:srgbClr val="C00000"/>
                </a:solidFill>
                <a:latin typeface="Baskerville Old Face" pitchFamily="18" charset="0"/>
              </a:rPr>
              <a:t>Customer </a:t>
            </a:r>
            <a:r>
              <a:rPr lang="en-US" smtClean="0">
                <a:solidFill>
                  <a:srgbClr val="C00000"/>
                </a:solidFill>
                <a:latin typeface="Baskerville Old Face" pitchFamily="18" charset="0"/>
              </a:rPr>
              <a:t>Response Service </a:t>
            </a:r>
            <a:r>
              <a:rPr lang="en-US" dirty="0" smtClean="0">
                <a:solidFill>
                  <a:srgbClr val="C00000"/>
                </a:solidFill>
                <a:latin typeface="Baskerville Old Face" pitchFamily="18" charset="0"/>
              </a:rPr>
              <a:t>Unit</a:t>
            </a:r>
          </a:p>
        </p:txBody>
      </p:sp>
      <p:sp>
        <p:nvSpPr>
          <p:cNvPr id="68612" name="Rectangle 3"/>
          <p:cNvSpPr>
            <a:spLocks noGrp="1" noChangeArrowheads="1"/>
          </p:cNvSpPr>
          <p:nvPr>
            <p:ph idx="1"/>
          </p:nvPr>
        </p:nvSpPr>
        <p:spPr>
          <a:xfrm>
            <a:off x="1905000" y="1935163"/>
            <a:ext cx="5257800" cy="3170237"/>
          </a:xfrm>
        </p:spPr>
        <p:txBody>
          <a:bodyPr/>
          <a:lstStyle/>
          <a:p>
            <a:pPr marL="319088" indent="-319088" algn="ctr" eaLnBrk="1" hangingPunct="1">
              <a:buFont typeface="Wingdings" pitchFamily="2" charset="2"/>
              <a:buNone/>
            </a:pPr>
            <a:r>
              <a:rPr lang="en-US" altLang="en-US" b="1" smtClean="0"/>
              <a:t>410-764-4501</a:t>
            </a:r>
          </a:p>
          <a:p>
            <a:pPr marL="319088" indent="-319088" algn="ctr" eaLnBrk="1" hangingPunct="1">
              <a:buFont typeface="Wingdings" pitchFamily="2" charset="2"/>
              <a:buNone/>
            </a:pPr>
            <a:r>
              <a:rPr lang="en-US" altLang="en-US" b="1" smtClean="0"/>
              <a:t>Toll Free Number</a:t>
            </a:r>
          </a:p>
          <a:p>
            <a:pPr marL="319088" indent="-319088" algn="ctr" eaLnBrk="1" hangingPunct="1">
              <a:buFont typeface="Wingdings" pitchFamily="2" charset="2"/>
              <a:buNone/>
            </a:pPr>
            <a:r>
              <a:rPr lang="en-US" altLang="en-US" b="1" smtClean="0"/>
              <a:t>1-888-795-0011</a:t>
            </a:r>
          </a:p>
          <a:p>
            <a:pPr marL="319088" indent="-319088" algn="ctr" eaLnBrk="1" hangingPunct="1">
              <a:buFont typeface="Wingdings" pitchFamily="2" charset="2"/>
              <a:buNone/>
            </a:pPr>
            <a:r>
              <a:rPr lang="en-US" altLang="en-US" b="1" u="sng" smtClean="0">
                <a:hlinkClick r:id="rId3"/>
              </a:rPr>
              <a:t>www.dpscs.maryland.gov</a:t>
            </a:r>
            <a:endParaRPr lang="en-US" altLang="en-US" b="1" u="sng" smtClean="0"/>
          </a:p>
          <a:p>
            <a:pPr marL="319088" indent="-319088" algn="ctr" eaLnBrk="1" hangingPunct="1">
              <a:buFont typeface="Wingdings" pitchFamily="2" charset="2"/>
              <a:buNone/>
            </a:pPr>
            <a:endParaRPr lang="en-US" altLang="en-US" b="1" u="sng"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57200" y="457200"/>
            <a:ext cx="6934200" cy="1143000"/>
          </a:xfrm>
        </p:spPr>
        <p:txBody>
          <a:bodyPr/>
          <a:lstStyle/>
          <a:p>
            <a:pPr algn="ctr" eaLnBrk="1" fontAlgn="auto" hangingPunct="1">
              <a:spcAft>
                <a:spcPts val="0"/>
              </a:spcAft>
              <a:defRPr/>
            </a:pPr>
            <a:r>
              <a:rPr lang="en-US" sz="4800" dirty="0" smtClean="0">
                <a:solidFill>
                  <a:srgbClr val="C00000"/>
                </a:solidFill>
                <a:latin typeface="Californian FB" panose="0207040306080B030204" pitchFamily="18" charset="0"/>
              </a:rPr>
              <a:t>Our Goals</a:t>
            </a:r>
          </a:p>
        </p:txBody>
      </p:sp>
      <p:sp>
        <p:nvSpPr>
          <p:cNvPr id="54275" name="Rectangle 3"/>
          <p:cNvSpPr>
            <a:spLocks noGrp="1" noChangeArrowheads="1"/>
          </p:cNvSpPr>
          <p:nvPr>
            <p:ph idx="1"/>
          </p:nvPr>
        </p:nvSpPr>
        <p:spPr>
          <a:xfrm>
            <a:off x="304800" y="1981200"/>
            <a:ext cx="8382000" cy="4572000"/>
          </a:xfrm>
        </p:spPr>
        <p:txBody>
          <a:bodyPr/>
          <a:lstStyle/>
          <a:p>
            <a:pPr eaLnBrk="1" hangingPunct="1">
              <a:lnSpc>
                <a:spcPct val="90000"/>
              </a:lnSpc>
              <a:buClr>
                <a:schemeClr val="folHlink"/>
              </a:buClr>
              <a:buSzTx/>
              <a:buFont typeface="Wingdings" pitchFamily="2" charset="2"/>
              <a:buChar char="q"/>
            </a:pPr>
            <a:r>
              <a:rPr lang="en-US" altLang="en-US" smtClean="0">
                <a:latin typeface="Californian FB" pitchFamily="18" charset="0"/>
              </a:rPr>
              <a:t>	To educate NCJU on the purpose, use, control, destruction, retention, and dissemination of timely, accurate and complete requests for criminal history submissions to the Repository</a:t>
            </a:r>
          </a:p>
          <a:p>
            <a:pPr eaLnBrk="1" hangingPunct="1">
              <a:lnSpc>
                <a:spcPct val="90000"/>
              </a:lnSpc>
              <a:spcBef>
                <a:spcPct val="50000"/>
              </a:spcBef>
              <a:buClr>
                <a:schemeClr val="folHlink"/>
              </a:buClr>
              <a:buSzTx/>
              <a:buFont typeface="Wingdings" pitchFamily="2" charset="2"/>
              <a:buChar char="q"/>
            </a:pPr>
            <a:r>
              <a:rPr lang="en-US" altLang="en-US" smtClean="0">
                <a:latin typeface="Californian FB" pitchFamily="18" charset="0"/>
              </a:rPr>
              <a:t>	Reduce the fingerprint card rejection rate of both Criminal and Non-Criminal fingerprint card submissions</a:t>
            </a:r>
          </a:p>
        </p:txBody>
      </p:sp>
      <p:pic>
        <p:nvPicPr>
          <p:cNvPr id="54276" name="Picture 4" descr="C:\Documents and Settings\tobysb\Application Data\Microsoft\Media Catalog\Downloaded Clips\cl8d\j0354686.gif"/>
          <p:cNvPicPr>
            <a:picLocks noChangeAspect="1" noChangeArrowheads="1" noCrop="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781800" y="762000"/>
            <a:ext cx="1981200" cy="127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54274"/>
                                        </p:tgtEl>
                                        <p:attrNameLst>
                                          <p:attrName>style.visibility</p:attrName>
                                        </p:attrNameLst>
                                      </p:cBhvr>
                                      <p:to>
                                        <p:strVal val="visible"/>
                                      </p:to>
                                    </p:set>
                                    <p:anim calcmode="lin" valueType="num">
                                      <p:cBhvr additive="base">
                                        <p:cTn id="7" dur="500" fill="hold"/>
                                        <p:tgtEl>
                                          <p:spTgt spid="54274"/>
                                        </p:tgtEl>
                                        <p:attrNameLst>
                                          <p:attrName>ppt_x</p:attrName>
                                        </p:attrNameLst>
                                      </p:cBhvr>
                                      <p:tavLst>
                                        <p:tav tm="0">
                                          <p:val>
                                            <p:strVal val="0-#ppt_w/2"/>
                                          </p:val>
                                        </p:tav>
                                        <p:tav tm="100000">
                                          <p:val>
                                            <p:strVal val="#ppt_x"/>
                                          </p:val>
                                        </p:tav>
                                      </p:tavLst>
                                    </p:anim>
                                    <p:anim calcmode="lin" valueType="num">
                                      <p:cBhvr additive="base">
                                        <p:cTn id="8" dur="500" fill="hold"/>
                                        <p:tgtEl>
                                          <p:spTgt spid="54274"/>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2" presetClass="entr" presetSubtype="1" fill="hold" grpId="0" nodeType="afterEffect">
                                  <p:stCondLst>
                                    <p:cond delay="0"/>
                                  </p:stCondLst>
                                  <p:childTnLst>
                                    <p:set>
                                      <p:cBhvr>
                                        <p:cTn id="11" dur="1" fill="hold">
                                          <p:stCondLst>
                                            <p:cond delay="0"/>
                                          </p:stCondLst>
                                        </p:cTn>
                                        <p:tgtEl>
                                          <p:spTgt spid="54275">
                                            <p:txEl>
                                              <p:pRg st="0" end="0"/>
                                            </p:txEl>
                                          </p:spTgt>
                                        </p:tgtEl>
                                        <p:attrNameLst>
                                          <p:attrName>style.visibility</p:attrName>
                                        </p:attrNameLst>
                                      </p:cBhvr>
                                      <p:to>
                                        <p:strVal val="visible"/>
                                      </p:to>
                                    </p:set>
                                    <p:animEffect transition="in" filter="wipe(up)">
                                      <p:cBhvr>
                                        <p:cTn id="12" dur="500"/>
                                        <p:tgtEl>
                                          <p:spTgt spid="54275">
                                            <p:txEl>
                                              <p:pRg st="0" end="0"/>
                                            </p:txEl>
                                          </p:spTgt>
                                        </p:tgtEl>
                                      </p:cBhvr>
                                    </p:animEffect>
                                  </p:childTnLst>
                                </p:cTn>
                              </p:par>
                            </p:childTnLst>
                          </p:cTn>
                        </p:par>
                        <p:par>
                          <p:cTn id="13" fill="hold" nodeType="afterGroup">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54275">
                                            <p:txEl>
                                              <p:pRg st="1" end="1"/>
                                            </p:txEl>
                                          </p:spTgt>
                                        </p:tgtEl>
                                        <p:attrNameLst>
                                          <p:attrName>style.visibility</p:attrName>
                                        </p:attrNameLst>
                                      </p:cBhvr>
                                      <p:to>
                                        <p:strVal val="visible"/>
                                      </p:to>
                                    </p:set>
                                    <p:animEffect transition="in" filter="wipe(up)">
                                      <p:cBhvr>
                                        <p:cTn id="16" dur="500"/>
                                        <p:tgtEl>
                                          <p:spTgt spid="54275">
                                            <p:txEl>
                                              <p:pRg st="1" end="1"/>
                                            </p:txEl>
                                          </p:spTgt>
                                        </p:tgtEl>
                                      </p:cBhvr>
                                    </p:animEffect>
                                  </p:childTnLst>
                                </p:cTn>
                              </p:par>
                            </p:childTnLst>
                          </p:cTn>
                        </p:par>
                        <p:par>
                          <p:cTn id="17" fill="hold" nodeType="afterGroup">
                            <p:stCondLst>
                              <p:cond delay="1500"/>
                            </p:stCondLst>
                            <p:childTnLst>
                              <p:par>
                                <p:cTn id="18" presetID="4" presetClass="entr" presetSubtype="16" fill="hold" nodeType="afterEffect">
                                  <p:stCondLst>
                                    <p:cond delay="0"/>
                                  </p:stCondLst>
                                  <p:childTnLst>
                                    <p:set>
                                      <p:cBhvr>
                                        <p:cTn id="19" dur="1" fill="hold">
                                          <p:stCondLst>
                                            <p:cond delay="0"/>
                                          </p:stCondLst>
                                        </p:cTn>
                                        <p:tgtEl>
                                          <p:spTgt spid="54276"/>
                                        </p:tgtEl>
                                        <p:attrNameLst>
                                          <p:attrName>style.visibility</p:attrName>
                                        </p:attrNameLst>
                                      </p:cBhvr>
                                      <p:to>
                                        <p:strVal val="visible"/>
                                      </p:to>
                                    </p:set>
                                    <p:animEffect transition="in" filter="box(in)">
                                      <p:cBhvr>
                                        <p:cTn id="20" dur="500"/>
                                        <p:tgtEl>
                                          <p:spTgt spid="542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autoUpdateAnimBg="0" advAuto="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503238" y="533400"/>
            <a:ext cx="8183562" cy="1066800"/>
          </a:xfrm>
        </p:spPr>
        <p:txBody>
          <a:bodyPr/>
          <a:lstStyle/>
          <a:p>
            <a:pPr algn="ctr" eaLnBrk="1" fontAlgn="auto" hangingPunct="1">
              <a:spcAft>
                <a:spcPts val="0"/>
              </a:spcAft>
              <a:defRPr/>
            </a:pPr>
            <a:r>
              <a:rPr lang="en-US" dirty="0" smtClean="0">
                <a:solidFill>
                  <a:srgbClr val="C00000"/>
                </a:solidFill>
                <a:latin typeface="Baskerville Old Face" pitchFamily="18" charset="0"/>
              </a:rPr>
              <a:t>LEGAL BASIS</a:t>
            </a:r>
          </a:p>
        </p:txBody>
      </p:sp>
      <p:sp>
        <p:nvSpPr>
          <p:cNvPr id="32771" name="Rectangle 3"/>
          <p:cNvSpPr>
            <a:spLocks noGrp="1" noChangeArrowheads="1"/>
          </p:cNvSpPr>
          <p:nvPr>
            <p:ph idx="1"/>
          </p:nvPr>
        </p:nvSpPr>
        <p:spPr>
          <a:xfrm>
            <a:off x="503238" y="530225"/>
            <a:ext cx="8183562" cy="4651375"/>
          </a:xfrm>
        </p:spPr>
        <p:txBody>
          <a:bodyPr>
            <a:normAutofit lnSpcReduction="10000"/>
          </a:bodyPr>
          <a:lstStyle/>
          <a:p>
            <a:pPr marL="265176" indent="-265176" eaLnBrk="1" fontAlgn="auto" hangingPunct="1">
              <a:spcAft>
                <a:spcPts val="0"/>
              </a:spcAft>
              <a:buFont typeface="Wingdings" pitchFamily="2" charset="2"/>
              <a:buNone/>
              <a:defRPr/>
            </a:pPr>
            <a:endParaRPr lang="en-US" i="1" dirty="0" smtClean="0">
              <a:latin typeface="Baskerville Old Face" pitchFamily="18" charset="0"/>
            </a:endParaRPr>
          </a:p>
          <a:p>
            <a:pPr marL="265176" indent="-265176" eaLnBrk="1" fontAlgn="auto" hangingPunct="1">
              <a:spcAft>
                <a:spcPts val="0"/>
              </a:spcAft>
              <a:buFont typeface="Wingdings" pitchFamily="2" charset="2"/>
              <a:buNone/>
              <a:defRPr/>
            </a:pPr>
            <a:endParaRPr lang="en-US" i="1" dirty="0" smtClean="0">
              <a:latin typeface="Baskerville Old Face" pitchFamily="18" charset="0"/>
            </a:endParaRPr>
          </a:p>
          <a:p>
            <a:pPr marL="265176" indent="-265176" eaLnBrk="1" fontAlgn="auto" hangingPunct="1">
              <a:spcAft>
                <a:spcPts val="0"/>
              </a:spcAft>
              <a:buFont typeface="Wingdings" pitchFamily="2" charset="2"/>
              <a:buNone/>
              <a:defRPr/>
            </a:pPr>
            <a:endParaRPr lang="en-US" i="1" dirty="0" smtClean="0">
              <a:latin typeface="Californian FB" panose="0207040306080B030204" pitchFamily="18" charset="0"/>
            </a:endParaRPr>
          </a:p>
          <a:p>
            <a:pPr marL="265176" indent="-265176" eaLnBrk="1" fontAlgn="auto" hangingPunct="1">
              <a:spcAft>
                <a:spcPts val="0"/>
              </a:spcAft>
              <a:buFont typeface="Wingdings" pitchFamily="2" charset="2"/>
              <a:buNone/>
              <a:defRPr/>
            </a:pPr>
            <a:r>
              <a:rPr lang="en-US" i="1" dirty="0" smtClean="0">
                <a:latin typeface="Californian FB" panose="0207040306080B030204" pitchFamily="18" charset="0"/>
              </a:rPr>
              <a:t>COMAR </a:t>
            </a:r>
            <a:r>
              <a:rPr lang="en-US" dirty="0" smtClean="0">
                <a:latin typeface="Californian FB" panose="0207040306080B030204" pitchFamily="18" charset="0"/>
              </a:rPr>
              <a:t>§</a:t>
            </a:r>
            <a:r>
              <a:rPr lang="en-US" i="1" dirty="0" smtClean="0">
                <a:latin typeface="Californian FB" panose="0207040306080B030204" pitchFamily="18" charset="0"/>
              </a:rPr>
              <a:t> 12.15.01.16(A)</a:t>
            </a:r>
          </a:p>
          <a:p>
            <a:pPr marL="265176" indent="-265176" eaLnBrk="1" fontAlgn="auto" hangingPunct="1">
              <a:spcAft>
                <a:spcPts val="0"/>
              </a:spcAft>
              <a:buFont typeface="Wingdings" pitchFamily="2" charset="2"/>
              <a:buNone/>
              <a:defRPr/>
            </a:pPr>
            <a:r>
              <a:rPr lang="en-US" dirty="0" smtClean="0">
                <a:latin typeface="Californian FB" panose="0207040306080B030204" pitchFamily="18" charset="0"/>
              </a:rPr>
              <a:t>The External Audit Unit has the authority to audit any agency, private employer, or organization receiving CHRI</a:t>
            </a:r>
          </a:p>
          <a:p>
            <a:pPr marL="265176" indent="-265176" eaLnBrk="1" fontAlgn="auto" hangingPunct="1">
              <a:spcAft>
                <a:spcPts val="0"/>
              </a:spcAft>
              <a:buFont typeface="Wingdings" pitchFamily="2" charset="2"/>
              <a:buNone/>
              <a:defRPr/>
            </a:pPr>
            <a:endParaRPr lang="en-US" dirty="0" smtClean="0">
              <a:latin typeface="Californian FB" panose="0207040306080B030204" pitchFamily="18" charset="0"/>
            </a:endParaRPr>
          </a:p>
          <a:p>
            <a:pPr marL="265176" indent="-265176" eaLnBrk="1" fontAlgn="auto" hangingPunct="1">
              <a:spcAft>
                <a:spcPts val="0"/>
              </a:spcAft>
              <a:buFont typeface="Wingdings" pitchFamily="2" charset="2"/>
              <a:buNone/>
              <a:defRPr/>
            </a:pPr>
            <a:r>
              <a:rPr lang="en-US" i="1" dirty="0" smtClean="0">
                <a:latin typeface="Californian FB" panose="0207040306080B030204" pitchFamily="18" charset="0"/>
              </a:rPr>
              <a:t>COMAR § 12.15.01.17 </a:t>
            </a:r>
            <a:r>
              <a:rPr lang="en-US" dirty="0" smtClean="0">
                <a:latin typeface="Californian FB" panose="0207040306080B030204" pitchFamily="18" charset="0"/>
              </a:rPr>
              <a:t>requires</a:t>
            </a:r>
            <a:r>
              <a:rPr lang="en-US" i="1" dirty="0" smtClean="0">
                <a:latin typeface="Californian FB" panose="0207040306080B030204" pitchFamily="18" charset="0"/>
              </a:rPr>
              <a:t> </a:t>
            </a:r>
            <a:r>
              <a:rPr lang="en-US" dirty="0" smtClean="0">
                <a:latin typeface="Californian FB" panose="0207040306080B030204" pitchFamily="18" charset="0"/>
              </a:rPr>
              <a:t>an Agreement with the Secretary of the Department of Public Safety and Correctional Services to receive CHRI.</a:t>
            </a:r>
          </a:p>
        </p:txBody>
      </p:sp>
      <p:pic>
        <p:nvPicPr>
          <p:cNvPr id="29701" name="Picture 5" descr="C:\Documents and Settings\barnwebx\Local Settings\Temporary Internet Files\Content.IE5\HVBJQ0X3\MC900351700[1].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239000" y="703263"/>
            <a:ext cx="1295400" cy="13700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9701"/>
                                        </p:tgtEl>
                                        <p:attrNameLst>
                                          <p:attrName>style.visibility</p:attrName>
                                        </p:attrNameLst>
                                      </p:cBhvr>
                                      <p:to>
                                        <p:strVal val="visible"/>
                                      </p:to>
                                    </p:set>
                                    <p:animEffect transition="in" filter="fade">
                                      <p:cBhvr>
                                        <p:cTn id="7" dur="2000"/>
                                        <p:tgtEl>
                                          <p:spTgt spid="297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304800"/>
            <a:ext cx="8229600" cy="1371600"/>
          </a:xfrm>
        </p:spPr>
        <p:txBody>
          <a:bodyPr/>
          <a:lstStyle/>
          <a:p>
            <a:pPr algn="ctr" eaLnBrk="1" fontAlgn="auto" hangingPunct="1">
              <a:spcAft>
                <a:spcPts val="0"/>
              </a:spcAft>
              <a:defRPr/>
            </a:pPr>
            <a:r>
              <a:rPr lang="en-US" dirty="0" smtClean="0">
                <a:solidFill>
                  <a:srgbClr val="C00000"/>
                </a:solidFill>
                <a:latin typeface="Californian FB" panose="0207040306080B030204" pitchFamily="18" charset="0"/>
              </a:rPr>
              <a:t>WHAT DOES THIS MEAN?</a:t>
            </a:r>
          </a:p>
        </p:txBody>
      </p:sp>
      <p:sp>
        <p:nvSpPr>
          <p:cNvPr id="29699" name="Rectangle 3"/>
          <p:cNvSpPr>
            <a:spLocks noGrp="1" noChangeArrowheads="1"/>
          </p:cNvSpPr>
          <p:nvPr>
            <p:ph idx="1"/>
          </p:nvPr>
        </p:nvSpPr>
        <p:spPr>
          <a:xfrm>
            <a:off x="457200" y="1905000"/>
            <a:ext cx="8153400" cy="4267200"/>
          </a:xfrm>
        </p:spPr>
        <p:txBody>
          <a:bodyPr/>
          <a:lstStyle/>
          <a:p>
            <a:pPr eaLnBrk="1" hangingPunct="1">
              <a:buFont typeface="Wingdings" pitchFamily="2" charset="2"/>
              <a:buNone/>
            </a:pPr>
            <a:r>
              <a:rPr lang="en-US" altLang="en-US" smtClean="0">
                <a:latin typeface="Californian FB" pitchFamily="18" charset="0"/>
              </a:rPr>
              <a:t>Any agency, private employer, organization or individual under  an Agreement with the Secretary:</a:t>
            </a:r>
          </a:p>
          <a:p>
            <a:pPr eaLnBrk="1" hangingPunct="1">
              <a:buFont typeface="Wingdings" pitchFamily="2" charset="2"/>
              <a:buNone/>
            </a:pPr>
            <a:r>
              <a:rPr lang="en-US" altLang="en-US" smtClean="0">
                <a:latin typeface="Californian FB" pitchFamily="18" charset="0"/>
              </a:rPr>
              <a:t>“…shall be audited on site for compliance with applicable laws, regulations, and agreements pertaining to the security, dissemination, completeness, and accuracy of CHRI.” </a:t>
            </a:r>
            <a:r>
              <a:rPr lang="en-US" altLang="en-US" sz="2000" i="1" smtClean="0">
                <a:latin typeface="Californian FB" pitchFamily="18" charset="0"/>
              </a:rPr>
              <a:t>§ 12.15.01.16 (A) </a:t>
            </a:r>
          </a:p>
          <a:p>
            <a:pPr eaLnBrk="1" hangingPunct="1">
              <a:buFont typeface="Wingdings" pitchFamily="2" charset="2"/>
              <a:buNone/>
            </a:pPr>
            <a:endParaRPr lang="en-US" altLang="en-US" i="1" smtClean="0"/>
          </a:p>
        </p:txBody>
      </p:sp>
      <p:pic>
        <p:nvPicPr>
          <p:cNvPr id="29700" name="Picture 4" descr="MCPE07015_000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172200" y="4724400"/>
            <a:ext cx="1557338" cy="1735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503238" y="457200"/>
            <a:ext cx="8183562" cy="914400"/>
          </a:xfrm>
        </p:spPr>
        <p:txBody>
          <a:bodyPr/>
          <a:lstStyle/>
          <a:p>
            <a:pPr algn="ctr" eaLnBrk="1" fontAlgn="auto" hangingPunct="1">
              <a:spcAft>
                <a:spcPts val="0"/>
              </a:spcAft>
              <a:defRPr/>
            </a:pPr>
            <a:r>
              <a:rPr lang="en-US" dirty="0" smtClean="0">
                <a:solidFill>
                  <a:srgbClr val="C00000"/>
                </a:solidFill>
                <a:latin typeface="Baskerville Old Face" pitchFamily="18" charset="0"/>
              </a:rPr>
              <a:t>CJIS AUDITS</a:t>
            </a:r>
          </a:p>
        </p:txBody>
      </p:sp>
      <p:sp>
        <p:nvSpPr>
          <p:cNvPr id="30723" name="Rectangle 3"/>
          <p:cNvSpPr>
            <a:spLocks noGrp="1" noChangeArrowheads="1"/>
          </p:cNvSpPr>
          <p:nvPr>
            <p:ph idx="1"/>
          </p:nvPr>
        </p:nvSpPr>
        <p:spPr>
          <a:xfrm>
            <a:off x="457200" y="609600"/>
            <a:ext cx="8183563" cy="5257800"/>
          </a:xfrm>
        </p:spPr>
        <p:txBody>
          <a:bodyPr/>
          <a:lstStyle/>
          <a:p>
            <a:pPr eaLnBrk="1" hangingPunct="1">
              <a:lnSpc>
                <a:spcPct val="90000"/>
              </a:lnSpc>
            </a:pPr>
            <a:endParaRPr lang="en-US" altLang="en-US" dirty="0" smtClean="0">
              <a:latin typeface="Californian FB" pitchFamily="18" charset="0"/>
            </a:endParaRPr>
          </a:p>
          <a:p>
            <a:pPr eaLnBrk="1" hangingPunct="1">
              <a:lnSpc>
                <a:spcPct val="90000"/>
              </a:lnSpc>
            </a:pPr>
            <a:endParaRPr lang="en-US" altLang="en-US" dirty="0" smtClean="0">
              <a:latin typeface="Californian FB" pitchFamily="18" charset="0"/>
            </a:endParaRPr>
          </a:p>
          <a:p>
            <a:pPr eaLnBrk="1" hangingPunct="1">
              <a:lnSpc>
                <a:spcPct val="90000"/>
              </a:lnSpc>
            </a:pPr>
            <a:r>
              <a:rPr lang="en-US" altLang="en-US" dirty="0" smtClean="0">
                <a:latin typeface="Californian FB" pitchFamily="18" charset="0"/>
              </a:rPr>
              <a:t>§ 12.15.01.16 COMAR</a:t>
            </a:r>
          </a:p>
          <a:p>
            <a:pPr eaLnBrk="1" hangingPunct="1">
              <a:lnSpc>
                <a:spcPct val="90000"/>
              </a:lnSpc>
            </a:pPr>
            <a:r>
              <a:rPr lang="en-US" altLang="en-US" dirty="0" smtClean="0">
                <a:latin typeface="Californian FB" pitchFamily="18" charset="0"/>
              </a:rPr>
              <a:t>Agencies Selected Randomly</a:t>
            </a:r>
          </a:p>
          <a:p>
            <a:pPr eaLnBrk="1" hangingPunct="1">
              <a:lnSpc>
                <a:spcPct val="90000"/>
              </a:lnSpc>
            </a:pPr>
            <a:r>
              <a:rPr lang="en-US" altLang="en-US" dirty="0" smtClean="0">
                <a:latin typeface="Californian FB" pitchFamily="18" charset="0"/>
              </a:rPr>
              <a:t>Larger Agencies – 24 months</a:t>
            </a:r>
          </a:p>
          <a:p>
            <a:pPr eaLnBrk="1" hangingPunct="1">
              <a:lnSpc>
                <a:spcPct val="90000"/>
              </a:lnSpc>
            </a:pPr>
            <a:r>
              <a:rPr lang="en-US" altLang="en-US" dirty="0" smtClean="0">
                <a:latin typeface="Californian FB" pitchFamily="18" charset="0"/>
              </a:rPr>
              <a:t>Smaller Agencies – 3 to 5 years (Site visit or Paper Audit)</a:t>
            </a:r>
          </a:p>
          <a:p>
            <a:pPr eaLnBrk="1" hangingPunct="1">
              <a:lnSpc>
                <a:spcPct val="90000"/>
              </a:lnSpc>
            </a:pPr>
            <a:r>
              <a:rPr lang="en-US" altLang="en-US" dirty="0" smtClean="0">
                <a:latin typeface="Californian FB" pitchFamily="18" charset="0"/>
              </a:rPr>
              <a:t>30 day Advanced Notice </a:t>
            </a:r>
          </a:p>
          <a:p>
            <a:pPr eaLnBrk="1" hangingPunct="1">
              <a:lnSpc>
                <a:spcPct val="90000"/>
              </a:lnSpc>
            </a:pPr>
            <a:r>
              <a:rPr lang="en-US" altLang="en-US" dirty="0" smtClean="0">
                <a:latin typeface="Californian FB" pitchFamily="18" charset="0"/>
              </a:rPr>
              <a:t>Pre-Audit Survey and card List</a:t>
            </a:r>
          </a:p>
          <a:p>
            <a:pPr eaLnBrk="1" hangingPunct="1">
              <a:lnSpc>
                <a:spcPct val="90000"/>
              </a:lnSpc>
            </a:pPr>
            <a:r>
              <a:rPr lang="en-US" altLang="en-US" dirty="0" smtClean="0">
                <a:latin typeface="Californian FB" pitchFamily="18" charset="0"/>
              </a:rPr>
              <a:t>On- Site</a:t>
            </a:r>
          </a:p>
          <a:p>
            <a:pPr eaLnBrk="1" hangingPunct="1">
              <a:lnSpc>
                <a:spcPct val="90000"/>
              </a:lnSpc>
            </a:pPr>
            <a:r>
              <a:rPr lang="en-US" altLang="en-US" dirty="0" smtClean="0">
                <a:latin typeface="Californian FB" pitchFamily="18" charset="0"/>
              </a:rPr>
              <a:t>30-45 days, Audit Report mailed</a:t>
            </a:r>
          </a:p>
          <a:p>
            <a:pPr marL="0" indent="0" eaLnBrk="1" hangingPunct="1">
              <a:lnSpc>
                <a:spcPct val="90000"/>
              </a:lnSpc>
              <a:buNone/>
            </a:pPr>
            <a:endParaRPr lang="en-US" alt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503238" y="457200"/>
            <a:ext cx="8183562" cy="838200"/>
          </a:xfrm>
        </p:spPr>
        <p:txBody>
          <a:bodyPr>
            <a:noAutofit/>
          </a:bodyPr>
          <a:lstStyle/>
          <a:p>
            <a:pPr algn="ctr" eaLnBrk="1" fontAlgn="auto" hangingPunct="1">
              <a:spcAft>
                <a:spcPts val="0"/>
              </a:spcAft>
              <a:defRPr/>
            </a:pPr>
            <a:r>
              <a:rPr lang="en-US" sz="3200" dirty="0">
                <a:solidFill>
                  <a:srgbClr val="C00000"/>
                </a:solidFill>
                <a:latin typeface="Californian FB" panose="0207040306080B030204" pitchFamily="18" charset="0"/>
              </a:rPr>
              <a:t>WHAT ARE WE LOOKING FOR DURING AN AUDIT? </a:t>
            </a:r>
          </a:p>
        </p:txBody>
      </p:sp>
      <p:sp>
        <p:nvSpPr>
          <p:cNvPr id="12291" name="Rectangle 3"/>
          <p:cNvSpPr>
            <a:spLocks noGrp="1" noChangeArrowheads="1"/>
          </p:cNvSpPr>
          <p:nvPr>
            <p:ph idx="1"/>
          </p:nvPr>
        </p:nvSpPr>
        <p:spPr>
          <a:xfrm>
            <a:off x="457200" y="1295400"/>
            <a:ext cx="8229600" cy="5105400"/>
          </a:xfrm>
        </p:spPr>
        <p:txBody>
          <a:bodyPr>
            <a:normAutofit fontScale="92500" lnSpcReduction="20000"/>
          </a:bodyPr>
          <a:lstStyle/>
          <a:p>
            <a:pPr marL="274320" indent="-274320" eaLnBrk="1" fontAlgn="auto" hangingPunct="1">
              <a:lnSpc>
                <a:spcPct val="90000"/>
              </a:lnSpc>
              <a:spcAft>
                <a:spcPts val="0"/>
              </a:spcAft>
              <a:buClr>
                <a:schemeClr val="accent3"/>
              </a:buClr>
              <a:buFont typeface="Wingdings 2"/>
              <a:buChar char=""/>
              <a:defRPr/>
            </a:pPr>
            <a:r>
              <a:rPr lang="en-US" sz="3000" dirty="0" smtClean="0">
                <a:latin typeface="Californian FB" panose="0207040306080B030204" pitchFamily="18" charset="0"/>
              </a:rPr>
              <a:t>Completeness/Accuracy</a:t>
            </a:r>
          </a:p>
          <a:p>
            <a:pPr marL="274320" indent="-274320" eaLnBrk="1" fontAlgn="auto" hangingPunct="1">
              <a:lnSpc>
                <a:spcPct val="90000"/>
              </a:lnSpc>
              <a:spcAft>
                <a:spcPts val="0"/>
              </a:spcAft>
              <a:buClr>
                <a:schemeClr val="accent3"/>
              </a:buClr>
              <a:buFont typeface="Wingdings 2"/>
              <a:buChar char=""/>
              <a:defRPr/>
            </a:pPr>
            <a:r>
              <a:rPr lang="en-US" sz="3000" dirty="0" smtClean="0">
                <a:latin typeface="Californian FB" panose="0207040306080B030204" pitchFamily="18" charset="0"/>
              </a:rPr>
              <a:t>Quality of the fingerprints	</a:t>
            </a:r>
          </a:p>
          <a:p>
            <a:pPr marL="274320" indent="-274320" eaLnBrk="1" fontAlgn="auto" hangingPunct="1">
              <a:lnSpc>
                <a:spcPct val="90000"/>
              </a:lnSpc>
              <a:spcAft>
                <a:spcPts val="0"/>
              </a:spcAft>
              <a:buClr>
                <a:schemeClr val="accent3"/>
              </a:buClr>
              <a:buFont typeface="Wingdings 2"/>
              <a:buChar char=""/>
              <a:defRPr/>
            </a:pPr>
            <a:r>
              <a:rPr lang="en-US" sz="3000" dirty="0" smtClean="0">
                <a:latin typeface="Californian FB" panose="0207040306080B030204" pitchFamily="18" charset="0"/>
              </a:rPr>
              <a:t>Limited access to CHRI</a:t>
            </a:r>
          </a:p>
          <a:p>
            <a:pPr marL="274320" indent="-274320" eaLnBrk="1" fontAlgn="auto" hangingPunct="1">
              <a:lnSpc>
                <a:spcPct val="90000"/>
              </a:lnSpc>
              <a:spcAft>
                <a:spcPts val="0"/>
              </a:spcAft>
              <a:buClr>
                <a:schemeClr val="accent3"/>
              </a:buClr>
              <a:buFont typeface="Wingdings 2"/>
              <a:buChar char=""/>
              <a:defRPr/>
            </a:pPr>
            <a:r>
              <a:rPr lang="en-US" sz="3000" dirty="0" smtClean="0">
                <a:latin typeface="Californian FB" panose="0207040306080B030204" pitchFamily="18" charset="0"/>
              </a:rPr>
              <a:t>Storage and Security of CHRI</a:t>
            </a:r>
          </a:p>
          <a:p>
            <a:pPr marL="274320" indent="-274320" eaLnBrk="1" fontAlgn="auto" hangingPunct="1">
              <a:lnSpc>
                <a:spcPct val="90000"/>
              </a:lnSpc>
              <a:spcAft>
                <a:spcPts val="0"/>
              </a:spcAft>
              <a:buClr>
                <a:schemeClr val="accent3"/>
              </a:buClr>
              <a:buFont typeface="Wingdings 2"/>
              <a:buChar char=""/>
              <a:defRPr/>
            </a:pPr>
            <a:r>
              <a:rPr lang="en-US" sz="3000" dirty="0" smtClean="0">
                <a:latin typeface="Californian FB" panose="0207040306080B030204" pitchFamily="18" charset="0"/>
              </a:rPr>
              <a:t>Breach In Security</a:t>
            </a:r>
          </a:p>
          <a:p>
            <a:pPr marL="274320" indent="-274320" eaLnBrk="1" fontAlgn="auto" hangingPunct="1">
              <a:lnSpc>
                <a:spcPct val="90000"/>
              </a:lnSpc>
              <a:spcAft>
                <a:spcPts val="0"/>
              </a:spcAft>
              <a:buClr>
                <a:schemeClr val="accent3"/>
              </a:buClr>
              <a:buFont typeface="Wingdings 2"/>
              <a:buChar char=""/>
              <a:defRPr/>
            </a:pPr>
            <a:r>
              <a:rPr lang="en-US" sz="3000" dirty="0" smtClean="0">
                <a:latin typeface="Californian FB" panose="0207040306080B030204" pitchFamily="18" charset="0"/>
              </a:rPr>
              <a:t>Procedures for Handling CHRI</a:t>
            </a:r>
          </a:p>
          <a:p>
            <a:pPr marL="274320" indent="-274320" eaLnBrk="1" fontAlgn="auto" hangingPunct="1">
              <a:lnSpc>
                <a:spcPct val="90000"/>
              </a:lnSpc>
              <a:spcAft>
                <a:spcPts val="0"/>
              </a:spcAft>
              <a:buClr>
                <a:schemeClr val="accent3"/>
              </a:buClr>
              <a:buFont typeface="Wingdings 2"/>
              <a:buChar char=""/>
              <a:defRPr/>
            </a:pPr>
            <a:r>
              <a:rPr lang="en-US" sz="3000" dirty="0" smtClean="0">
                <a:latin typeface="Californian FB" panose="0207040306080B030204" pitchFamily="18" charset="0"/>
              </a:rPr>
              <a:t>Reason Fingerprinted</a:t>
            </a:r>
          </a:p>
          <a:p>
            <a:pPr marL="274320" indent="-274320" eaLnBrk="1" fontAlgn="auto" hangingPunct="1">
              <a:lnSpc>
                <a:spcPct val="90000"/>
              </a:lnSpc>
              <a:spcAft>
                <a:spcPts val="0"/>
              </a:spcAft>
              <a:buClr>
                <a:schemeClr val="accent3"/>
              </a:buClr>
              <a:buFont typeface="Wingdings 2"/>
              <a:buChar char=""/>
              <a:defRPr/>
            </a:pPr>
            <a:r>
              <a:rPr lang="en-US" sz="3000" dirty="0" smtClean="0">
                <a:latin typeface="Californian FB" panose="0207040306080B030204" pitchFamily="18" charset="0"/>
              </a:rPr>
              <a:t>Use of CHRI</a:t>
            </a:r>
          </a:p>
          <a:p>
            <a:pPr marL="274320" indent="-274320" eaLnBrk="1" fontAlgn="auto" hangingPunct="1">
              <a:lnSpc>
                <a:spcPct val="90000"/>
              </a:lnSpc>
              <a:spcAft>
                <a:spcPts val="0"/>
              </a:spcAft>
              <a:buClr>
                <a:schemeClr val="accent3"/>
              </a:buClr>
              <a:buFont typeface="Wingdings 2"/>
              <a:buChar char=""/>
              <a:defRPr/>
            </a:pPr>
            <a:r>
              <a:rPr lang="en-US" sz="3000" dirty="0" smtClean="0">
                <a:latin typeface="Californian FB" panose="0207040306080B030204" pitchFamily="18" charset="0"/>
              </a:rPr>
              <a:t>Dissemination of CHRI</a:t>
            </a:r>
          </a:p>
          <a:p>
            <a:pPr marL="274320" indent="-274320" eaLnBrk="1" fontAlgn="auto" hangingPunct="1">
              <a:lnSpc>
                <a:spcPct val="90000"/>
              </a:lnSpc>
              <a:spcAft>
                <a:spcPts val="0"/>
              </a:spcAft>
              <a:buClr>
                <a:schemeClr val="accent3"/>
              </a:buClr>
              <a:buFont typeface="Wingdings 2"/>
              <a:buChar char=""/>
              <a:defRPr/>
            </a:pPr>
            <a:r>
              <a:rPr lang="en-US" sz="3000" dirty="0" smtClean="0">
                <a:latin typeface="Californian FB" panose="0207040306080B030204" pitchFamily="18" charset="0"/>
              </a:rPr>
              <a:t>Destruction of CHRI</a:t>
            </a:r>
          </a:p>
          <a:p>
            <a:pPr marL="274320" indent="-274320" eaLnBrk="1" fontAlgn="auto" hangingPunct="1">
              <a:lnSpc>
                <a:spcPct val="90000"/>
              </a:lnSpc>
              <a:spcAft>
                <a:spcPts val="0"/>
              </a:spcAft>
              <a:buClr>
                <a:schemeClr val="accent3"/>
              </a:buClr>
              <a:buFont typeface="Wingdings 2"/>
              <a:buChar char=""/>
              <a:defRPr/>
            </a:pPr>
            <a:r>
              <a:rPr lang="en-US" sz="3000" dirty="0" smtClean="0">
                <a:latin typeface="Californian FB" panose="0207040306080B030204" pitchFamily="18" charset="0"/>
              </a:rPr>
              <a:t>CJIS Security Policy 5.5 (06/01/2016)</a:t>
            </a:r>
          </a:p>
          <a:p>
            <a:pPr marL="274320" indent="-274320" eaLnBrk="1" fontAlgn="auto" hangingPunct="1">
              <a:lnSpc>
                <a:spcPct val="90000"/>
              </a:lnSpc>
              <a:spcAft>
                <a:spcPts val="0"/>
              </a:spcAft>
              <a:buClr>
                <a:schemeClr val="accent3"/>
              </a:buClr>
              <a:buFont typeface="Wingdings 2"/>
              <a:buChar char=""/>
              <a:defRPr/>
            </a:pPr>
            <a:r>
              <a:rPr lang="en-US" sz="3000" dirty="0" smtClean="0">
                <a:latin typeface="Californian FB" panose="0207040306080B030204" pitchFamily="18" charset="0"/>
              </a:rPr>
              <a:t>Agency Privacy Requirements for Non- Criminal Justice Applicants</a:t>
            </a:r>
          </a:p>
          <a:p>
            <a:pPr marL="274320" indent="-274320" eaLnBrk="1" fontAlgn="auto" hangingPunct="1">
              <a:lnSpc>
                <a:spcPct val="90000"/>
              </a:lnSpc>
              <a:spcAft>
                <a:spcPts val="0"/>
              </a:spcAft>
              <a:buClr>
                <a:schemeClr val="accent3"/>
              </a:buClr>
              <a:buFont typeface="Wingdings 2"/>
              <a:buChar char=""/>
              <a:defRPr/>
            </a:pPr>
            <a:r>
              <a:rPr lang="en-US" sz="3000" dirty="0" smtClean="0">
                <a:latin typeface="Californian FB" panose="0207040306080B030204" pitchFamily="18" charset="0"/>
              </a:rPr>
              <a:t>Security Awareness Training</a:t>
            </a:r>
          </a:p>
          <a:p>
            <a:pPr marL="274320" indent="-274320" eaLnBrk="1" fontAlgn="auto" hangingPunct="1">
              <a:lnSpc>
                <a:spcPct val="90000"/>
              </a:lnSpc>
              <a:spcAft>
                <a:spcPts val="0"/>
              </a:spcAft>
              <a:buClr>
                <a:schemeClr val="accent3"/>
              </a:buClr>
              <a:buFont typeface="Wingdings 2"/>
              <a:buChar char=""/>
              <a:defRPr/>
            </a:pPr>
            <a:endParaRPr lang="en-US" sz="3000" dirty="0" smtClean="0">
              <a:latin typeface="Baskerville Old Face" pitchFamily="18" charset="0"/>
            </a:endParaRPr>
          </a:p>
          <a:p>
            <a:pPr marL="274320" indent="-274320" eaLnBrk="1" fontAlgn="auto" hangingPunct="1">
              <a:lnSpc>
                <a:spcPct val="90000"/>
              </a:lnSpc>
              <a:spcAft>
                <a:spcPts val="0"/>
              </a:spcAft>
              <a:buClr>
                <a:schemeClr val="accent3"/>
              </a:buClr>
              <a:buFont typeface="Wingdings 2"/>
              <a:buChar char=""/>
              <a:defRPr/>
            </a:pPr>
            <a:endParaRPr lang="en-US" sz="3000" dirty="0" smtClean="0">
              <a:latin typeface="Baskerville Old Face" pitchFamily="18" charset="0"/>
            </a:endParaRPr>
          </a:p>
          <a:p>
            <a:pPr marL="274320" indent="-274320" eaLnBrk="1" fontAlgn="auto" hangingPunct="1">
              <a:lnSpc>
                <a:spcPct val="90000"/>
              </a:lnSpc>
              <a:spcAft>
                <a:spcPts val="0"/>
              </a:spcAft>
              <a:buClr>
                <a:schemeClr val="accent3"/>
              </a:buClr>
              <a:buFont typeface="Wingdings 2"/>
              <a:buChar char=""/>
              <a:defRPr/>
            </a:pPr>
            <a:endParaRPr lang="en-US" dirty="0" smtClean="0"/>
          </a:p>
        </p:txBody>
      </p:sp>
      <p:pic>
        <p:nvPicPr>
          <p:cNvPr id="31748" name="Picture 8" descr="C:\Documents and Settings\barnwebx\Local Settings\Temporary Internet Files\Content.IE5\HVBJQ0X3\MC900240401[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553200" y="3429000"/>
            <a:ext cx="1954213" cy="1600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3262</TotalTime>
  <Words>1894</Words>
  <Application>Microsoft Office PowerPoint</Application>
  <PresentationFormat>On-screen Show (4:3)</PresentationFormat>
  <Paragraphs>299</Paragraphs>
  <Slides>41</Slides>
  <Notes>11</Notes>
  <HiddenSlides>0</HiddenSlides>
  <MMClips>0</MMClips>
  <ScaleCrop>false</ScaleCrop>
  <HeadingPairs>
    <vt:vector size="6" baseType="variant">
      <vt:variant>
        <vt:lpstr>Theme</vt:lpstr>
      </vt:variant>
      <vt:variant>
        <vt:i4>1</vt:i4>
      </vt:variant>
      <vt:variant>
        <vt:lpstr>Slide Titles</vt:lpstr>
      </vt:variant>
      <vt:variant>
        <vt:i4>41</vt:i4>
      </vt:variant>
      <vt:variant>
        <vt:lpstr>Custom Shows</vt:lpstr>
      </vt:variant>
      <vt:variant>
        <vt:i4>1</vt:i4>
      </vt:variant>
    </vt:vector>
  </HeadingPairs>
  <TitlesOfParts>
    <vt:vector size="43" baseType="lpstr">
      <vt:lpstr>Aspect</vt:lpstr>
      <vt:lpstr>     The Department of Human Resources’ Office of Licensing and Monitoring October 6, 2016  October 21, 2016  </vt:lpstr>
      <vt:lpstr>Introduction</vt:lpstr>
      <vt:lpstr> EXTERNAL  AUDIT  UNIT</vt:lpstr>
      <vt:lpstr>PURPOSE</vt:lpstr>
      <vt:lpstr>Our Goals</vt:lpstr>
      <vt:lpstr>LEGAL BASIS</vt:lpstr>
      <vt:lpstr>WHAT DOES THIS MEAN?</vt:lpstr>
      <vt:lpstr>CJIS AUDITS</vt:lpstr>
      <vt:lpstr>WHAT ARE WE LOOKING FOR DURING AN AUDIT? </vt:lpstr>
      <vt:lpstr>COMPLETENESS</vt:lpstr>
      <vt:lpstr>ACCURACY</vt:lpstr>
      <vt:lpstr>Fingerprint Quality</vt:lpstr>
      <vt:lpstr>Limited Access To CHRI</vt:lpstr>
      <vt:lpstr>Storage and Security of CHRI</vt:lpstr>
      <vt:lpstr>Breach In Security  </vt:lpstr>
      <vt:lpstr>PROCEDURES FOR HANDLING CHRI</vt:lpstr>
      <vt:lpstr>  Reason Fingerprinted</vt:lpstr>
      <vt:lpstr>USE OF CHRI/DISSEMINATION</vt:lpstr>
      <vt:lpstr>           Dissemination of CHRI</vt:lpstr>
      <vt:lpstr> Dissemination of CHRI (cont’d)</vt:lpstr>
      <vt:lpstr>DESTRUCTION OF CHRI</vt:lpstr>
      <vt:lpstr>Slide 22</vt:lpstr>
      <vt:lpstr>Agency Privacy Requirements for Non- Criminal  Justice Applicants</vt:lpstr>
      <vt:lpstr>Agency Privacy Requirements for Non- Criminal  Justice Applicants</vt:lpstr>
      <vt:lpstr>   Audit FYI’s</vt:lpstr>
      <vt:lpstr>   Audit Results</vt:lpstr>
      <vt:lpstr>Slide 27</vt:lpstr>
      <vt:lpstr>Slide 28</vt:lpstr>
      <vt:lpstr>Objectives</vt:lpstr>
      <vt:lpstr>Who Must Receive Training?</vt:lpstr>
      <vt:lpstr>How Often is Training Required?</vt:lpstr>
      <vt:lpstr>Must Training Be Documented?</vt:lpstr>
      <vt:lpstr>What Information Must Be Documented?</vt:lpstr>
      <vt:lpstr>What Topics Must Be Covered?</vt:lpstr>
      <vt:lpstr>What Topics Must Be Covered? (cont’d)</vt:lpstr>
      <vt:lpstr>Audit Results</vt:lpstr>
      <vt:lpstr>FYI’s</vt:lpstr>
      <vt:lpstr>Statistics On Non Criminal Audits</vt:lpstr>
      <vt:lpstr> Best Business Practices</vt:lpstr>
      <vt:lpstr>Questions</vt:lpstr>
      <vt:lpstr>CJIS Customer Response Service Unit</vt:lpstr>
      <vt:lpstr>Custom Show 1</vt:lpstr>
    </vt:vector>
  </TitlesOfParts>
  <Company>dpscsg62xp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EXTERNAL AUDIT UNIT</dc:title>
  <dc:creator>barnwebx</dc:creator>
  <cp:lastModifiedBy>DHRAdmin</cp:lastModifiedBy>
  <cp:revision>416</cp:revision>
  <cp:lastPrinted>2015-01-15T19:03:49Z</cp:lastPrinted>
  <dcterms:created xsi:type="dcterms:W3CDTF">2009-07-08T14:16:40Z</dcterms:created>
  <dcterms:modified xsi:type="dcterms:W3CDTF">2016-09-27T12:34:02Z</dcterms:modified>
</cp:coreProperties>
</file>