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12.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notesSlides/notesSlide13.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Lst>
  <p:notesMasterIdLst>
    <p:notesMasterId r:id="rId47"/>
  </p:notesMasterIdLst>
  <p:sldIdLst>
    <p:sldId id="256" r:id="rId9"/>
    <p:sldId id="281" r:id="rId10"/>
    <p:sldId id="309" r:id="rId11"/>
    <p:sldId id="284" r:id="rId12"/>
    <p:sldId id="285" r:id="rId13"/>
    <p:sldId id="263" r:id="rId14"/>
    <p:sldId id="276" r:id="rId15"/>
    <p:sldId id="334" r:id="rId16"/>
    <p:sldId id="335" r:id="rId17"/>
    <p:sldId id="336" r:id="rId18"/>
    <p:sldId id="337" r:id="rId19"/>
    <p:sldId id="338" r:id="rId20"/>
    <p:sldId id="339" r:id="rId21"/>
    <p:sldId id="340" r:id="rId22"/>
    <p:sldId id="342" r:id="rId23"/>
    <p:sldId id="343" r:id="rId24"/>
    <p:sldId id="344" r:id="rId25"/>
    <p:sldId id="345" r:id="rId26"/>
    <p:sldId id="346" r:id="rId27"/>
    <p:sldId id="347" r:id="rId28"/>
    <p:sldId id="303" r:id="rId29"/>
    <p:sldId id="333" r:id="rId30"/>
    <p:sldId id="324" r:id="rId31"/>
    <p:sldId id="325" r:id="rId32"/>
    <p:sldId id="326" r:id="rId33"/>
    <p:sldId id="327" r:id="rId34"/>
    <p:sldId id="328" r:id="rId35"/>
    <p:sldId id="329" r:id="rId36"/>
    <p:sldId id="330" r:id="rId37"/>
    <p:sldId id="331" r:id="rId38"/>
    <p:sldId id="332" r:id="rId39"/>
    <p:sldId id="266" r:id="rId40"/>
    <p:sldId id="278" r:id="rId41"/>
    <p:sldId id="302" r:id="rId42"/>
    <p:sldId id="301" r:id="rId43"/>
    <p:sldId id="300" r:id="rId44"/>
    <p:sldId id="299" r:id="rId45"/>
    <p:sldId id="298" r:id="rId46"/>
  </p:sldIdLst>
  <p:sldSz cx="9144000" cy="5143500" type="screen16x9"/>
  <p:notesSz cx="7077075" cy="9363075"/>
  <p:defaultTextStyle>
    <a:defPPr>
      <a:defRPr lang="en-US"/>
    </a:defPPr>
    <a:lvl1pPr marL="0" algn="l" defTabSz="913410" rtl="0" eaLnBrk="1" latinLnBrk="0" hangingPunct="1">
      <a:defRPr sz="1800" kern="1200">
        <a:solidFill>
          <a:schemeClr val="tx1"/>
        </a:solidFill>
        <a:latin typeface="+mn-lt"/>
        <a:ea typeface="+mn-ea"/>
        <a:cs typeface="+mn-cs"/>
      </a:defRPr>
    </a:lvl1pPr>
    <a:lvl2pPr marL="456674" algn="l" defTabSz="913410" rtl="0" eaLnBrk="1" latinLnBrk="0" hangingPunct="1">
      <a:defRPr sz="1800" kern="1200">
        <a:solidFill>
          <a:schemeClr val="tx1"/>
        </a:solidFill>
        <a:latin typeface="+mn-lt"/>
        <a:ea typeface="+mn-ea"/>
        <a:cs typeface="+mn-cs"/>
      </a:defRPr>
    </a:lvl2pPr>
    <a:lvl3pPr marL="913410" algn="l" defTabSz="913410" rtl="0" eaLnBrk="1" latinLnBrk="0" hangingPunct="1">
      <a:defRPr sz="1800" kern="1200">
        <a:solidFill>
          <a:schemeClr val="tx1"/>
        </a:solidFill>
        <a:latin typeface="+mn-lt"/>
        <a:ea typeface="+mn-ea"/>
        <a:cs typeface="+mn-cs"/>
      </a:defRPr>
    </a:lvl3pPr>
    <a:lvl4pPr marL="1370104" algn="l" defTabSz="913410" rtl="0" eaLnBrk="1" latinLnBrk="0" hangingPunct="1">
      <a:defRPr sz="1800" kern="1200">
        <a:solidFill>
          <a:schemeClr val="tx1"/>
        </a:solidFill>
        <a:latin typeface="+mn-lt"/>
        <a:ea typeface="+mn-ea"/>
        <a:cs typeface="+mn-cs"/>
      </a:defRPr>
    </a:lvl4pPr>
    <a:lvl5pPr marL="1826819" algn="l" defTabSz="913410" rtl="0" eaLnBrk="1" latinLnBrk="0" hangingPunct="1">
      <a:defRPr sz="1800" kern="1200">
        <a:solidFill>
          <a:schemeClr val="tx1"/>
        </a:solidFill>
        <a:latin typeface="+mn-lt"/>
        <a:ea typeface="+mn-ea"/>
        <a:cs typeface="+mn-cs"/>
      </a:defRPr>
    </a:lvl5pPr>
    <a:lvl6pPr marL="2283492" algn="l" defTabSz="913410" rtl="0" eaLnBrk="1" latinLnBrk="0" hangingPunct="1">
      <a:defRPr sz="1800" kern="1200">
        <a:solidFill>
          <a:schemeClr val="tx1"/>
        </a:solidFill>
        <a:latin typeface="+mn-lt"/>
        <a:ea typeface="+mn-ea"/>
        <a:cs typeface="+mn-cs"/>
      </a:defRPr>
    </a:lvl6pPr>
    <a:lvl7pPr marL="2740166" algn="l" defTabSz="913410" rtl="0" eaLnBrk="1" latinLnBrk="0" hangingPunct="1">
      <a:defRPr sz="1800" kern="1200">
        <a:solidFill>
          <a:schemeClr val="tx1"/>
        </a:solidFill>
        <a:latin typeface="+mn-lt"/>
        <a:ea typeface="+mn-ea"/>
        <a:cs typeface="+mn-cs"/>
      </a:defRPr>
    </a:lvl7pPr>
    <a:lvl8pPr marL="3196880" algn="l" defTabSz="913410" rtl="0" eaLnBrk="1" latinLnBrk="0" hangingPunct="1">
      <a:defRPr sz="1800" kern="1200">
        <a:solidFill>
          <a:schemeClr val="tx1"/>
        </a:solidFill>
        <a:latin typeface="+mn-lt"/>
        <a:ea typeface="+mn-ea"/>
        <a:cs typeface="+mn-cs"/>
      </a:defRPr>
    </a:lvl8pPr>
    <a:lvl9pPr marL="3653582" algn="l" defTabSz="91341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87817" autoAdjust="0"/>
  </p:normalViewPr>
  <p:slideViewPr>
    <p:cSldViewPr>
      <p:cViewPr varScale="1">
        <p:scale>
          <a:sx n="100" d="100"/>
          <a:sy n="100" d="100"/>
        </p:scale>
        <p:origin x="974" y="62"/>
      </p:cViewPr>
      <p:guideLst>
        <p:guide orient="horz" pos="1620"/>
        <p:guide pos="2880"/>
      </p:guideLst>
    </p:cSldViewPr>
  </p:slideViewPr>
  <p:notesTextViewPr>
    <p:cViewPr>
      <p:scale>
        <a:sx n="100" d="100"/>
        <a:sy n="100" d="100"/>
      </p:scale>
      <p:origin x="0" y="0"/>
    </p:cViewPr>
  </p:notesTextViewPr>
  <p:notesViewPr>
    <p:cSldViewPr>
      <p:cViewPr varScale="1">
        <p:scale>
          <a:sx n="55" d="100"/>
          <a:sy n="55" d="100"/>
        </p:scale>
        <p:origin x="-1806" y="-90"/>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wico-c-hvfs01\USERS\mtyler\Guidelines%20Review%20Committee\Scenario%20chart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wico-c-hvfs01\USERS\mtyler\Guidelines%20Review%20Committee\Scenario%20chart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10.28.129.3\userprofile$\sholmes\My%20Documents\Child%20Support%20Guidelines%20Committee\Survey%20Scoring%20Sheet%20Cliff%20Effec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0.28.129.3\userprofile$\sholmes\My%20Documents\Child%20Support%20Guidelines%20Committee\Survey%20Scoring%20Sheet%20Cliff%20Effec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0.28.129.3\userprofile$\sholmes\Downloads\Scenario%20charts%20(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10.28.129.3\userprofile$\sholmes\Downloads\Scenario%20charts%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marker>
            <c:symbol val="none"/>
          </c:marker>
          <c:cat>
            <c:numRef>
              <c:f>'Current System'!$A$3:$A$11</c:f>
              <c:numCache>
                <c:formatCode>General</c:formatCode>
                <c:ptCount val="9"/>
                <c:pt idx="0">
                  <c:v>20</c:v>
                </c:pt>
                <c:pt idx="1">
                  <c:v>25</c:v>
                </c:pt>
                <c:pt idx="2">
                  <c:v>26</c:v>
                </c:pt>
                <c:pt idx="3">
                  <c:v>27</c:v>
                </c:pt>
                <c:pt idx="4">
                  <c:v>28</c:v>
                </c:pt>
                <c:pt idx="5">
                  <c:v>29</c:v>
                </c:pt>
                <c:pt idx="6">
                  <c:v>30</c:v>
                </c:pt>
                <c:pt idx="7">
                  <c:v>35</c:v>
                </c:pt>
                <c:pt idx="8">
                  <c:v>40</c:v>
                </c:pt>
              </c:numCache>
            </c:numRef>
          </c:cat>
          <c:val>
            <c:numRef>
              <c:f>'Current System'!$W$3:$W$11</c:f>
              <c:numCache>
                <c:formatCode>General</c:formatCode>
                <c:ptCount val="9"/>
                <c:pt idx="0">
                  <c:v>488</c:v>
                </c:pt>
                <c:pt idx="1">
                  <c:v>488</c:v>
                </c:pt>
                <c:pt idx="2">
                  <c:v>488</c:v>
                </c:pt>
                <c:pt idx="3">
                  <c:v>488</c:v>
                </c:pt>
                <c:pt idx="4">
                  <c:v>488</c:v>
                </c:pt>
                <c:pt idx="5">
                  <c:v>488</c:v>
                </c:pt>
                <c:pt idx="6">
                  <c:v>488</c:v>
                </c:pt>
                <c:pt idx="7">
                  <c:v>137</c:v>
                </c:pt>
                <c:pt idx="8">
                  <c:v>92</c:v>
                </c:pt>
              </c:numCache>
            </c:numRef>
          </c:val>
          <c:smooth val="0"/>
          <c:extLst>
            <c:ext xmlns:c16="http://schemas.microsoft.com/office/drawing/2014/chart" uri="{C3380CC4-5D6E-409C-BE32-E72D297353CC}">
              <c16:uniqueId val="{00000000-4957-4A3B-B5D6-05C763941E12}"/>
            </c:ext>
          </c:extLst>
        </c:ser>
        <c:dLbls>
          <c:showLegendKey val="0"/>
          <c:showVal val="0"/>
          <c:showCatName val="0"/>
          <c:showSerName val="0"/>
          <c:showPercent val="0"/>
          <c:showBubbleSize val="0"/>
        </c:dLbls>
        <c:smooth val="0"/>
        <c:axId val="73045120"/>
        <c:axId val="73046656"/>
      </c:lineChart>
      <c:catAx>
        <c:axId val="73045120"/>
        <c:scaling>
          <c:orientation val="minMax"/>
        </c:scaling>
        <c:delete val="0"/>
        <c:axPos val="b"/>
        <c:numFmt formatCode="#,##0;\-#,##0" sourceLinked="0"/>
        <c:majorTickMark val="out"/>
        <c:minorTickMark val="none"/>
        <c:tickLblPos val="nextTo"/>
        <c:crossAx val="73046656"/>
        <c:crosses val="autoZero"/>
        <c:auto val="1"/>
        <c:lblAlgn val="ctr"/>
        <c:lblOffset val="100"/>
        <c:noMultiLvlLbl val="0"/>
      </c:catAx>
      <c:valAx>
        <c:axId val="73046656"/>
        <c:scaling>
          <c:orientation val="minMax"/>
        </c:scaling>
        <c:delete val="0"/>
        <c:axPos val="l"/>
        <c:majorGridlines/>
        <c:numFmt formatCode="&quot;$&quot;#,##0" sourceLinked="0"/>
        <c:majorTickMark val="out"/>
        <c:minorTickMark val="none"/>
        <c:tickLblPos val="nextTo"/>
        <c:crossAx val="73045120"/>
        <c:crosses val="autoZero"/>
        <c:crossBetween val="midCat"/>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46452088225822"/>
          <c:y val="4.8695261776488467E-2"/>
          <c:w val="0.86137173642768394"/>
          <c:h val="0.84142906478795365"/>
        </c:manualLayout>
      </c:layout>
      <c:lineChart>
        <c:grouping val="standard"/>
        <c:varyColors val="0"/>
        <c:ser>
          <c:idx val="0"/>
          <c:order val="0"/>
          <c:marker>
            <c:symbol val="none"/>
          </c:marker>
          <c:cat>
            <c:numRef>
              <c:f>'Current System'!$A$3:$A$11</c:f>
              <c:numCache>
                <c:formatCode>General</c:formatCode>
                <c:ptCount val="9"/>
                <c:pt idx="0">
                  <c:v>20</c:v>
                </c:pt>
                <c:pt idx="1">
                  <c:v>25</c:v>
                </c:pt>
                <c:pt idx="2">
                  <c:v>26</c:v>
                </c:pt>
                <c:pt idx="3">
                  <c:v>27</c:v>
                </c:pt>
                <c:pt idx="4">
                  <c:v>28</c:v>
                </c:pt>
                <c:pt idx="5">
                  <c:v>29</c:v>
                </c:pt>
                <c:pt idx="6">
                  <c:v>30</c:v>
                </c:pt>
                <c:pt idx="7">
                  <c:v>35</c:v>
                </c:pt>
                <c:pt idx="8">
                  <c:v>40</c:v>
                </c:pt>
              </c:numCache>
            </c:numRef>
          </c:cat>
          <c:val>
            <c:numRef>
              <c:f>'Current System'!$AG$3:$AG$11</c:f>
              <c:numCache>
                <c:formatCode>General</c:formatCode>
                <c:ptCount val="9"/>
                <c:pt idx="0">
                  <c:v>636</c:v>
                </c:pt>
                <c:pt idx="1">
                  <c:v>636</c:v>
                </c:pt>
                <c:pt idx="2">
                  <c:v>636</c:v>
                </c:pt>
                <c:pt idx="3">
                  <c:v>636</c:v>
                </c:pt>
                <c:pt idx="4">
                  <c:v>636</c:v>
                </c:pt>
                <c:pt idx="5">
                  <c:v>636</c:v>
                </c:pt>
                <c:pt idx="6">
                  <c:v>636</c:v>
                </c:pt>
                <c:pt idx="7">
                  <c:v>205</c:v>
                </c:pt>
                <c:pt idx="8">
                  <c:v>137</c:v>
                </c:pt>
              </c:numCache>
            </c:numRef>
          </c:val>
          <c:smooth val="0"/>
          <c:extLst>
            <c:ext xmlns:c16="http://schemas.microsoft.com/office/drawing/2014/chart" uri="{C3380CC4-5D6E-409C-BE32-E72D297353CC}">
              <c16:uniqueId val="{00000000-A7AC-4ACA-92CE-EDFE3552E219}"/>
            </c:ext>
          </c:extLst>
        </c:ser>
        <c:dLbls>
          <c:showLegendKey val="0"/>
          <c:showVal val="0"/>
          <c:showCatName val="0"/>
          <c:showSerName val="0"/>
          <c:showPercent val="0"/>
          <c:showBubbleSize val="0"/>
        </c:dLbls>
        <c:smooth val="0"/>
        <c:axId val="73053696"/>
        <c:axId val="73055232"/>
      </c:lineChart>
      <c:catAx>
        <c:axId val="73053696"/>
        <c:scaling>
          <c:orientation val="minMax"/>
        </c:scaling>
        <c:delete val="0"/>
        <c:axPos val="b"/>
        <c:numFmt formatCode="General" sourceLinked="1"/>
        <c:majorTickMark val="out"/>
        <c:minorTickMark val="none"/>
        <c:tickLblPos val="nextTo"/>
        <c:crossAx val="73055232"/>
        <c:crosses val="autoZero"/>
        <c:auto val="1"/>
        <c:lblAlgn val="ctr"/>
        <c:lblOffset val="100"/>
        <c:noMultiLvlLbl val="0"/>
      </c:catAx>
      <c:valAx>
        <c:axId val="73055232"/>
        <c:scaling>
          <c:orientation val="minMax"/>
          <c:max val="900"/>
          <c:min val="100"/>
        </c:scaling>
        <c:delete val="0"/>
        <c:axPos val="l"/>
        <c:majorGridlines/>
        <c:numFmt formatCode="&quot;$&quot;#,##0" sourceLinked="0"/>
        <c:majorTickMark val="out"/>
        <c:minorTickMark val="none"/>
        <c:tickLblPos val="nextTo"/>
        <c:crossAx val="73053696"/>
        <c:crosses val="autoZero"/>
        <c:crossBetween val="midCat"/>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2"/>
    </mc:Choice>
    <mc:Fallback>
      <c:style val="12"/>
    </mc:Fallback>
  </mc:AlternateContent>
  <c:chart>
    <c:title>
      <c:tx>
        <c:rich>
          <a:bodyPr/>
          <a:lstStyle/>
          <a:p>
            <a:pPr>
              <a:defRPr/>
            </a:pPr>
            <a:r>
              <a:rPr lang="en-US" dirty="0"/>
              <a:t>Judiciary:</a:t>
            </a:r>
            <a:r>
              <a:rPr lang="en-US" baseline="0" dirty="0"/>
              <a:t> Percent of Cliff Effect Cases - Adverse Impact</a:t>
            </a:r>
            <a:endParaRPr lang="en-US" dirty="0"/>
          </a:p>
        </c:rich>
      </c:tx>
      <c:layout>
        <c:manualLayout>
          <c:xMode val="edge"/>
          <c:yMode val="edge"/>
          <c:x val="0.10329160104986877"/>
          <c:y val="4.4444444444444543E-2"/>
        </c:manualLayout>
      </c:layout>
      <c:overlay val="0"/>
    </c:title>
    <c:autoTitleDeleted val="0"/>
    <c:plotArea>
      <c:layout/>
      <c:pieChart>
        <c:varyColors val="1"/>
        <c:ser>
          <c:idx val="0"/>
          <c:order val="0"/>
          <c:explosion val="3"/>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JudgesMagistrates!$B$2:$E$2</c:f>
              <c:strCache>
                <c:ptCount val="4"/>
                <c:pt idx="0">
                  <c:v>0-25%</c:v>
                </c:pt>
                <c:pt idx="1">
                  <c:v>26-50%</c:v>
                </c:pt>
                <c:pt idx="2">
                  <c:v>51-75%</c:v>
                </c:pt>
                <c:pt idx="3">
                  <c:v>76-100%</c:v>
                </c:pt>
              </c:strCache>
            </c:strRef>
          </c:cat>
          <c:val>
            <c:numRef>
              <c:f>JudgesMagistrates!$B$5:$E$5</c:f>
              <c:numCache>
                <c:formatCode>General</c:formatCode>
                <c:ptCount val="4"/>
                <c:pt idx="0">
                  <c:v>21</c:v>
                </c:pt>
                <c:pt idx="1">
                  <c:v>18</c:v>
                </c:pt>
                <c:pt idx="2">
                  <c:v>28</c:v>
                </c:pt>
                <c:pt idx="3">
                  <c:v>29</c:v>
                </c:pt>
              </c:numCache>
            </c:numRef>
          </c:val>
          <c:extLst>
            <c:ext xmlns:c16="http://schemas.microsoft.com/office/drawing/2014/chart" uri="{C3380CC4-5D6E-409C-BE32-E72D297353CC}">
              <c16:uniqueId val="{00000000-42B0-437A-BBFB-3FA909C2C009}"/>
            </c:ext>
          </c:extLst>
        </c:ser>
        <c:dLbls>
          <c:showLegendKey val="0"/>
          <c:showVal val="0"/>
          <c:showCatName val="0"/>
          <c:showSerName val="0"/>
          <c:showPercent val="1"/>
          <c:showBubbleSize val="0"/>
          <c:showLeaderLines val="1"/>
        </c:dLbls>
        <c:firstSliceAng val="0"/>
      </c:pieChart>
    </c:plotArea>
    <c:legend>
      <c:legendPos val="r"/>
      <c:overlay val="0"/>
    </c:legend>
    <c:plotVisOnly val="1"/>
    <c:dispBlanksAs val="zero"/>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2"/>
    </mc:Choice>
    <mc:Fallback>
      <c:style val="12"/>
    </mc:Fallback>
  </mc:AlternateContent>
  <c:chart>
    <c:title>
      <c:tx>
        <c:rich>
          <a:bodyPr/>
          <a:lstStyle/>
          <a:p>
            <a:pPr>
              <a:defRPr/>
            </a:pPr>
            <a:r>
              <a:rPr lang="en-US" dirty="0"/>
              <a:t>Private</a:t>
            </a:r>
            <a:r>
              <a:rPr lang="en-US" baseline="0" dirty="0"/>
              <a:t> Bar: Percent of Cliff Effect Cases - Adverse Impact</a:t>
            </a:r>
            <a:endParaRPr lang="en-US" dirty="0"/>
          </a:p>
        </c:rich>
      </c:tx>
      <c:overlay val="0"/>
    </c:title>
    <c:autoTitleDeleted val="0"/>
    <c:plotArea>
      <c:layout/>
      <c:pieChart>
        <c:varyColors val="1"/>
        <c:ser>
          <c:idx val="0"/>
          <c:order val="0"/>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'Private '!$B$2:$E$2</c:f>
              <c:strCache>
                <c:ptCount val="4"/>
                <c:pt idx="0">
                  <c:v>0-25%</c:v>
                </c:pt>
                <c:pt idx="1">
                  <c:v>26-50%</c:v>
                </c:pt>
                <c:pt idx="2">
                  <c:v>51-75%</c:v>
                </c:pt>
                <c:pt idx="3">
                  <c:v>76-100%</c:v>
                </c:pt>
              </c:strCache>
            </c:strRef>
          </c:cat>
          <c:val>
            <c:numRef>
              <c:f>'Private '!$B$5:$E$5</c:f>
              <c:numCache>
                <c:formatCode>General</c:formatCode>
                <c:ptCount val="4"/>
                <c:pt idx="0">
                  <c:v>2</c:v>
                </c:pt>
                <c:pt idx="1">
                  <c:v>9</c:v>
                </c:pt>
                <c:pt idx="2">
                  <c:v>4</c:v>
                </c:pt>
                <c:pt idx="3">
                  <c:v>17</c:v>
                </c:pt>
              </c:numCache>
            </c:numRef>
          </c:val>
          <c:extLst>
            <c:ext xmlns:c16="http://schemas.microsoft.com/office/drawing/2014/chart" uri="{C3380CC4-5D6E-409C-BE32-E72D297353CC}">
              <c16:uniqueId val="{00000000-1ABF-4326-A941-3E5CA924EABC}"/>
            </c:ext>
          </c:extLst>
        </c:ser>
        <c:dLbls>
          <c:showLegendKey val="0"/>
          <c:showVal val="0"/>
          <c:showCatName val="0"/>
          <c:showSerName val="0"/>
          <c:showPercent val="1"/>
          <c:showBubbleSize val="0"/>
          <c:showLeaderLines val="1"/>
        </c:dLbls>
        <c:firstSliceAng val="0"/>
      </c:pieChart>
    </c:plotArea>
    <c:legend>
      <c:legendPos val="r"/>
      <c:overlay val="0"/>
    </c:legend>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300" dirty="0"/>
              <a:t>Obligation</a:t>
            </a:r>
            <a:r>
              <a:rPr lang="en-US" sz="1300" baseline="0" dirty="0"/>
              <a:t> by Percent of Overnights</a:t>
            </a:r>
          </a:p>
          <a:p>
            <a:pPr>
              <a:defRPr/>
            </a:pPr>
            <a:r>
              <a:rPr lang="en-US" sz="1000" baseline="0" dirty="0"/>
              <a:t>Obligor Income=$3,000</a:t>
            </a:r>
          </a:p>
          <a:p>
            <a:pPr>
              <a:defRPr/>
            </a:pPr>
            <a:r>
              <a:rPr lang="en-US" sz="1000" baseline="0" dirty="0"/>
              <a:t>Other Parent Income=$1,750</a:t>
            </a:r>
            <a:endParaRPr lang="en-US" sz="1000" dirty="0"/>
          </a:p>
        </c:rich>
      </c:tx>
      <c:layout>
        <c:manualLayout>
          <c:xMode val="edge"/>
          <c:yMode val="edge"/>
          <c:x val="0.11004774874414765"/>
          <c:y val="9.8107048952842807E-3"/>
        </c:manualLayout>
      </c:layout>
      <c:overlay val="0"/>
    </c:title>
    <c:autoTitleDeleted val="0"/>
    <c:plotArea>
      <c:layout>
        <c:manualLayout>
          <c:layoutTarget val="inner"/>
          <c:xMode val="edge"/>
          <c:yMode val="edge"/>
          <c:x val="0.16967265884217303"/>
          <c:y val="0.20103524824044641"/>
          <c:w val="0.48510830228039081"/>
          <c:h val="0.6509088549465406"/>
        </c:manualLayout>
      </c:layout>
      <c:lineChart>
        <c:grouping val="standard"/>
        <c:varyColors val="0"/>
        <c:ser>
          <c:idx val="0"/>
          <c:order val="0"/>
          <c:tx>
            <c:strRef>
              <c:f>'Current System'!$U$1:$U$2</c:f>
              <c:strCache>
                <c:ptCount val="1"/>
                <c:pt idx="0">
                  <c:v>3000/1750 Current</c:v>
                </c:pt>
              </c:strCache>
            </c:strRef>
          </c:tx>
          <c:marker>
            <c:symbol val="none"/>
          </c:marker>
          <c:cat>
            <c:numLit>
              <c:formatCode>General</c:formatCode>
              <c:ptCount val="8"/>
              <c:pt idx="0">
                <c:v>20</c:v>
              </c:pt>
              <c:pt idx="1">
                <c:v>25</c:v>
              </c:pt>
              <c:pt idx="2">
                <c:v>26</c:v>
              </c:pt>
              <c:pt idx="3">
                <c:v>27</c:v>
              </c:pt>
              <c:pt idx="4">
                <c:v>28</c:v>
              </c:pt>
              <c:pt idx="5">
                <c:v>29</c:v>
              </c:pt>
              <c:pt idx="6">
                <c:v>30</c:v>
              </c:pt>
              <c:pt idx="7">
                <c:v>35</c:v>
              </c:pt>
            </c:numLit>
          </c:cat>
          <c:val>
            <c:numRef>
              <c:f>'Current System'!$U$3:$U$11</c:f>
              <c:numCache>
                <c:formatCode>General</c:formatCode>
                <c:ptCount val="9"/>
                <c:pt idx="0">
                  <c:v>517</c:v>
                </c:pt>
                <c:pt idx="1">
                  <c:v>517</c:v>
                </c:pt>
                <c:pt idx="2">
                  <c:v>517</c:v>
                </c:pt>
                <c:pt idx="3">
                  <c:v>517</c:v>
                </c:pt>
                <c:pt idx="4">
                  <c:v>517</c:v>
                </c:pt>
                <c:pt idx="5">
                  <c:v>517</c:v>
                </c:pt>
                <c:pt idx="6">
                  <c:v>517</c:v>
                </c:pt>
                <c:pt idx="7">
                  <c:v>251</c:v>
                </c:pt>
                <c:pt idx="8">
                  <c:v>207</c:v>
                </c:pt>
              </c:numCache>
            </c:numRef>
          </c:val>
          <c:smooth val="0"/>
          <c:extLst>
            <c:ext xmlns:c16="http://schemas.microsoft.com/office/drawing/2014/chart" uri="{C3380CC4-5D6E-409C-BE32-E72D297353CC}">
              <c16:uniqueId val="{00000000-2F7D-43D5-9A19-6222CF95187F}"/>
            </c:ext>
          </c:extLst>
        </c:ser>
        <c:ser>
          <c:idx val="1"/>
          <c:order val="1"/>
          <c:tx>
            <c:strRef>
              <c:f>'Current System'!$V$1:$V$2</c:f>
              <c:strCache>
                <c:ptCount val="1"/>
                <c:pt idx="0">
                  <c:v>3000/1750 New</c:v>
                </c:pt>
              </c:strCache>
            </c:strRef>
          </c:tx>
          <c:spPr>
            <a:ln>
              <a:solidFill>
                <a:schemeClr val="accent3"/>
              </a:solidFill>
            </a:ln>
          </c:spPr>
          <c:marker>
            <c:symbol val="none"/>
          </c:marker>
          <c:cat>
            <c:numLit>
              <c:formatCode>General</c:formatCode>
              <c:ptCount val="8"/>
              <c:pt idx="0">
                <c:v>20</c:v>
              </c:pt>
              <c:pt idx="1">
                <c:v>25</c:v>
              </c:pt>
              <c:pt idx="2">
                <c:v>26</c:v>
              </c:pt>
              <c:pt idx="3">
                <c:v>27</c:v>
              </c:pt>
              <c:pt idx="4">
                <c:v>28</c:v>
              </c:pt>
              <c:pt idx="5">
                <c:v>29</c:v>
              </c:pt>
              <c:pt idx="6">
                <c:v>30</c:v>
              </c:pt>
              <c:pt idx="7">
                <c:v>35</c:v>
              </c:pt>
            </c:numLit>
          </c:cat>
          <c:val>
            <c:numRef>
              <c:f>'Current System'!$V$3:$V$11</c:f>
              <c:numCache>
                <c:formatCode>General</c:formatCode>
                <c:ptCount val="9"/>
                <c:pt idx="0">
                  <c:v>517</c:v>
                </c:pt>
                <c:pt idx="1">
                  <c:v>513</c:v>
                </c:pt>
                <c:pt idx="2">
                  <c:v>490</c:v>
                </c:pt>
                <c:pt idx="3">
                  <c:v>468</c:v>
                </c:pt>
                <c:pt idx="4">
                  <c:v>447</c:v>
                </c:pt>
                <c:pt idx="5">
                  <c:v>416</c:v>
                </c:pt>
                <c:pt idx="6">
                  <c:v>405</c:v>
                </c:pt>
                <c:pt idx="7">
                  <c:v>251</c:v>
                </c:pt>
                <c:pt idx="8">
                  <c:v>207</c:v>
                </c:pt>
              </c:numCache>
            </c:numRef>
          </c:val>
          <c:smooth val="0"/>
          <c:extLst>
            <c:ext xmlns:c16="http://schemas.microsoft.com/office/drawing/2014/chart" uri="{C3380CC4-5D6E-409C-BE32-E72D297353CC}">
              <c16:uniqueId val="{00000001-2F7D-43D5-9A19-6222CF95187F}"/>
            </c:ext>
          </c:extLst>
        </c:ser>
        <c:dLbls>
          <c:showLegendKey val="0"/>
          <c:showVal val="0"/>
          <c:showCatName val="0"/>
          <c:showSerName val="0"/>
          <c:showPercent val="0"/>
          <c:showBubbleSize val="0"/>
        </c:dLbls>
        <c:smooth val="0"/>
        <c:axId val="73644672"/>
        <c:axId val="73659136"/>
      </c:lineChart>
      <c:catAx>
        <c:axId val="73644672"/>
        <c:scaling>
          <c:orientation val="minMax"/>
        </c:scaling>
        <c:delete val="0"/>
        <c:axPos val="b"/>
        <c:title>
          <c:tx>
            <c:rich>
              <a:bodyPr/>
              <a:lstStyle/>
              <a:p>
                <a:pPr>
                  <a:defRPr/>
                </a:pPr>
                <a:r>
                  <a:rPr lang="en-US" dirty="0"/>
                  <a:t>Percentage of Overnights with Obligor</a:t>
                </a:r>
              </a:p>
            </c:rich>
          </c:tx>
          <c:layout>
            <c:manualLayout>
              <c:xMode val="edge"/>
              <c:yMode val="edge"/>
              <c:x val="0.13029355972743245"/>
              <c:y val="0.93774456301104903"/>
            </c:manualLayout>
          </c:layout>
          <c:overlay val="0"/>
        </c:title>
        <c:numFmt formatCode="General" sourceLinked="1"/>
        <c:majorTickMark val="out"/>
        <c:minorTickMark val="none"/>
        <c:tickLblPos val="nextTo"/>
        <c:crossAx val="73659136"/>
        <c:crosses val="autoZero"/>
        <c:auto val="1"/>
        <c:lblAlgn val="ctr"/>
        <c:lblOffset val="100"/>
        <c:noMultiLvlLbl val="0"/>
      </c:catAx>
      <c:valAx>
        <c:axId val="73659136"/>
        <c:scaling>
          <c:orientation val="minMax"/>
        </c:scaling>
        <c:delete val="0"/>
        <c:axPos val="l"/>
        <c:majorGridlines>
          <c:spPr>
            <a:ln>
              <a:prstDash val="sysDot"/>
            </a:ln>
          </c:spPr>
        </c:majorGridlines>
        <c:title>
          <c:tx>
            <c:rich>
              <a:bodyPr/>
              <a:lstStyle/>
              <a:p>
                <a:pPr>
                  <a:defRPr/>
                </a:pPr>
                <a:r>
                  <a:rPr lang="en-US" dirty="0"/>
                  <a:t>Basic</a:t>
                </a:r>
                <a:r>
                  <a:rPr lang="en-US" baseline="0" dirty="0"/>
                  <a:t> Support Obligation</a:t>
                </a:r>
                <a:endParaRPr lang="en-US" dirty="0"/>
              </a:p>
            </c:rich>
          </c:tx>
          <c:layout>
            <c:manualLayout>
              <c:xMode val="edge"/>
              <c:yMode val="edge"/>
              <c:x val="5.644530282771257E-3"/>
              <c:y val="0.19034034503387284"/>
            </c:manualLayout>
          </c:layout>
          <c:overlay val="0"/>
        </c:title>
        <c:numFmt formatCode="&quot;$&quot;#,##0" sourceLinked="0"/>
        <c:majorTickMark val="out"/>
        <c:minorTickMark val="none"/>
        <c:tickLblPos val="nextTo"/>
        <c:crossAx val="73644672"/>
        <c:crosses val="autoZero"/>
        <c:crossBetween val="between"/>
      </c:valAx>
      <c:spPr>
        <a:solidFill>
          <a:schemeClr val="bg1">
            <a:lumMod val="95000"/>
          </a:schemeClr>
        </a:solidFill>
      </c:spPr>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300" b="1" i="0" baseline="0" dirty="0">
                <a:effectLst/>
              </a:rPr>
              <a:t>Obligation by Percent of Overnights</a:t>
            </a:r>
            <a:endParaRPr lang="en-US" sz="1300" dirty="0">
              <a:effectLst/>
            </a:endParaRPr>
          </a:p>
          <a:p>
            <a:pPr>
              <a:defRPr/>
            </a:pPr>
            <a:r>
              <a:rPr lang="en-US" sz="1000" b="1" i="0" baseline="0" dirty="0">
                <a:effectLst/>
              </a:rPr>
              <a:t>Obligor Income=$5,000</a:t>
            </a:r>
            <a:endParaRPr lang="en-US" sz="1000" dirty="0">
              <a:effectLst/>
            </a:endParaRPr>
          </a:p>
          <a:p>
            <a:pPr>
              <a:defRPr/>
            </a:pPr>
            <a:r>
              <a:rPr lang="en-US" sz="1000" b="1" i="0" baseline="0" dirty="0">
                <a:effectLst/>
              </a:rPr>
              <a:t>Other Parent Income=$3,000</a:t>
            </a:r>
            <a:endParaRPr lang="en-US" sz="1000" dirty="0">
              <a:effectLst/>
            </a:endParaRPr>
          </a:p>
        </c:rich>
      </c:tx>
      <c:layout>
        <c:manualLayout>
          <c:xMode val="edge"/>
          <c:yMode val="edge"/>
          <c:x val="0.15508065845181859"/>
          <c:y val="1.0204084365548345E-2"/>
        </c:manualLayout>
      </c:layout>
      <c:overlay val="0"/>
    </c:title>
    <c:autoTitleDeleted val="0"/>
    <c:plotArea>
      <c:layout>
        <c:manualLayout>
          <c:layoutTarget val="inner"/>
          <c:xMode val="edge"/>
          <c:yMode val="edge"/>
          <c:x val="0.17755238557768674"/>
          <c:y val="0.20272301749504995"/>
          <c:w val="0.48294026223537445"/>
          <c:h val="0.65454058989249286"/>
        </c:manualLayout>
      </c:layout>
      <c:lineChart>
        <c:grouping val="standard"/>
        <c:varyColors val="0"/>
        <c:ser>
          <c:idx val="0"/>
          <c:order val="0"/>
          <c:tx>
            <c:strRef>
              <c:f>'Current System'!$AE$1:$AE$2</c:f>
              <c:strCache>
                <c:ptCount val="1"/>
                <c:pt idx="0">
                  <c:v>5000/3000 Current</c:v>
                </c:pt>
              </c:strCache>
            </c:strRef>
          </c:tx>
          <c:marker>
            <c:symbol val="none"/>
          </c:marker>
          <c:cat>
            <c:numLit>
              <c:formatCode>General</c:formatCode>
              <c:ptCount val="8"/>
              <c:pt idx="0">
                <c:v>20</c:v>
              </c:pt>
              <c:pt idx="1">
                <c:v>25</c:v>
              </c:pt>
              <c:pt idx="2">
                <c:v>26</c:v>
              </c:pt>
              <c:pt idx="3">
                <c:v>27</c:v>
              </c:pt>
              <c:pt idx="4">
                <c:v>28</c:v>
              </c:pt>
              <c:pt idx="5">
                <c:v>29</c:v>
              </c:pt>
              <c:pt idx="6">
                <c:v>30</c:v>
              </c:pt>
              <c:pt idx="7">
                <c:v>35</c:v>
              </c:pt>
            </c:numLit>
          </c:cat>
          <c:val>
            <c:numRef>
              <c:f>'Current System'!$AE$3:$AE$11</c:f>
              <c:numCache>
                <c:formatCode>General</c:formatCode>
                <c:ptCount val="9"/>
                <c:pt idx="0">
                  <c:v>694</c:v>
                </c:pt>
                <c:pt idx="1">
                  <c:v>694</c:v>
                </c:pt>
                <c:pt idx="2">
                  <c:v>694</c:v>
                </c:pt>
                <c:pt idx="3">
                  <c:v>694</c:v>
                </c:pt>
                <c:pt idx="4">
                  <c:v>694</c:v>
                </c:pt>
                <c:pt idx="5">
                  <c:v>694</c:v>
                </c:pt>
                <c:pt idx="6">
                  <c:v>694</c:v>
                </c:pt>
                <c:pt idx="7">
                  <c:v>367</c:v>
                </c:pt>
                <c:pt idx="8">
                  <c:v>301</c:v>
                </c:pt>
              </c:numCache>
            </c:numRef>
          </c:val>
          <c:smooth val="0"/>
          <c:extLst>
            <c:ext xmlns:c16="http://schemas.microsoft.com/office/drawing/2014/chart" uri="{C3380CC4-5D6E-409C-BE32-E72D297353CC}">
              <c16:uniqueId val="{00000000-197B-4498-A0AC-D796908A8C1C}"/>
            </c:ext>
          </c:extLst>
        </c:ser>
        <c:ser>
          <c:idx val="1"/>
          <c:order val="1"/>
          <c:tx>
            <c:strRef>
              <c:f>'Current System'!$AF$1:$AF$2</c:f>
              <c:strCache>
                <c:ptCount val="1"/>
                <c:pt idx="0">
                  <c:v>5000/3000 New</c:v>
                </c:pt>
              </c:strCache>
            </c:strRef>
          </c:tx>
          <c:spPr>
            <a:ln>
              <a:solidFill>
                <a:schemeClr val="accent3"/>
              </a:solidFill>
            </a:ln>
          </c:spPr>
          <c:marker>
            <c:symbol val="none"/>
          </c:marker>
          <c:cat>
            <c:numLit>
              <c:formatCode>General</c:formatCode>
              <c:ptCount val="8"/>
              <c:pt idx="0">
                <c:v>20</c:v>
              </c:pt>
              <c:pt idx="1">
                <c:v>25</c:v>
              </c:pt>
              <c:pt idx="2">
                <c:v>26</c:v>
              </c:pt>
              <c:pt idx="3">
                <c:v>27</c:v>
              </c:pt>
              <c:pt idx="4">
                <c:v>28</c:v>
              </c:pt>
              <c:pt idx="5">
                <c:v>29</c:v>
              </c:pt>
              <c:pt idx="6">
                <c:v>30</c:v>
              </c:pt>
              <c:pt idx="7">
                <c:v>35</c:v>
              </c:pt>
            </c:numLit>
          </c:cat>
          <c:val>
            <c:numRef>
              <c:f>'Current System'!$AF$3:$AF$11</c:f>
              <c:numCache>
                <c:formatCode>General</c:formatCode>
                <c:ptCount val="9"/>
                <c:pt idx="0">
                  <c:v>694</c:v>
                </c:pt>
                <c:pt idx="1">
                  <c:v>694</c:v>
                </c:pt>
                <c:pt idx="2">
                  <c:v>648</c:v>
                </c:pt>
                <c:pt idx="3">
                  <c:v>618</c:v>
                </c:pt>
                <c:pt idx="4">
                  <c:v>589</c:v>
                </c:pt>
                <c:pt idx="5">
                  <c:v>578</c:v>
                </c:pt>
                <c:pt idx="6">
                  <c:v>550</c:v>
                </c:pt>
                <c:pt idx="7">
                  <c:v>367</c:v>
                </c:pt>
                <c:pt idx="8">
                  <c:v>301</c:v>
                </c:pt>
              </c:numCache>
            </c:numRef>
          </c:val>
          <c:smooth val="0"/>
          <c:extLst>
            <c:ext xmlns:c16="http://schemas.microsoft.com/office/drawing/2014/chart" uri="{C3380CC4-5D6E-409C-BE32-E72D297353CC}">
              <c16:uniqueId val="{00000001-197B-4498-A0AC-D796908A8C1C}"/>
            </c:ext>
          </c:extLst>
        </c:ser>
        <c:dLbls>
          <c:showLegendKey val="0"/>
          <c:showVal val="0"/>
          <c:showCatName val="0"/>
          <c:showSerName val="0"/>
          <c:showPercent val="0"/>
          <c:showBubbleSize val="0"/>
        </c:dLbls>
        <c:smooth val="0"/>
        <c:axId val="73763840"/>
        <c:axId val="73774208"/>
      </c:lineChart>
      <c:catAx>
        <c:axId val="73763840"/>
        <c:scaling>
          <c:orientation val="minMax"/>
        </c:scaling>
        <c:delete val="0"/>
        <c:axPos val="b"/>
        <c:title>
          <c:tx>
            <c:rich>
              <a:bodyPr/>
              <a:lstStyle/>
              <a:p>
                <a:pPr>
                  <a:defRPr/>
                </a:pPr>
                <a:r>
                  <a:rPr lang="en-US" sz="1000" b="1" i="0" baseline="0" dirty="0">
                    <a:effectLst/>
                  </a:rPr>
                  <a:t>Percentage of Overnights with Obligor</a:t>
                </a:r>
                <a:endParaRPr lang="en-US" sz="1000" dirty="0">
                  <a:effectLst/>
                </a:endParaRPr>
              </a:p>
            </c:rich>
          </c:tx>
          <c:layout>
            <c:manualLayout>
              <c:xMode val="edge"/>
              <c:yMode val="edge"/>
              <c:x val="0.14508263705471106"/>
              <c:y val="0.93664566929133863"/>
            </c:manualLayout>
          </c:layout>
          <c:overlay val="0"/>
        </c:title>
        <c:numFmt formatCode="General" sourceLinked="1"/>
        <c:majorTickMark val="out"/>
        <c:minorTickMark val="none"/>
        <c:tickLblPos val="nextTo"/>
        <c:crossAx val="73774208"/>
        <c:crosses val="autoZero"/>
        <c:auto val="1"/>
        <c:lblAlgn val="ctr"/>
        <c:lblOffset val="100"/>
        <c:noMultiLvlLbl val="0"/>
      </c:catAx>
      <c:valAx>
        <c:axId val="73774208"/>
        <c:scaling>
          <c:orientation val="minMax"/>
        </c:scaling>
        <c:delete val="0"/>
        <c:axPos val="l"/>
        <c:majorGridlines>
          <c:spPr>
            <a:ln>
              <a:prstDash val="sysDot"/>
            </a:ln>
          </c:spPr>
        </c:majorGridlines>
        <c:title>
          <c:tx>
            <c:rich>
              <a:bodyPr/>
              <a:lstStyle/>
              <a:p>
                <a:pPr>
                  <a:defRPr/>
                </a:pPr>
                <a:r>
                  <a:rPr lang="en-US" dirty="0"/>
                  <a:t>Basic Support Obligation</a:t>
                </a:r>
              </a:p>
            </c:rich>
          </c:tx>
          <c:overlay val="0"/>
        </c:title>
        <c:numFmt formatCode="&quot;$&quot;#,##0" sourceLinked="0"/>
        <c:majorTickMark val="out"/>
        <c:minorTickMark val="none"/>
        <c:tickLblPos val="nextTo"/>
        <c:crossAx val="73763840"/>
        <c:crosses val="autoZero"/>
        <c:crossBetween val="between"/>
      </c:valAx>
      <c:spPr>
        <a:solidFill>
          <a:schemeClr val="bg1">
            <a:lumMod val="95000"/>
          </a:schemeClr>
        </a:solidFill>
      </c:spPr>
    </c:plotArea>
    <c:legend>
      <c:legendPos val="r"/>
      <c:layout>
        <c:manualLayout>
          <c:xMode val="edge"/>
          <c:yMode val="edge"/>
          <c:x val="0.65740563838625765"/>
          <c:y val="0.52022805726821464"/>
          <c:w val="0.34259436161374324"/>
          <c:h val="0.12301304917592"/>
        </c:manualLayout>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673A8C-AEEF-4E7D-9BEC-EAC5E511ADD3}" type="doc">
      <dgm:prSet loTypeId="urn:microsoft.com/office/officeart/2005/8/layout/hProcess11" loCatId="process" qsTypeId="urn:microsoft.com/office/officeart/2005/8/quickstyle/simple1" qsCatId="simple" csTypeId="urn:microsoft.com/office/officeart/2005/8/colors/colorful4" csCatId="colorful" phldr="1"/>
      <dgm:spPr/>
    </dgm:pt>
    <dgm:pt modelId="{F8C324E4-C5A9-4AAE-A01F-4833074C0B01}">
      <dgm:prSet phldrT="[Text]"/>
      <dgm:spPr/>
      <dgm:t>
        <a:bodyPr/>
        <a:lstStyle/>
        <a:p>
          <a:r>
            <a:rPr lang="en-US" b="1" dirty="0">
              <a:solidFill>
                <a:schemeClr val="accent4"/>
              </a:solidFill>
            </a:rPr>
            <a:t>1989</a:t>
          </a:r>
        </a:p>
        <a:p>
          <a:r>
            <a:rPr lang="en-US" b="1" dirty="0">
              <a:solidFill>
                <a:schemeClr val="accent4"/>
              </a:solidFill>
            </a:rPr>
            <a:t> Adoption of guidelines with self-support reserve</a:t>
          </a:r>
        </a:p>
      </dgm:t>
    </dgm:pt>
    <dgm:pt modelId="{CAA9EA55-E1FA-432C-92BE-F4E71D01FA4E}" type="parTrans" cxnId="{B850C02D-A58C-4147-A18E-D71A920D91D4}">
      <dgm:prSet/>
      <dgm:spPr/>
      <dgm:t>
        <a:bodyPr/>
        <a:lstStyle/>
        <a:p>
          <a:endParaRPr lang="en-US"/>
        </a:p>
      </dgm:t>
    </dgm:pt>
    <dgm:pt modelId="{3CE63733-1DCA-4203-83D8-FBCF708746CF}" type="sibTrans" cxnId="{B850C02D-A58C-4147-A18E-D71A920D91D4}">
      <dgm:prSet/>
      <dgm:spPr/>
      <dgm:t>
        <a:bodyPr/>
        <a:lstStyle/>
        <a:p>
          <a:endParaRPr lang="en-US"/>
        </a:p>
      </dgm:t>
    </dgm:pt>
    <dgm:pt modelId="{B8B6B0A7-951D-443F-B4D4-EE3745569EC2}">
      <dgm:prSet phldrT="[Text]"/>
      <dgm:spPr/>
      <dgm:t>
        <a:bodyPr/>
        <a:lstStyle/>
        <a:p>
          <a:r>
            <a:rPr lang="en-US" b="1" dirty="0">
              <a:solidFill>
                <a:schemeClr val="tx2"/>
              </a:solidFill>
            </a:rPr>
            <a:t>2004</a:t>
          </a:r>
        </a:p>
        <a:p>
          <a:r>
            <a:rPr lang="en-US" b="1" dirty="0">
              <a:solidFill>
                <a:schemeClr val="tx2"/>
              </a:solidFill>
            </a:rPr>
            <a:t>Self-support reserve updated</a:t>
          </a:r>
        </a:p>
      </dgm:t>
    </dgm:pt>
    <dgm:pt modelId="{C4FEC178-CF32-4D14-B8FB-778AF31DC57C}" type="parTrans" cxnId="{C2104EE5-0E2A-4D3E-9585-88419BA60D49}">
      <dgm:prSet/>
      <dgm:spPr/>
      <dgm:t>
        <a:bodyPr/>
        <a:lstStyle/>
        <a:p>
          <a:endParaRPr lang="en-US"/>
        </a:p>
      </dgm:t>
    </dgm:pt>
    <dgm:pt modelId="{AAC9CF8C-1E08-4F09-BB61-4AFFDAB190E8}" type="sibTrans" cxnId="{C2104EE5-0E2A-4D3E-9585-88419BA60D49}">
      <dgm:prSet/>
      <dgm:spPr/>
      <dgm:t>
        <a:bodyPr/>
        <a:lstStyle/>
        <a:p>
          <a:endParaRPr lang="en-US"/>
        </a:p>
      </dgm:t>
    </dgm:pt>
    <dgm:pt modelId="{59851E29-499F-4FFB-A2E1-5A793F3F01D0}">
      <dgm:prSet phldrT="[Text]"/>
      <dgm:spPr/>
      <dgm:t>
        <a:bodyPr/>
        <a:lstStyle/>
        <a:p>
          <a:r>
            <a:rPr lang="en-US" b="1" dirty="0">
              <a:solidFill>
                <a:schemeClr val="accent1"/>
              </a:solidFill>
            </a:rPr>
            <a:t>2007</a:t>
          </a:r>
        </a:p>
        <a:p>
          <a:r>
            <a:rPr lang="en-US" b="1" dirty="0">
              <a:solidFill>
                <a:schemeClr val="accent1"/>
              </a:solidFill>
            </a:rPr>
            <a:t>Health insurance revised to additional cost</a:t>
          </a:r>
        </a:p>
      </dgm:t>
    </dgm:pt>
    <dgm:pt modelId="{7842C73A-3692-4A9B-931B-B8F47BB4B2F4}" type="parTrans" cxnId="{3BE93CCF-E451-4262-9C83-C19D246FE616}">
      <dgm:prSet/>
      <dgm:spPr/>
      <dgm:t>
        <a:bodyPr/>
        <a:lstStyle/>
        <a:p>
          <a:endParaRPr lang="en-US"/>
        </a:p>
      </dgm:t>
    </dgm:pt>
    <dgm:pt modelId="{79AA1673-B505-42CC-9DB2-1DB1EB630BD3}" type="sibTrans" cxnId="{3BE93CCF-E451-4262-9C83-C19D246FE616}">
      <dgm:prSet/>
      <dgm:spPr/>
      <dgm:t>
        <a:bodyPr/>
        <a:lstStyle/>
        <a:p>
          <a:endParaRPr lang="en-US"/>
        </a:p>
      </dgm:t>
    </dgm:pt>
    <dgm:pt modelId="{767AB533-F89C-44BD-AB31-7BDC5741B92D}">
      <dgm:prSet/>
      <dgm:spPr/>
      <dgm:t>
        <a:bodyPr/>
        <a:lstStyle/>
        <a:p>
          <a:r>
            <a:rPr lang="en-US" b="1" dirty="0">
              <a:solidFill>
                <a:schemeClr val="accent5"/>
              </a:solidFill>
            </a:rPr>
            <a:t>2010</a:t>
          </a:r>
        </a:p>
        <a:p>
          <a:r>
            <a:rPr lang="en-US" b="1" dirty="0">
              <a:solidFill>
                <a:schemeClr val="accent5"/>
              </a:solidFill>
            </a:rPr>
            <a:t>Guidelines schedule updated</a:t>
          </a:r>
        </a:p>
      </dgm:t>
    </dgm:pt>
    <dgm:pt modelId="{023457F1-365D-499A-86F7-9E9515B2E9A2}" type="parTrans" cxnId="{C05DD956-9873-41EE-A138-9D153D741896}">
      <dgm:prSet/>
      <dgm:spPr/>
      <dgm:t>
        <a:bodyPr/>
        <a:lstStyle/>
        <a:p>
          <a:endParaRPr lang="en-US"/>
        </a:p>
      </dgm:t>
    </dgm:pt>
    <dgm:pt modelId="{3F7D9D95-D49F-44B7-991A-78F252211E35}" type="sibTrans" cxnId="{C05DD956-9873-41EE-A138-9D153D741896}">
      <dgm:prSet/>
      <dgm:spPr/>
      <dgm:t>
        <a:bodyPr/>
        <a:lstStyle/>
        <a:p>
          <a:endParaRPr lang="en-US"/>
        </a:p>
      </dgm:t>
    </dgm:pt>
    <dgm:pt modelId="{AA7B9853-0A59-4B2F-B6DC-7DF94D18275B}" type="pres">
      <dgm:prSet presAssocID="{00673A8C-AEEF-4E7D-9BEC-EAC5E511ADD3}" presName="Name0" presStyleCnt="0">
        <dgm:presLayoutVars>
          <dgm:dir/>
          <dgm:resizeHandles val="exact"/>
        </dgm:presLayoutVars>
      </dgm:prSet>
      <dgm:spPr/>
    </dgm:pt>
    <dgm:pt modelId="{E0459EB7-AD83-4FEF-B633-DE7EB09D532C}" type="pres">
      <dgm:prSet presAssocID="{00673A8C-AEEF-4E7D-9BEC-EAC5E511ADD3}" presName="arrow" presStyleLbl="bgShp" presStyleIdx="0" presStyleCnt="1"/>
      <dgm:spPr>
        <a:solidFill>
          <a:schemeClr val="accent4">
            <a:lumMod val="75000"/>
          </a:schemeClr>
        </a:solidFill>
      </dgm:spPr>
    </dgm:pt>
    <dgm:pt modelId="{BB4EF78F-E021-4923-96ED-DF0290F68149}" type="pres">
      <dgm:prSet presAssocID="{00673A8C-AEEF-4E7D-9BEC-EAC5E511ADD3}" presName="points" presStyleCnt="0"/>
      <dgm:spPr/>
    </dgm:pt>
    <dgm:pt modelId="{2C709239-4A58-4620-8820-F1E92B4DB343}" type="pres">
      <dgm:prSet presAssocID="{F8C324E4-C5A9-4AAE-A01F-4833074C0B01}" presName="compositeA" presStyleCnt="0"/>
      <dgm:spPr/>
    </dgm:pt>
    <dgm:pt modelId="{39BDCCF5-DE8E-4019-A066-BDA6E3B1025D}" type="pres">
      <dgm:prSet presAssocID="{F8C324E4-C5A9-4AAE-A01F-4833074C0B01}" presName="textA" presStyleLbl="revTx" presStyleIdx="0" presStyleCnt="4" custScaleX="147826">
        <dgm:presLayoutVars>
          <dgm:bulletEnabled val="1"/>
        </dgm:presLayoutVars>
      </dgm:prSet>
      <dgm:spPr/>
    </dgm:pt>
    <dgm:pt modelId="{1243A7D7-DE48-4BDF-87F4-7A7FCB5B0332}" type="pres">
      <dgm:prSet presAssocID="{F8C324E4-C5A9-4AAE-A01F-4833074C0B01}" presName="circleA" presStyleLbl="node1" presStyleIdx="0" presStyleCnt="4"/>
      <dgm:spPr/>
    </dgm:pt>
    <dgm:pt modelId="{06FEA27C-7FD2-464A-A510-6284095C15C1}" type="pres">
      <dgm:prSet presAssocID="{F8C324E4-C5A9-4AAE-A01F-4833074C0B01}" presName="spaceA" presStyleCnt="0"/>
      <dgm:spPr/>
    </dgm:pt>
    <dgm:pt modelId="{150D4AC6-886A-4231-BE9F-53DEB778B698}" type="pres">
      <dgm:prSet presAssocID="{3CE63733-1DCA-4203-83D8-FBCF708746CF}" presName="space" presStyleCnt="0"/>
      <dgm:spPr/>
    </dgm:pt>
    <dgm:pt modelId="{DDF7D529-C224-4421-BEEB-7BC98DFB5672}" type="pres">
      <dgm:prSet presAssocID="{B8B6B0A7-951D-443F-B4D4-EE3745569EC2}" presName="compositeB" presStyleCnt="0"/>
      <dgm:spPr/>
    </dgm:pt>
    <dgm:pt modelId="{1B0CFC2D-9E04-4CAD-A1D9-99B3E124A26F}" type="pres">
      <dgm:prSet presAssocID="{B8B6B0A7-951D-443F-B4D4-EE3745569EC2}" presName="textB" presStyleLbl="revTx" presStyleIdx="1" presStyleCnt="4" custScaleX="133622">
        <dgm:presLayoutVars>
          <dgm:bulletEnabled val="1"/>
        </dgm:presLayoutVars>
      </dgm:prSet>
      <dgm:spPr/>
    </dgm:pt>
    <dgm:pt modelId="{13F5A988-6461-490D-B962-0B9E78277865}" type="pres">
      <dgm:prSet presAssocID="{B8B6B0A7-951D-443F-B4D4-EE3745569EC2}" presName="circleB" presStyleLbl="node1" presStyleIdx="1" presStyleCnt="4"/>
      <dgm:spPr>
        <a:solidFill>
          <a:schemeClr val="tx2"/>
        </a:solidFill>
      </dgm:spPr>
    </dgm:pt>
    <dgm:pt modelId="{18F12EC8-AC02-4AC2-A83E-EE975B5B0A06}" type="pres">
      <dgm:prSet presAssocID="{B8B6B0A7-951D-443F-B4D4-EE3745569EC2}" presName="spaceB" presStyleCnt="0"/>
      <dgm:spPr/>
    </dgm:pt>
    <dgm:pt modelId="{237B00F7-E9E3-45D6-BAA2-7054BFE1610B}" type="pres">
      <dgm:prSet presAssocID="{AAC9CF8C-1E08-4F09-BB61-4AFFDAB190E8}" presName="space" presStyleCnt="0"/>
      <dgm:spPr/>
    </dgm:pt>
    <dgm:pt modelId="{54694A6A-1841-48DB-89CF-00E1D67AE3B6}" type="pres">
      <dgm:prSet presAssocID="{59851E29-499F-4FFB-A2E1-5A793F3F01D0}" presName="compositeA" presStyleCnt="0"/>
      <dgm:spPr/>
    </dgm:pt>
    <dgm:pt modelId="{26285D57-36B5-4146-A39E-A8AF6F84C560}" type="pres">
      <dgm:prSet presAssocID="{59851E29-499F-4FFB-A2E1-5A793F3F01D0}" presName="textA" presStyleLbl="revTx" presStyleIdx="2" presStyleCnt="4" custScaleX="136563">
        <dgm:presLayoutVars>
          <dgm:bulletEnabled val="1"/>
        </dgm:presLayoutVars>
      </dgm:prSet>
      <dgm:spPr/>
    </dgm:pt>
    <dgm:pt modelId="{8260016D-5B97-48BE-8908-E06A5644A8FE}" type="pres">
      <dgm:prSet presAssocID="{59851E29-499F-4FFB-A2E1-5A793F3F01D0}" presName="circleA" presStyleLbl="node1" presStyleIdx="2" presStyleCnt="4"/>
      <dgm:spPr/>
    </dgm:pt>
    <dgm:pt modelId="{6486B0E3-F2B5-495F-95D8-D804DA53687B}" type="pres">
      <dgm:prSet presAssocID="{59851E29-499F-4FFB-A2E1-5A793F3F01D0}" presName="spaceA" presStyleCnt="0"/>
      <dgm:spPr/>
    </dgm:pt>
    <dgm:pt modelId="{145BF8BA-95C7-4BD2-821F-2354218BE74D}" type="pres">
      <dgm:prSet presAssocID="{79AA1673-B505-42CC-9DB2-1DB1EB630BD3}" presName="space" presStyleCnt="0"/>
      <dgm:spPr/>
    </dgm:pt>
    <dgm:pt modelId="{D159CC4C-3AB9-4A42-925D-78CC6CB86A2B}" type="pres">
      <dgm:prSet presAssocID="{767AB533-F89C-44BD-AB31-7BDC5741B92D}" presName="compositeB" presStyleCnt="0"/>
      <dgm:spPr/>
    </dgm:pt>
    <dgm:pt modelId="{0D235247-9454-4444-9538-14FEC9325518}" type="pres">
      <dgm:prSet presAssocID="{767AB533-F89C-44BD-AB31-7BDC5741B92D}" presName="textB" presStyleLbl="revTx" presStyleIdx="3" presStyleCnt="4" custScaleX="106138">
        <dgm:presLayoutVars>
          <dgm:bulletEnabled val="1"/>
        </dgm:presLayoutVars>
      </dgm:prSet>
      <dgm:spPr/>
    </dgm:pt>
    <dgm:pt modelId="{3C9DAE33-7D44-4FBC-816F-C0330F89B09A}" type="pres">
      <dgm:prSet presAssocID="{767AB533-F89C-44BD-AB31-7BDC5741B92D}" presName="circleB" presStyleLbl="node1" presStyleIdx="3" presStyleCnt="4"/>
      <dgm:spPr/>
    </dgm:pt>
    <dgm:pt modelId="{7EDFFFC2-7379-432C-AAF1-B6EEF9DA192D}" type="pres">
      <dgm:prSet presAssocID="{767AB533-F89C-44BD-AB31-7BDC5741B92D}" presName="spaceB" presStyleCnt="0"/>
      <dgm:spPr/>
    </dgm:pt>
  </dgm:ptLst>
  <dgm:cxnLst>
    <dgm:cxn modelId="{96B72708-7809-49E6-9BA5-E284CBF24FCC}" type="presOf" srcId="{00673A8C-AEEF-4E7D-9BEC-EAC5E511ADD3}" destId="{AA7B9853-0A59-4B2F-B6DC-7DF94D18275B}" srcOrd="0" destOrd="0" presId="urn:microsoft.com/office/officeart/2005/8/layout/hProcess11"/>
    <dgm:cxn modelId="{B850C02D-A58C-4147-A18E-D71A920D91D4}" srcId="{00673A8C-AEEF-4E7D-9BEC-EAC5E511ADD3}" destId="{F8C324E4-C5A9-4AAE-A01F-4833074C0B01}" srcOrd="0" destOrd="0" parTransId="{CAA9EA55-E1FA-432C-92BE-F4E71D01FA4E}" sibTransId="{3CE63733-1DCA-4203-83D8-FBCF708746CF}"/>
    <dgm:cxn modelId="{9A3EBF62-EFD1-4C45-B89C-AF8874AEE890}" type="presOf" srcId="{59851E29-499F-4FFB-A2E1-5A793F3F01D0}" destId="{26285D57-36B5-4146-A39E-A8AF6F84C560}" srcOrd="0" destOrd="0" presId="urn:microsoft.com/office/officeart/2005/8/layout/hProcess11"/>
    <dgm:cxn modelId="{AE56DC48-7825-4845-9C69-B207DA0BA5ED}" type="presOf" srcId="{B8B6B0A7-951D-443F-B4D4-EE3745569EC2}" destId="{1B0CFC2D-9E04-4CAD-A1D9-99B3E124A26F}" srcOrd="0" destOrd="0" presId="urn:microsoft.com/office/officeart/2005/8/layout/hProcess11"/>
    <dgm:cxn modelId="{C05DD956-9873-41EE-A138-9D153D741896}" srcId="{00673A8C-AEEF-4E7D-9BEC-EAC5E511ADD3}" destId="{767AB533-F89C-44BD-AB31-7BDC5741B92D}" srcOrd="3" destOrd="0" parTransId="{023457F1-365D-499A-86F7-9E9515B2E9A2}" sibTransId="{3F7D9D95-D49F-44B7-991A-78F252211E35}"/>
    <dgm:cxn modelId="{3BE93CCF-E451-4262-9C83-C19D246FE616}" srcId="{00673A8C-AEEF-4E7D-9BEC-EAC5E511ADD3}" destId="{59851E29-499F-4FFB-A2E1-5A793F3F01D0}" srcOrd="2" destOrd="0" parTransId="{7842C73A-3692-4A9B-931B-B8F47BB4B2F4}" sibTransId="{79AA1673-B505-42CC-9DB2-1DB1EB630BD3}"/>
    <dgm:cxn modelId="{AF2B55D7-D159-4A13-9F6F-05C4921C9EFF}" type="presOf" srcId="{F8C324E4-C5A9-4AAE-A01F-4833074C0B01}" destId="{39BDCCF5-DE8E-4019-A066-BDA6E3B1025D}" srcOrd="0" destOrd="0" presId="urn:microsoft.com/office/officeart/2005/8/layout/hProcess11"/>
    <dgm:cxn modelId="{C2104EE5-0E2A-4D3E-9585-88419BA60D49}" srcId="{00673A8C-AEEF-4E7D-9BEC-EAC5E511ADD3}" destId="{B8B6B0A7-951D-443F-B4D4-EE3745569EC2}" srcOrd="1" destOrd="0" parTransId="{C4FEC178-CF32-4D14-B8FB-778AF31DC57C}" sibTransId="{AAC9CF8C-1E08-4F09-BB61-4AFFDAB190E8}"/>
    <dgm:cxn modelId="{43E31AF4-C3C4-40B7-9803-167AB79CF9FC}" type="presOf" srcId="{767AB533-F89C-44BD-AB31-7BDC5741B92D}" destId="{0D235247-9454-4444-9538-14FEC9325518}" srcOrd="0" destOrd="0" presId="urn:microsoft.com/office/officeart/2005/8/layout/hProcess11"/>
    <dgm:cxn modelId="{F54556DC-1444-47B9-AE71-E26B388791F0}" type="presParOf" srcId="{AA7B9853-0A59-4B2F-B6DC-7DF94D18275B}" destId="{E0459EB7-AD83-4FEF-B633-DE7EB09D532C}" srcOrd="0" destOrd="0" presId="urn:microsoft.com/office/officeart/2005/8/layout/hProcess11"/>
    <dgm:cxn modelId="{C1137F8F-4165-4AE3-A49F-36574BEC3CDF}" type="presParOf" srcId="{AA7B9853-0A59-4B2F-B6DC-7DF94D18275B}" destId="{BB4EF78F-E021-4923-96ED-DF0290F68149}" srcOrd="1" destOrd="0" presId="urn:microsoft.com/office/officeart/2005/8/layout/hProcess11"/>
    <dgm:cxn modelId="{8C326150-5FAC-4068-AD94-3FCAEA926643}" type="presParOf" srcId="{BB4EF78F-E021-4923-96ED-DF0290F68149}" destId="{2C709239-4A58-4620-8820-F1E92B4DB343}" srcOrd="0" destOrd="0" presId="urn:microsoft.com/office/officeart/2005/8/layout/hProcess11"/>
    <dgm:cxn modelId="{376BE00B-E852-40D4-B1E9-E9764D6A8031}" type="presParOf" srcId="{2C709239-4A58-4620-8820-F1E92B4DB343}" destId="{39BDCCF5-DE8E-4019-A066-BDA6E3B1025D}" srcOrd="0" destOrd="0" presId="urn:microsoft.com/office/officeart/2005/8/layout/hProcess11"/>
    <dgm:cxn modelId="{35E7570C-28DB-4BDC-B7A7-45F8EED855E7}" type="presParOf" srcId="{2C709239-4A58-4620-8820-F1E92B4DB343}" destId="{1243A7D7-DE48-4BDF-87F4-7A7FCB5B0332}" srcOrd="1" destOrd="0" presId="urn:microsoft.com/office/officeart/2005/8/layout/hProcess11"/>
    <dgm:cxn modelId="{65C3D47B-2D98-47AE-B722-4CB15CA9F145}" type="presParOf" srcId="{2C709239-4A58-4620-8820-F1E92B4DB343}" destId="{06FEA27C-7FD2-464A-A510-6284095C15C1}" srcOrd="2" destOrd="0" presId="urn:microsoft.com/office/officeart/2005/8/layout/hProcess11"/>
    <dgm:cxn modelId="{59EA5B64-F142-48E3-837F-138B18C9D68E}" type="presParOf" srcId="{BB4EF78F-E021-4923-96ED-DF0290F68149}" destId="{150D4AC6-886A-4231-BE9F-53DEB778B698}" srcOrd="1" destOrd="0" presId="urn:microsoft.com/office/officeart/2005/8/layout/hProcess11"/>
    <dgm:cxn modelId="{575EAA80-101C-417F-A085-0EE8BF0EBBF9}" type="presParOf" srcId="{BB4EF78F-E021-4923-96ED-DF0290F68149}" destId="{DDF7D529-C224-4421-BEEB-7BC98DFB5672}" srcOrd="2" destOrd="0" presId="urn:microsoft.com/office/officeart/2005/8/layout/hProcess11"/>
    <dgm:cxn modelId="{1325D6DE-530E-4494-8DC3-1C06C82430A6}" type="presParOf" srcId="{DDF7D529-C224-4421-BEEB-7BC98DFB5672}" destId="{1B0CFC2D-9E04-4CAD-A1D9-99B3E124A26F}" srcOrd="0" destOrd="0" presId="urn:microsoft.com/office/officeart/2005/8/layout/hProcess11"/>
    <dgm:cxn modelId="{0DCD91DD-A3FE-4A4D-8B30-9C3DB53E1D68}" type="presParOf" srcId="{DDF7D529-C224-4421-BEEB-7BC98DFB5672}" destId="{13F5A988-6461-490D-B962-0B9E78277865}" srcOrd="1" destOrd="0" presId="urn:microsoft.com/office/officeart/2005/8/layout/hProcess11"/>
    <dgm:cxn modelId="{DE934FB1-ACF8-41D3-9F28-0AFFAE5BDB2D}" type="presParOf" srcId="{DDF7D529-C224-4421-BEEB-7BC98DFB5672}" destId="{18F12EC8-AC02-4AC2-A83E-EE975B5B0A06}" srcOrd="2" destOrd="0" presId="urn:microsoft.com/office/officeart/2005/8/layout/hProcess11"/>
    <dgm:cxn modelId="{F7E3C65B-8868-467D-86B9-41EBE86B5583}" type="presParOf" srcId="{BB4EF78F-E021-4923-96ED-DF0290F68149}" destId="{237B00F7-E9E3-45D6-BAA2-7054BFE1610B}" srcOrd="3" destOrd="0" presId="urn:microsoft.com/office/officeart/2005/8/layout/hProcess11"/>
    <dgm:cxn modelId="{F17495FA-1253-46DB-9D71-00B5DD376B54}" type="presParOf" srcId="{BB4EF78F-E021-4923-96ED-DF0290F68149}" destId="{54694A6A-1841-48DB-89CF-00E1D67AE3B6}" srcOrd="4" destOrd="0" presId="urn:microsoft.com/office/officeart/2005/8/layout/hProcess11"/>
    <dgm:cxn modelId="{94603E3C-2F9A-4C5B-B8F8-A634DD876078}" type="presParOf" srcId="{54694A6A-1841-48DB-89CF-00E1D67AE3B6}" destId="{26285D57-36B5-4146-A39E-A8AF6F84C560}" srcOrd="0" destOrd="0" presId="urn:microsoft.com/office/officeart/2005/8/layout/hProcess11"/>
    <dgm:cxn modelId="{2CAD9F29-C6C4-4812-9515-FC710EC58F2E}" type="presParOf" srcId="{54694A6A-1841-48DB-89CF-00E1D67AE3B6}" destId="{8260016D-5B97-48BE-8908-E06A5644A8FE}" srcOrd="1" destOrd="0" presId="urn:microsoft.com/office/officeart/2005/8/layout/hProcess11"/>
    <dgm:cxn modelId="{F9E024E6-4F85-4398-8FE3-8178DC93DB74}" type="presParOf" srcId="{54694A6A-1841-48DB-89CF-00E1D67AE3B6}" destId="{6486B0E3-F2B5-495F-95D8-D804DA53687B}" srcOrd="2" destOrd="0" presId="urn:microsoft.com/office/officeart/2005/8/layout/hProcess11"/>
    <dgm:cxn modelId="{96525FEA-97A7-4174-B201-9B26D5A7B99A}" type="presParOf" srcId="{BB4EF78F-E021-4923-96ED-DF0290F68149}" destId="{145BF8BA-95C7-4BD2-821F-2354218BE74D}" srcOrd="5" destOrd="0" presId="urn:microsoft.com/office/officeart/2005/8/layout/hProcess11"/>
    <dgm:cxn modelId="{FB18FB44-5F7D-4512-9513-37C8913D379F}" type="presParOf" srcId="{BB4EF78F-E021-4923-96ED-DF0290F68149}" destId="{D159CC4C-3AB9-4A42-925D-78CC6CB86A2B}" srcOrd="6" destOrd="0" presId="urn:microsoft.com/office/officeart/2005/8/layout/hProcess11"/>
    <dgm:cxn modelId="{B76EA5CF-A517-492E-B299-A2AC83F2EC65}" type="presParOf" srcId="{D159CC4C-3AB9-4A42-925D-78CC6CB86A2B}" destId="{0D235247-9454-4444-9538-14FEC9325518}" srcOrd="0" destOrd="0" presId="urn:microsoft.com/office/officeart/2005/8/layout/hProcess11"/>
    <dgm:cxn modelId="{4D64E897-C768-44DE-91FF-1368F3C4F207}" type="presParOf" srcId="{D159CC4C-3AB9-4A42-925D-78CC6CB86A2B}" destId="{3C9DAE33-7D44-4FBC-816F-C0330F89B09A}" srcOrd="1" destOrd="0" presId="urn:microsoft.com/office/officeart/2005/8/layout/hProcess11"/>
    <dgm:cxn modelId="{5F783B6C-1CEB-4F6D-BD21-0A2F893D3943}" type="presParOf" srcId="{D159CC4C-3AB9-4A42-925D-78CC6CB86A2B}" destId="{7EDFFFC2-7379-432C-AAF1-B6EEF9DA192D}"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505AFF-AF1A-405D-8C8F-43A60E1B06C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E2A56ED-7BE1-4FA4-B114-CC1971A14CF4}">
      <dgm:prSet custT="1"/>
      <dgm:spPr/>
      <dgm:t>
        <a:bodyPr/>
        <a:lstStyle/>
        <a:p>
          <a:pPr rtl="0"/>
          <a:r>
            <a:rPr lang="en-US" sz="2000" b="1" i="1" dirty="0"/>
            <a:t>Voluntarily Impoverished</a:t>
          </a:r>
          <a:endParaRPr lang="en-US" sz="2000" dirty="0"/>
        </a:p>
      </dgm:t>
    </dgm:pt>
    <dgm:pt modelId="{2A0A42E5-2FBE-4C3D-B013-2D91562D4F2A}" type="parTrans" cxnId="{DE89FBCD-1182-42E9-8AB1-BDE7F31BDCFC}">
      <dgm:prSet/>
      <dgm:spPr/>
      <dgm:t>
        <a:bodyPr/>
        <a:lstStyle/>
        <a:p>
          <a:endParaRPr lang="en-US"/>
        </a:p>
      </dgm:t>
    </dgm:pt>
    <dgm:pt modelId="{31F8EDDA-9E18-4945-ADE4-73B153B52ACB}" type="sibTrans" cxnId="{DE89FBCD-1182-42E9-8AB1-BDE7F31BDCFC}">
      <dgm:prSet/>
      <dgm:spPr/>
      <dgm:t>
        <a:bodyPr/>
        <a:lstStyle/>
        <a:p>
          <a:endParaRPr lang="en-US"/>
        </a:p>
      </dgm:t>
    </dgm:pt>
    <dgm:pt modelId="{6B96FA6F-E4CE-4C95-B919-CE3614B138F7}">
      <dgm:prSet custT="1"/>
      <dgm:spPr/>
      <dgm:t>
        <a:bodyPr/>
        <a:lstStyle/>
        <a:p>
          <a:pPr rtl="0">
            <a:spcAft>
              <a:spcPts val="1200"/>
            </a:spcAft>
          </a:pPr>
          <a:r>
            <a:rPr lang="en-US" sz="1600" dirty="0"/>
            <a:t>Not defined in family law.</a:t>
          </a:r>
        </a:p>
      </dgm:t>
    </dgm:pt>
    <dgm:pt modelId="{EDCE5AB8-36CD-4CF1-B673-F782530A2772}" type="parTrans" cxnId="{3EB4BB9E-EAE7-478E-A5E6-CE724844FF22}">
      <dgm:prSet/>
      <dgm:spPr/>
      <dgm:t>
        <a:bodyPr/>
        <a:lstStyle/>
        <a:p>
          <a:endParaRPr lang="en-US"/>
        </a:p>
      </dgm:t>
    </dgm:pt>
    <dgm:pt modelId="{3D00B049-96FD-4091-948D-7D0DA0AD4412}" type="sibTrans" cxnId="{3EB4BB9E-EAE7-478E-A5E6-CE724844FF22}">
      <dgm:prSet/>
      <dgm:spPr/>
      <dgm:t>
        <a:bodyPr/>
        <a:lstStyle/>
        <a:p>
          <a:endParaRPr lang="en-US"/>
        </a:p>
      </dgm:t>
    </dgm:pt>
    <dgm:pt modelId="{25E382EE-4F9F-46FD-A988-1DFB86F928D5}">
      <dgm:prSet custT="1"/>
      <dgm:spPr/>
      <dgm:t>
        <a:bodyPr/>
        <a:lstStyle/>
        <a:p>
          <a:pPr rtl="0"/>
          <a:r>
            <a:rPr lang="en-US" sz="2000" b="1" i="1" dirty="0"/>
            <a:t>Potential Income</a:t>
          </a:r>
          <a:endParaRPr lang="en-US" sz="2000" dirty="0"/>
        </a:p>
      </dgm:t>
    </dgm:pt>
    <dgm:pt modelId="{AE1FAC10-1673-4C6F-BC71-93EEBB8D0FB0}" type="parTrans" cxnId="{52D59F44-8D39-4FC0-9F04-670A7D897573}">
      <dgm:prSet/>
      <dgm:spPr/>
      <dgm:t>
        <a:bodyPr/>
        <a:lstStyle/>
        <a:p>
          <a:endParaRPr lang="en-US"/>
        </a:p>
      </dgm:t>
    </dgm:pt>
    <dgm:pt modelId="{9C90C01D-EE91-4694-B55D-223B276FCE7B}" type="sibTrans" cxnId="{52D59F44-8D39-4FC0-9F04-670A7D897573}">
      <dgm:prSet/>
      <dgm:spPr/>
      <dgm:t>
        <a:bodyPr/>
        <a:lstStyle/>
        <a:p>
          <a:endParaRPr lang="en-US"/>
        </a:p>
      </dgm:t>
    </dgm:pt>
    <dgm:pt modelId="{C0242A06-5E48-48CA-B632-F49A466A2D76}">
      <dgm:prSet custT="1"/>
      <dgm:spPr/>
      <dgm:t>
        <a:bodyPr/>
        <a:lstStyle/>
        <a:p>
          <a:pPr rtl="0">
            <a:spcAft>
              <a:spcPts val="1200"/>
            </a:spcAft>
          </a:pPr>
          <a:r>
            <a:rPr lang="en-US" sz="1600" dirty="0"/>
            <a:t>Not aligned with the recent federal rule</a:t>
          </a:r>
          <a:r>
            <a:rPr lang="en-US" sz="1600" baseline="30000" dirty="0"/>
            <a:t>1</a:t>
          </a:r>
          <a:endParaRPr lang="en-US" sz="1600" dirty="0"/>
        </a:p>
      </dgm:t>
    </dgm:pt>
    <dgm:pt modelId="{002B7721-55E5-4CB3-92AD-FDACB559F982}" type="parTrans" cxnId="{37181352-69AC-4762-8122-03D4CB71C728}">
      <dgm:prSet/>
      <dgm:spPr/>
      <dgm:t>
        <a:bodyPr/>
        <a:lstStyle/>
        <a:p>
          <a:endParaRPr lang="en-US"/>
        </a:p>
      </dgm:t>
    </dgm:pt>
    <dgm:pt modelId="{C0DF117D-7D18-4E75-81E6-D2EEB3A1A07A}" type="sibTrans" cxnId="{37181352-69AC-4762-8122-03D4CB71C728}">
      <dgm:prSet/>
      <dgm:spPr/>
      <dgm:t>
        <a:bodyPr/>
        <a:lstStyle/>
        <a:p>
          <a:endParaRPr lang="en-US"/>
        </a:p>
      </dgm:t>
    </dgm:pt>
    <dgm:pt modelId="{18DB4414-24AF-449A-9C2C-15F6A7B849E9}">
      <dgm:prSet custT="1"/>
      <dgm:spPr/>
      <dgm:t>
        <a:bodyPr/>
        <a:lstStyle/>
        <a:p>
          <a:pPr rtl="0">
            <a:spcAft>
              <a:spcPct val="15000"/>
            </a:spcAft>
          </a:pPr>
          <a:r>
            <a:rPr lang="en-US" sz="1600" dirty="0"/>
            <a:t>Incorporate House Bill 386 from 2018 Legislative Session </a:t>
          </a:r>
        </a:p>
      </dgm:t>
    </dgm:pt>
    <dgm:pt modelId="{57744C0D-14E9-4846-B3FA-D44D16950674}" type="parTrans" cxnId="{65A8ACBA-B6EC-42EF-8225-B5CB6BAACACB}">
      <dgm:prSet/>
      <dgm:spPr/>
      <dgm:t>
        <a:bodyPr/>
        <a:lstStyle/>
        <a:p>
          <a:endParaRPr lang="en-US"/>
        </a:p>
      </dgm:t>
    </dgm:pt>
    <dgm:pt modelId="{87951EC8-CCE8-4F0A-949F-815FFDF94C7F}" type="sibTrans" cxnId="{65A8ACBA-B6EC-42EF-8225-B5CB6BAACACB}">
      <dgm:prSet/>
      <dgm:spPr/>
      <dgm:t>
        <a:bodyPr/>
        <a:lstStyle/>
        <a:p>
          <a:endParaRPr lang="en-US"/>
        </a:p>
      </dgm:t>
    </dgm:pt>
    <dgm:pt modelId="{C4616356-2E93-47B7-82C7-5933E859D729}">
      <dgm:prSet custT="1"/>
      <dgm:spPr/>
      <dgm:t>
        <a:bodyPr/>
        <a:lstStyle/>
        <a:p>
          <a:pPr rtl="0">
            <a:spcAft>
              <a:spcPct val="15000"/>
            </a:spcAft>
          </a:pPr>
          <a:r>
            <a:rPr lang="en-US" sz="1600" b="1" dirty="0">
              <a:solidFill>
                <a:schemeClr val="accent1"/>
              </a:solidFill>
            </a:rPr>
            <a:t>Recommend</a:t>
          </a:r>
          <a:r>
            <a:rPr lang="en-US" sz="1600" dirty="0"/>
            <a:t> to define in </a:t>
          </a:r>
          <a:r>
            <a:rPr lang="en-US" sz="1600" i="1" dirty="0"/>
            <a:t>Family Law § 12-201</a:t>
          </a:r>
          <a:endParaRPr lang="en-US" sz="1600" dirty="0"/>
        </a:p>
      </dgm:t>
    </dgm:pt>
    <dgm:pt modelId="{F38FB7B8-527E-4C10-B266-7CF0B7B837BB}" type="parTrans" cxnId="{D3F68E67-D514-4637-A54B-69844D75F6A9}">
      <dgm:prSet/>
      <dgm:spPr/>
      <dgm:t>
        <a:bodyPr/>
        <a:lstStyle/>
        <a:p>
          <a:endParaRPr lang="en-US"/>
        </a:p>
      </dgm:t>
    </dgm:pt>
    <dgm:pt modelId="{4EA2B8E7-1E7F-4611-BD3F-797F57D474A3}" type="sibTrans" cxnId="{D3F68E67-D514-4637-A54B-69844D75F6A9}">
      <dgm:prSet/>
      <dgm:spPr/>
      <dgm:t>
        <a:bodyPr/>
        <a:lstStyle/>
        <a:p>
          <a:endParaRPr lang="en-US"/>
        </a:p>
      </dgm:t>
    </dgm:pt>
    <dgm:pt modelId="{F2087CB3-2D57-498D-83A4-E208D250AD0C}">
      <dgm:prSet custT="1"/>
      <dgm:spPr/>
      <dgm:t>
        <a:bodyPr/>
        <a:lstStyle/>
        <a:p>
          <a:pPr rtl="0">
            <a:spcAft>
              <a:spcPct val="15000"/>
            </a:spcAft>
          </a:pPr>
          <a:r>
            <a:rPr lang="en-US" sz="1600" dirty="0"/>
            <a:t>Promote transparency</a:t>
          </a:r>
        </a:p>
      </dgm:t>
    </dgm:pt>
    <dgm:pt modelId="{B2BBCCE8-8916-4A21-9538-7907094A5987}" type="parTrans" cxnId="{0D183913-CA7A-4731-9007-4F77710CE513}">
      <dgm:prSet/>
      <dgm:spPr/>
      <dgm:t>
        <a:bodyPr/>
        <a:lstStyle/>
        <a:p>
          <a:endParaRPr lang="en-US"/>
        </a:p>
      </dgm:t>
    </dgm:pt>
    <dgm:pt modelId="{5767B0CE-C294-4C63-8383-A2B7C3055A6B}" type="sibTrans" cxnId="{0D183913-CA7A-4731-9007-4F77710CE513}">
      <dgm:prSet/>
      <dgm:spPr/>
      <dgm:t>
        <a:bodyPr/>
        <a:lstStyle/>
        <a:p>
          <a:endParaRPr lang="en-US"/>
        </a:p>
      </dgm:t>
    </dgm:pt>
    <dgm:pt modelId="{DD6397E9-25C8-4779-978B-5D81DE901513}">
      <dgm:prSet custT="1"/>
      <dgm:spPr/>
      <dgm:t>
        <a:bodyPr/>
        <a:lstStyle/>
        <a:p>
          <a:pPr rtl="0">
            <a:spcAft>
              <a:spcPct val="15000"/>
            </a:spcAft>
          </a:pPr>
          <a:r>
            <a:rPr lang="en-US" sz="1600" dirty="0"/>
            <a:t>Limit improper determinations</a:t>
          </a:r>
        </a:p>
      </dgm:t>
    </dgm:pt>
    <dgm:pt modelId="{C472A259-4A66-42FE-A5F1-0A7432413ECD}" type="parTrans" cxnId="{E68ABA00-5257-4C1B-81B0-E83B0E23ECD3}">
      <dgm:prSet/>
      <dgm:spPr/>
      <dgm:t>
        <a:bodyPr/>
        <a:lstStyle/>
        <a:p>
          <a:endParaRPr lang="en-US"/>
        </a:p>
      </dgm:t>
    </dgm:pt>
    <dgm:pt modelId="{BD9B1447-AEA5-4707-BA60-6B5B9C3E3E02}" type="sibTrans" cxnId="{E68ABA00-5257-4C1B-81B0-E83B0E23ECD3}">
      <dgm:prSet/>
      <dgm:spPr/>
      <dgm:t>
        <a:bodyPr/>
        <a:lstStyle/>
        <a:p>
          <a:endParaRPr lang="en-US"/>
        </a:p>
      </dgm:t>
    </dgm:pt>
    <dgm:pt modelId="{432FD451-1DE9-46CC-A3B7-F567065CDE08}">
      <dgm:prSet custT="1"/>
      <dgm:spPr/>
      <dgm:t>
        <a:bodyPr/>
        <a:lstStyle/>
        <a:p>
          <a:pPr rtl="0">
            <a:spcAft>
              <a:spcPct val="15000"/>
            </a:spcAft>
          </a:pPr>
          <a:r>
            <a:rPr lang="en-US" sz="1600" b="1" dirty="0">
              <a:solidFill>
                <a:schemeClr val="accent1"/>
              </a:solidFill>
            </a:rPr>
            <a:t>Recommend</a:t>
          </a:r>
          <a:r>
            <a:rPr lang="en-US" sz="1600" dirty="0"/>
            <a:t> to update in </a:t>
          </a:r>
          <a:r>
            <a:rPr lang="en-US" sz="1600" i="1" dirty="0"/>
            <a:t>Family Law § 12-201</a:t>
          </a:r>
          <a:endParaRPr lang="en-US" sz="1600" dirty="0"/>
        </a:p>
      </dgm:t>
    </dgm:pt>
    <dgm:pt modelId="{1332D1A6-54DB-49A8-8162-33D86F8A0171}" type="parTrans" cxnId="{A65F726A-AFF0-47BD-8F2D-6518255E6900}">
      <dgm:prSet/>
      <dgm:spPr/>
      <dgm:t>
        <a:bodyPr/>
        <a:lstStyle/>
        <a:p>
          <a:endParaRPr lang="en-US"/>
        </a:p>
      </dgm:t>
    </dgm:pt>
    <dgm:pt modelId="{80D4CCAA-C9DB-4759-9C0D-0C8DE4438C19}" type="sibTrans" cxnId="{A65F726A-AFF0-47BD-8F2D-6518255E6900}">
      <dgm:prSet/>
      <dgm:spPr/>
      <dgm:t>
        <a:bodyPr/>
        <a:lstStyle/>
        <a:p>
          <a:endParaRPr lang="en-US"/>
        </a:p>
      </dgm:t>
    </dgm:pt>
    <dgm:pt modelId="{7F10FD95-6D49-45D4-972E-497DE2876808}">
      <dgm:prSet custT="1"/>
      <dgm:spPr/>
      <dgm:t>
        <a:bodyPr/>
        <a:lstStyle/>
        <a:p>
          <a:pPr rtl="0">
            <a:spcAft>
              <a:spcPts val="1200"/>
            </a:spcAft>
          </a:pPr>
          <a:r>
            <a:rPr lang="en-US" sz="1600" dirty="0"/>
            <a:t>Recognized in case law.</a:t>
          </a:r>
        </a:p>
      </dgm:t>
    </dgm:pt>
    <dgm:pt modelId="{679767AB-1D38-443F-AD55-33F5768798A4}" type="parTrans" cxnId="{DCA7F713-5CF6-4A7E-9871-44158F15A079}">
      <dgm:prSet/>
      <dgm:spPr/>
      <dgm:t>
        <a:bodyPr/>
        <a:lstStyle/>
        <a:p>
          <a:endParaRPr lang="en-US"/>
        </a:p>
      </dgm:t>
    </dgm:pt>
    <dgm:pt modelId="{56E91899-B0FE-4820-8A85-4BABEFB7E569}" type="sibTrans" cxnId="{DCA7F713-5CF6-4A7E-9871-44158F15A079}">
      <dgm:prSet/>
      <dgm:spPr/>
      <dgm:t>
        <a:bodyPr/>
        <a:lstStyle/>
        <a:p>
          <a:endParaRPr lang="en-US"/>
        </a:p>
      </dgm:t>
    </dgm:pt>
    <dgm:pt modelId="{3B0C40AF-2959-4D01-A6EA-4AE985FEBCDF}" type="pres">
      <dgm:prSet presAssocID="{ED505AFF-AF1A-405D-8C8F-43A60E1B06C1}" presName="Name0" presStyleCnt="0">
        <dgm:presLayoutVars>
          <dgm:dir/>
          <dgm:animLvl val="lvl"/>
          <dgm:resizeHandles val="exact"/>
        </dgm:presLayoutVars>
      </dgm:prSet>
      <dgm:spPr/>
    </dgm:pt>
    <dgm:pt modelId="{DEE95CD3-BA40-48F1-A686-6606F19EB2BD}" type="pres">
      <dgm:prSet presAssocID="{8E2A56ED-7BE1-4FA4-B114-CC1971A14CF4}" presName="linNode" presStyleCnt="0"/>
      <dgm:spPr/>
    </dgm:pt>
    <dgm:pt modelId="{1FB046CE-A7A9-4893-AF66-ECFBF2DB188F}" type="pres">
      <dgm:prSet presAssocID="{8E2A56ED-7BE1-4FA4-B114-CC1971A14CF4}" presName="parentText" presStyleLbl="node1" presStyleIdx="0" presStyleCnt="2" custScaleX="74915" custLinFactNeighborX="-10" custLinFactNeighborY="-3787">
        <dgm:presLayoutVars>
          <dgm:chMax val="1"/>
          <dgm:bulletEnabled val="1"/>
        </dgm:presLayoutVars>
      </dgm:prSet>
      <dgm:spPr/>
    </dgm:pt>
    <dgm:pt modelId="{A9A0A3BC-F093-42C5-9817-0F64581E2C78}" type="pres">
      <dgm:prSet presAssocID="{8E2A56ED-7BE1-4FA4-B114-CC1971A14CF4}" presName="descendantText" presStyleLbl="alignAccFollowNode1" presStyleIdx="0" presStyleCnt="2" custScaleX="125817" custScaleY="109895">
        <dgm:presLayoutVars>
          <dgm:bulletEnabled val="1"/>
        </dgm:presLayoutVars>
      </dgm:prSet>
      <dgm:spPr/>
    </dgm:pt>
    <dgm:pt modelId="{58BC103E-B0B7-42CE-B35A-29B8AF96D6AB}" type="pres">
      <dgm:prSet presAssocID="{31F8EDDA-9E18-4945-ADE4-73B153B52ACB}" presName="sp" presStyleCnt="0"/>
      <dgm:spPr/>
    </dgm:pt>
    <dgm:pt modelId="{B14ADC34-CA64-4889-BB5E-62A9FEB67937}" type="pres">
      <dgm:prSet presAssocID="{25E382EE-4F9F-46FD-A988-1DFB86F928D5}" presName="linNode" presStyleCnt="0"/>
      <dgm:spPr/>
    </dgm:pt>
    <dgm:pt modelId="{B9398B13-27B3-4F61-A889-BD4EF62781BE}" type="pres">
      <dgm:prSet presAssocID="{25E382EE-4F9F-46FD-A988-1DFB86F928D5}" presName="parentText" presStyleLbl="node1" presStyleIdx="1" presStyleCnt="2" custScaleX="74812">
        <dgm:presLayoutVars>
          <dgm:chMax val="1"/>
          <dgm:bulletEnabled val="1"/>
        </dgm:presLayoutVars>
      </dgm:prSet>
      <dgm:spPr/>
    </dgm:pt>
    <dgm:pt modelId="{77792ECA-5954-46C8-BED7-67132B746498}" type="pres">
      <dgm:prSet presAssocID="{25E382EE-4F9F-46FD-A988-1DFB86F928D5}" presName="descendantText" presStyleLbl="alignAccFollowNode1" presStyleIdx="1" presStyleCnt="2" custScaleX="127389" custScaleY="108517">
        <dgm:presLayoutVars>
          <dgm:bulletEnabled val="1"/>
        </dgm:presLayoutVars>
      </dgm:prSet>
      <dgm:spPr/>
    </dgm:pt>
  </dgm:ptLst>
  <dgm:cxnLst>
    <dgm:cxn modelId="{E68ABA00-5257-4C1B-81B0-E83B0E23ECD3}" srcId="{C4616356-2E93-47B7-82C7-5933E859D729}" destId="{DD6397E9-25C8-4779-978B-5D81DE901513}" srcOrd="1" destOrd="0" parTransId="{C472A259-4A66-42FE-A5F1-0A7432413ECD}" sibTransId="{BD9B1447-AEA5-4707-BA60-6B5B9C3E3E02}"/>
    <dgm:cxn modelId="{BCA3D005-8385-48CE-8522-881AC0D64D4B}" type="presOf" srcId="{7F10FD95-6D49-45D4-972E-497DE2876808}" destId="{A9A0A3BC-F093-42C5-9817-0F64581E2C78}" srcOrd="0" destOrd="1" presId="urn:microsoft.com/office/officeart/2005/8/layout/vList5"/>
    <dgm:cxn modelId="{0D183913-CA7A-4731-9007-4F77710CE513}" srcId="{C4616356-2E93-47B7-82C7-5933E859D729}" destId="{F2087CB3-2D57-498D-83A4-E208D250AD0C}" srcOrd="0" destOrd="0" parTransId="{B2BBCCE8-8916-4A21-9538-7907094A5987}" sibTransId="{5767B0CE-C294-4C63-8383-A2B7C3055A6B}"/>
    <dgm:cxn modelId="{DCA7F713-5CF6-4A7E-9871-44158F15A079}" srcId="{8E2A56ED-7BE1-4FA4-B114-CC1971A14CF4}" destId="{7F10FD95-6D49-45D4-972E-497DE2876808}" srcOrd="1" destOrd="0" parTransId="{679767AB-1D38-443F-AD55-33F5768798A4}" sibTransId="{56E91899-B0FE-4820-8A85-4BABEFB7E569}"/>
    <dgm:cxn modelId="{21EEF630-7D96-4C6B-B319-80655F7DA780}" type="presOf" srcId="{432FD451-1DE9-46CC-A3B7-F567065CDE08}" destId="{77792ECA-5954-46C8-BED7-67132B746498}" srcOrd="0" destOrd="1" presId="urn:microsoft.com/office/officeart/2005/8/layout/vList5"/>
    <dgm:cxn modelId="{52D59F44-8D39-4FC0-9F04-670A7D897573}" srcId="{ED505AFF-AF1A-405D-8C8F-43A60E1B06C1}" destId="{25E382EE-4F9F-46FD-A988-1DFB86F928D5}" srcOrd="1" destOrd="0" parTransId="{AE1FAC10-1673-4C6F-BC71-93EEBB8D0FB0}" sibTransId="{9C90C01D-EE91-4694-B55D-223B276FCE7B}"/>
    <dgm:cxn modelId="{D3F68E67-D514-4637-A54B-69844D75F6A9}" srcId="{8E2A56ED-7BE1-4FA4-B114-CC1971A14CF4}" destId="{C4616356-2E93-47B7-82C7-5933E859D729}" srcOrd="2" destOrd="0" parTransId="{F38FB7B8-527E-4C10-B266-7CF0B7B837BB}" sibTransId="{4EA2B8E7-1E7F-4611-BD3F-797F57D474A3}"/>
    <dgm:cxn modelId="{A65F726A-AFF0-47BD-8F2D-6518255E6900}" srcId="{25E382EE-4F9F-46FD-A988-1DFB86F928D5}" destId="{432FD451-1DE9-46CC-A3B7-F567065CDE08}" srcOrd="1" destOrd="0" parTransId="{1332D1A6-54DB-49A8-8162-33D86F8A0171}" sibTransId="{80D4CCAA-C9DB-4759-9C0D-0C8DE4438C19}"/>
    <dgm:cxn modelId="{6ECD724C-C610-473F-9750-C911D2A04B04}" type="presOf" srcId="{C4616356-2E93-47B7-82C7-5933E859D729}" destId="{A9A0A3BC-F093-42C5-9817-0F64581E2C78}" srcOrd="0" destOrd="2" presId="urn:microsoft.com/office/officeart/2005/8/layout/vList5"/>
    <dgm:cxn modelId="{37181352-69AC-4762-8122-03D4CB71C728}" srcId="{25E382EE-4F9F-46FD-A988-1DFB86F928D5}" destId="{C0242A06-5E48-48CA-B632-F49A466A2D76}" srcOrd="0" destOrd="0" parTransId="{002B7721-55E5-4CB3-92AD-FDACB559F982}" sibTransId="{C0DF117D-7D18-4E75-81E6-D2EEB3A1A07A}"/>
    <dgm:cxn modelId="{5FF7925A-34B4-487C-9A73-CFFB436DE15E}" type="presOf" srcId="{18DB4414-24AF-449A-9C2C-15F6A7B849E9}" destId="{77792ECA-5954-46C8-BED7-67132B746498}" srcOrd="0" destOrd="2" presId="urn:microsoft.com/office/officeart/2005/8/layout/vList5"/>
    <dgm:cxn modelId="{C95A3E92-AC61-4611-8C08-FCA1C7613B78}" type="presOf" srcId="{8E2A56ED-7BE1-4FA4-B114-CC1971A14CF4}" destId="{1FB046CE-A7A9-4893-AF66-ECFBF2DB188F}" srcOrd="0" destOrd="0" presId="urn:microsoft.com/office/officeart/2005/8/layout/vList5"/>
    <dgm:cxn modelId="{8E36BA93-A9C5-49F1-B0EF-B935D202B7E4}" type="presOf" srcId="{F2087CB3-2D57-498D-83A4-E208D250AD0C}" destId="{A9A0A3BC-F093-42C5-9817-0F64581E2C78}" srcOrd="0" destOrd="3" presId="urn:microsoft.com/office/officeart/2005/8/layout/vList5"/>
    <dgm:cxn modelId="{F2E99B96-63A6-4295-9406-FC424E694DB0}" type="presOf" srcId="{6B96FA6F-E4CE-4C95-B919-CE3614B138F7}" destId="{A9A0A3BC-F093-42C5-9817-0F64581E2C78}" srcOrd="0" destOrd="0" presId="urn:microsoft.com/office/officeart/2005/8/layout/vList5"/>
    <dgm:cxn modelId="{C31F8697-8BBF-4155-90DF-3F0F27B0343C}" type="presOf" srcId="{25E382EE-4F9F-46FD-A988-1DFB86F928D5}" destId="{B9398B13-27B3-4F61-A889-BD4EF62781BE}" srcOrd="0" destOrd="0" presId="urn:microsoft.com/office/officeart/2005/8/layout/vList5"/>
    <dgm:cxn modelId="{3EB4BB9E-EAE7-478E-A5E6-CE724844FF22}" srcId="{8E2A56ED-7BE1-4FA4-B114-CC1971A14CF4}" destId="{6B96FA6F-E4CE-4C95-B919-CE3614B138F7}" srcOrd="0" destOrd="0" parTransId="{EDCE5AB8-36CD-4CF1-B673-F782530A2772}" sibTransId="{3D00B049-96FD-4091-948D-7D0DA0AD4412}"/>
    <dgm:cxn modelId="{65A8ACBA-B6EC-42EF-8225-B5CB6BAACACB}" srcId="{432FD451-1DE9-46CC-A3B7-F567065CDE08}" destId="{18DB4414-24AF-449A-9C2C-15F6A7B849E9}" srcOrd="0" destOrd="0" parTransId="{57744C0D-14E9-4846-B3FA-D44D16950674}" sibTransId="{87951EC8-CCE8-4F0A-949F-815FFDF94C7F}"/>
    <dgm:cxn modelId="{4E9862BD-CE99-4823-9A71-9FF5817C3EE6}" type="presOf" srcId="{C0242A06-5E48-48CA-B632-F49A466A2D76}" destId="{77792ECA-5954-46C8-BED7-67132B746498}" srcOrd="0" destOrd="0" presId="urn:microsoft.com/office/officeart/2005/8/layout/vList5"/>
    <dgm:cxn modelId="{88279CC6-CA86-46F1-9B04-8693DA853B1D}" type="presOf" srcId="{ED505AFF-AF1A-405D-8C8F-43A60E1B06C1}" destId="{3B0C40AF-2959-4D01-A6EA-4AE985FEBCDF}" srcOrd="0" destOrd="0" presId="urn:microsoft.com/office/officeart/2005/8/layout/vList5"/>
    <dgm:cxn modelId="{DE89FBCD-1182-42E9-8AB1-BDE7F31BDCFC}" srcId="{ED505AFF-AF1A-405D-8C8F-43A60E1B06C1}" destId="{8E2A56ED-7BE1-4FA4-B114-CC1971A14CF4}" srcOrd="0" destOrd="0" parTransId="{2A0A42E5-2FBE-4C3D-B013-2D91562D4F2A}" sibTransId="{31F8EDDA-9E18-4945-ADE4-73B153B52ACB}"/>
    <dgm:cxn modelId="{E19CF1F8-E3BB-41DF-8347-B32BD55480A3}" type="presOf" srcId="{DD6397E9-25C8-4779-978B-5D81DE901513}" destId="{A9A0A3BC-F093-42C5-9817-0F64581E2C78}" srcOrd="0" destOrd="4" presId="urn:microsoft.com/office/officeart/2005/8/layout/vList5"/>
    <dgm:cxn modelId="{5CD1352E-F111-4D15-98C5-7ED3BEDDA70D}" type="presParOf" srcId="{3B0C40AF-2959-4D01-A6EA-4AE985FEBCDF}" destId="{DEE95CD3-BA40-48F1-A686-6606F19EB2BD}" srcOrd="0" destOrd="0" presId="urn:microsoft.com/office/officeart/2005/8/layout/vList5"/>
    <dgm:cxn modelId="{68CB4A51-280A-4FA1-BBA9-2C839D4203FD}" type="presParOf" srcId="{DEE95CD3-BA40-48F1-A686-6606F19EB2BD}" destId="{1FB046CE-A7A9-4893-AF66-ECFBF2DB188F}" srcOrd="0" destOrd="0" presId="urn:microsoft.com/office/officeart/2005/8/layout/vList5"/>
    <dgm:cxn modelId="{E589713B-F604-4DA5-91BE-23B5B0D9A7F3}" type="presParOf" srcId="{DEE95CD3-BA40-48F1-A686-6606F19EB2BD}" destId="{A9A0A3BC-F093-42C5-9817-0F64581E2C78}" srcOrd="1" destOrd="0" presId="urn:microsoft.com/office/officeart/2005/8/layout/vList5"/>
    <dgm:cxn modelId="{6073EA12-3BC8-4E28-860E-DACC4149C790}" type="presParOf" srcId="{3B0C40AF-2959-4D01-A6EA-4AE985FEBCDF}" destId="{58BC103E-B0B7-42CE-B35A-29B8AF96D6AB}" srcOrd="1" destOrd="0" presId="urn:microsoft.com/office/officeart/2005/8/layout/vList5"/>
    <dgm:cxn modelId="{E3CF07ED-F263-4C7C-869F-783F9D747BEC}" type="presParOf" srcId="{3B0C40AF-2959-4D01-A6EA-4AE985FEBCDF}" destId="{B14ADC34-CA64-4889-BB5E-62A9FEB67937}" srcOrd="2" destOrd="0" presId="urn:microsoft.com/office/officeart/2005/8/layout/vList5"/>
    <dgm:cxn modelId="{9468D9A6-2279-4F89-97C8-F86A6BDA3404}" type="presParOf" srcId="{B14ADC34-CA64-4889-BB5E-62A9FEB67937}" destId="{B9398B13-27B3-4F61-A889-BD4EF62781BE}" srcOrd="0" destOrd="0" presId="urn:microsoft.com/office/officeart/2005/8/layout/vList5"/>
    <dgm:cxn modelId="{98381209-1AE3-44A7-98FC-CFFE23DB275A}" type="presParOf" srcId="{B14ADC34-CA64-4889-BB5E-62A9FEB67937}" destId="{77792ECA-5954-46C8-BED7-67132B74649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4B9F72-8384-4839-B0D7-8BED3CE97DA0}"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6E3D4916-C3BD-4BB2-BEAE-4C64FB4B1C67}">
      <dgm:prSet custT="1"/>
      <dgm:spPr>
        <a:solidFill>
          <a:schemeClr val="accent1"/>
        </a:solidFill>
      </dgm:spPr>
      <dgm:t>
        <a:bodyPr/>
        <a:lstStyle/>
        <a:p>
          <a:pPr rtl="0"/>
          <a:r>
            <a:rPr lang="en-US" sz="2800" b="1" i="1" dirty="0"/>
            <a:t>No Support Order Establishment</a:t>
          </a:r>
          <a:endParaRPr lang="en-US" sz="2800" dirty="0"/>
        </a:p>
      </dgm:t>
    </dgm:pt>
    <dgm:pt modelId="{5A4CBA68-DFAD-474E-BBA3-3E514A18FFED}" type="parTrans" cxnId="{3D21E972-85FD-422D-98E5-696DB0BDE4D0}">
      <dgm:prSet/>
      <dgm:spPr/>
      <dgm:t>
        <a:bodyPr/>
        <a:lstStyle/>
        <a:p>
          <a:endParaRPr lang="en-US"/>
        </a:p>
      </dgm:t>
    </dgm:pt>
    <dgm:pt modelId="{E8FE6BCB-4329-47D5-8A15-4601446E4259}" type="sibTrans" cxnId="{3D21E972-85FD-422D-98E5-696DB0BDE4D0}">
      <dgm:prSet/>
      <dgm:spPr/>
      <dgm:t>
        <a:bodyPr/>
        <a:lstStyle/>
        <a:p>
          <a:endParaRPr lang="en-US"/>
        </a:p>
      </dgm:t>
    </dgm:pt>
    <dgm:pt modelId="{73233ADB-CFEC-40BD-8225-DDDEDDD8A16E}">
      <dgm:prSet custT="1"/>
      <dgm:spPr>
        <a:solidFill>
          <a:srgbClr val="CCD5EA"/>
        </a:solidFill>
      </dgm:spPr>
      <dgm:t>
        <a:bodyPr/>
        <a:lstStyle/>
        <a:p>
          <a:pPr rtl="0">
            <a:spcAft>
              <a:spcPct val="35000"/>
            </a:spcAft>
          </a:pPr>
          <a:r>
            <a:rPr lang="en-US" sz="1800" dirty="0">
              <a:solidFill>
                <a:schemeClr val="tx1"/>
              </a:solidFill>
            </a:rPr>
            <a:t>Recent federal rule</a:t>
          </a:r>
          <a:r>
            <a:rPr lang="en-US" sz="1800" baseline="30000" dirty="0">
              <a:solidFill>
                <a:schemeClr val="tx1"/>
              </a:solidFill>
            </a:rPr>
            <a:t>1</a:t>
          </a:r>
          <a:r>
            <a:rPr lang="en-US" sz="1800" dirty="0">
              <a:solidFill>
                <a:schemeClr val="tx1"/>
              </a:solidFill>
            </a:rPr>
            <a:t> allows a case to close if the obligor is: </a:t>
          </a:r>
        </a:p>
      </dgm:t>
    </dgm:pt>
    <dgm:pt modelId="{F2602FD6-A9DA-4D9B-8916-F64F40DCE4E8}" type="parTrans" cxnId="{B81976D0-6E19-4C99-B5C4-AE7C38AB9667}">
      <dgm:prSet/>
      <dgm:spPr/>
      <dgm:t>
        <a:bodyPr/>
        <a:lstStyle/>
        <a:p>
          <a:endParaRPr lang="en-US"/>
        </a:p>
      </dgm:t>
    </dgm:pt>
    <dgm:pt modelId="{CB4AD2A6-5508-4A7B-B58E-66268ECF0BA0}" type="sibTrans" cxnId="{B81976D0-6E19-4C99-B5C4-AE7C38AB9667}">
      <dgm:prSet/>
      <dgm:spPr/>
      <dgm:t>
        <a:bodyPr/>
        <a:lstStyle/>
        <a:p>
          <a:endParaRPr lang="en-US"/>
        </a:p>
      </dgm:t>
    </dgm:pt>
    <dgm:pt modelId="{FA955662-CE63-441C-A6CF-CB9E5712091D}">
      <dgm:prSet custT="1"/>
      <dgm:spPr>
        <a:solidFill>
          <a:srgbClr val="CCD5EA"/>
        </a:solidFill>
      </dgm:spPr>
      <dgm:t>
        <a:bodyPr/>
        <a:lstStyle/>
        <a:p>
          <a:pPr rtl="0">
            <a:spcAft>
              <a:spcPts val="1200"/>
            </a:spcAft>
          </a:pPr>
          <a:r>
            <a:rPr lang="en-US" sz="1800" dirty="0">
              <a:solidFill>
                <a:schemeClr val="tx1"/>
              </a:solidFill>
            </a:rPr>
            <a:t>living with the minor child, </a:t>
          </a:r>
        </a:p>
      </dgm:t>
    </dgm:pt>
    <dgm:pt modelId="{C40B7093-0B75-4F07-8D03-44E93715445F}" type="parTrans" cxnId="{9616DE5F-E31E-4830-BAA1-9A4A611E3AC2}">
      <dgm:prSet/>
      <dgm:spPr/>
      <dgm:t>
        <a:bodyPr/>
        <a:lstStyle/>
        <a:p>
          <a:endParaRPr lang="en-US"/>
        </a:p>
      </dgm:t>
    </dgm:pt>
    <dgm:pt modelId="{10164833-BC75-48A1-B4D9-ED439CA91230}" type="sibTrans" cxnId="{9616DE5F-E31E-4830-BAA1-9A4A611E3AC2}">
      <dgm:prSet/>
      <dgm:spPr/>
      <dgm:t>
        <a:bodyPr/>
        <a:lstStyle/>
        <a:p>
          <a:endParaRPr lang="en-US"/>
        </a:p>
      </dgm:t>
    </dgm:pt>
    <dgm:pt modelId="{17F9FA29-2874-4BE4-8B65-5E9CF28212E9}">
      <dgm:prSet custT="1"/>
      <dgm:spPr>
        <a:solidFill>
          <a:srgbClr val="CCD5EA"/>
        </a:solidFill>
      </dgm:spPr>
      <dgm:t>
        <a:bodyPr/>
        <a:lstStyle/>
        <a:p>
          <a:pPr rtl="0">
            <a:spcAft>
              <a:spcPts val="1200"/>
            </a:spcAft>
          </a:pPr>
          <a:r>
            <a:rPr lang="en-US" sz="1800" dirty="0">
              <a:solidFill>
                <a:schemeClr val="tx1"/>
              </a:solidFill>
            </a:rPr>
            <a:t>incarcerated or institutionalized in a psychiatric care facility for the minority of the child’s life, </a:t>
          </a:r>
        </a:p>
      </dgm:t>
    </dgm:pt>
    <dgm:pt modelId="{542B4626-8AF4-441F-9453-5207866ECFFB}" type="parTrans" cxnId="{8FE59A7E-EAF9-4232-B2AC-3D236AE8F902}">
      <dgm:prSet/>
      <dgm:spPr/>
      <dgm:t>
        <a:bodyPr/>
        <a:lstStyle/>
        <a:p>
          <a:endParaRPr lang="en-US"/>
        </a:p>
      </dgm:t>
    </dgm:pt>
    <dgm:pt modelId="{87140B4A-EE54-4C86-83C3-78B447DDDF1D}" type="sibTrans" cxnId="{8FE59A7E-EAF9-4232-B2AC-3D236AE8F902}">
      <dgm:prSet/>
      <dgm:spPr/>
      <dgm:t>
        <a:bodyPr/>
        <a:lstStyle/>
        <a:p>
          <a:endParaRPr lang="en-US"/>
        </a:p>
      </dgm:t>
    </dgm:pt>
    <dgm:pt modelId="{3896078B-ED64-4786-999F-02AC4CC7B9FA}">
      <dgm:prSet custT="1"/>
      <dgm:spPr>
        <a:solidFill>
          <a:srgbClr val="CCD5EA"/>
        </a:solidFill>
      </dgm:spPr>
      <dgm:t>
        <a:bodyPr/>
        <a:lstStyle/>
        <a:p>
          <a:pPr rtl="0">
            <a:spcAft>
              <a:spcPts val="1200"/>
            </a:spcAft>
          </a:pPr>
          <a:r>
            <a:rPr lang="en-US" sz="1800" dirty="0">
              <a:solidFill>
                <a:schemeClr val="tx1"/>
              </a:solidFill>
            </a:rPr>
            <a:t>medically-verified to have a total and permanent disability, or </a:t>
          </a:r>
        </a:p>
      </dgm:t>
    </dgm:pt>
    <dgm:pt modelId="{19B1B015-2A9F-4F56-ACDE-BEF5E569CF8D}" type="parTrans" cxnId="{5525EF76-D136-4F80-8D21-225E1FA50A17}">
      <dgm:prSet/>
      <dgm:spPr/>
      <dgm:t>
        <a:bodyPr/>
        <a:lstStyle/>
        <a:p>
          <a:endParaRPr lang="en-US"/>
        </a:p>
      </dgm:t>
    </dgm:pt>
    <dgm:pt modelId="{2FE0D737-C61F-4474-9228-BF7C372C3866}" type="sibTrans" cxnId="{5525EF76-D136-4F80-8D21-225E1FA50A17}">
      <dgm:prSet/>
      <dgm:spPr/>
      <dgm:t>
        <a:bodyPr/>
        <a:lstStyle/>
        <a:p>
          <a:endParaRPr lang="en-US"/>
        </a:p>
      </dgm:t>
    </dgm:pt>
    <dgm:pt modelId="{9CCAD391-3706-4FD5-9892-96EB35BE7DFF}">
      <dgm:prSet custT="1"/>
      <dgm:spPr>
        <a:solidFill>
          <a:srgbClr val="CCD5EA"/>
        </a:solidFill>
      </dgm:spPr>
      <dgm:t>
        <a:bodyPr/>
        <a:lstStyle/>
        <a:p>
          <a:pPr rtl="0">
            <a:spcAft>
              <a:spcPts val="1200"/>
            </a:spcAft>
          </a:pPr>
          <a:r>
            <a:rPr lang="en-US" sz="1800" dirty="0">
              <a:solidFill>
                <a:schemeClr val="tx1"/>
              </a:solidFill>
            </a:rPr>
            <a:t>obligor’s sole income is SSI or SSDI. </a:t>
          </a:r>
        </a:p>
      </dgm:t>
    </dgm:pt>
    <dgm:pt modelId="{99A26E4F-B6EF-413D-85AE-FB8A00BC4603}" type="parTrans" cxnId="{F6B8B2CA-AC5C-4138-A071-56102EF78CA9}">
      <dgm:prSet/>
      <dgm:spPr/>
      <dgm:t>
        <a:bodyPr/>
        <a:lstStyle/>
        <a:p>
          <a:endParaRPr lang="en-US"/>
        </a:p>
      </dgm:t>
    </dgm:pt>
    <dgm:pt modelId="{0A5431A4-E813-4ED7-9032-91390F06DEA8}" type="sibTrans" cxnId="{F6B8B2CA-AC5C-4138-A071-56102EF78CA9}">
      <dgm:prSet/>
      <dgm:spPr/>
      <dgm:t>
        <a:bodyPr/>
        <a:lstStyle/>
        <a:p>
          <a:endParaRPr lang="en-US"/>
        </a:p>
      </dgm:t>
    </dgm:pt>
    <dgm:pt modelId="{B0C7114F-1E75-45BD-8812-810AD6320EEA}">
      <dgm:prSet custT="1"/>
      <dgm:spPr>
        <a:solidFill>
          <a:srgbClr val="CCD5EA"/>
        </a:solidFill>
      </dgm:spPr>
      <dgm:t>
        <a:bodyPr anchor="t"/>
        <a:lstStyle/>
        <a:p>
          <a:pPr algn="l" rtl="0"/>
          <a:r>
            <a:rPr lang="en-US" sz="2400" b="1" dirty="0">
              <a:solidFill>
                <a:schemeClr val="accent1"/>
              </a:solidFill>
            </a:rPr>
            <a:t>Recommend</a:t>
          </a:r>
          <a:r>
            <a:rPr lang="en-US" sz="2400" dirty="0">
              <a:solidFill>
                <a:schemeClr val="tx1"/>
              </a:solidFill>
            </a:rPr>
            <a:t> a provision in </a:t>
          </a:r>
          <a:r>
            <a:rPr lang="en-US" sz="2400" i="1" dirty="0">
              <a:solidFill>
                <a:schemeClr val="tx1"/>
              </a:solidFill>
            </a:rPr>
            <a:t>Family Law § 12-202 </a:t>
          </a:r>
          <a:r>
            <a:rPr lang="en-US" sz="2400" dirty="0">
              <a:solidFill>
                <a:schemeClr val="tx1"/>
              </a:solidFill>
            </a:rPr>
            <a:t>allowing courts to decline to establish or to modify a support order in these circumstances. </a:t>
          </a:r>
        </a:p>
      </dgm:t>
    </dgm:pt>
    <dgm:pt modelId="{07A8B428-28A0-42F6-A487-0DDA806D6661}" type="parTrans" cxnId="{855DC77E-8498-41F4-BD5A-1AE012E79755}">
      <dgm:prSet/>
      <dgm:spPr/>
      <dgm:t>
        <a:bodyPr/>
        <a:lstStyle/>
        <a:p>
          <a:endParaRPr lang="en-US"/>
        </a:p>
      </dgm:t>
    </dgm:pt>
    <dgm:pt modelId="{E6B32C79-1C2E-4110-AEF2-5147ED0BFE45}" type="sibTrans" cxnId="{855DC77E-8498-41F4-BD5A-1AE012E79755}">
      <dgm:prSet/>
      <dgm:spPr/>
      <dgm:t>
        <a:bodyPr/>
        <a:lstStyle/>
        <a:p>
          <a:endParaRPr lang="en-US"/>
        </a:p>
      </dgm:t>
    </dgm:pt>
    <dgm:pt modelId="{B8A8C899-5554-4146-AACA-A143195E0AE4}" type="pres">
      <dgm:prSet presAssocID="{3B4B9F72-8384-4839-B0D7-8BED3CE97DA0}" presName="composite" presStyleCnt="0">
        <dgm:presLayoutVars>
          <dgm:chMax val="1"/>
          <dgm:dir/>
          <dgm:resizeHandles val="exact"/>
        </dgm:presLayoutVars>
      </dgm:prSet>
      <dgm:spPr/>
    </dgm:pt>
    <dgm:pt modelId="{83B4BF8E-0644-4624-AEF3-884127C893F0}" type="pres">
      <dgm:prSet presAssocID="{6E3D4916-C3BD-4BB2-BEAE-4C64FB4B1C67}" presName="roof" presStyleLbl="dkBgShp" presStyleIdx="0" presStyleCnt="2" custScaleY="39303"/>
      <dgm:spPr/>
    </dgm:pt>
    <dgm:pt modelId="{94252460-B1B2-480A-BE26-8250AAD77BF7}" type="pres">
      <dgm:prSet presAssocID="{6E3D4916-C3BD-4BB2-BEAE-4C64FB4B1C67}" presName="pillars" presStyleCnt="0"/>
      <dgm:spPr/>
    </dgm:pt>
    <dgm:pt modelId="{6C88C7DB-4F8E-4838-866B-14335DD3CDA9}" type="pres">
      <dgm:prSet presAssocID="{6E3D4916-C3BD-4BB2-BEAE-4C64FB4B1C67}" presName="pillar1" presStyleLbl="node1" presStyleIdx="0" presStyleCnt="2" custScaleX="69680" custScaleY="123928">
        <dgm:presLayoutVars>
          <dgm:bulletEnabled val="1"/>
        </dgm:presLayoutVars>
      </dgm:prSet>
      <dgm:spPr/>
    </dgm:pt>
    <dgm:pt modelId="{62F2ED10-A535-4C49-B25B-EB47FF29FCA6}" type="pres">
      <dgm:prSet presAssocID="{B0C7114F-1E75-45BD-8812-810AD6320EEA}" presName="pillarX" presStyleLbl="node1" presStyleIdx="1" presStyleCnt="2" custScaleX="52633" custScaleY="123928">
        <dgm:presLayoutVars>
          <dgm:bulletEnabled val="1"/>
        </dgm:presLayoutVars>
      </dgm:prSet>
      <dgm:spPr/>
    </dgm:pt>
    <dgm:pt modelId="{C1FEEAD2-18A6-4118-9143-1B6D1304869E}" type="pres">
      <dgm:prSet presAssocID="{6E3D4916-C3BD-4BB2-BEAE-4C64FB4B1C67}" presName="base" presStyleLbl="dkBgShp" presStyleIdx="1" presStyleCnt="2" custFlipVert="1" custScaleY="52531" custLinFactNeighborX="200" custLinFactNeighborY="74389"/>
      <dgm:spPr>
        <a:solidFill>
          <a:schemeClr val="accent1"/>
        </a:solidFill>
      </dgm:spPr>
    </dgm:pt>
  </dgm:ptLst>
  <dgm:cxnLst>
    <dgm:cxn modelId="{4735CC29-83E5-4E8B-B292-5BD683A83ECB}" type="presOf" srcId="{73233ADB-CFEC-40BD-8225-DDDEDDD8A16E}" destId="{6C88C7DB-4F8E-4838-866B-14335DD3CDA9}" srcOrd="0" destOrd="0" presId="urn:microsoft.com/office/officeart/2005/8/layout/hList3"/>
    <dgm:cxn modelId="{9616DE5F-E31E-4830-BAA1-9A4A611E3AC2}" srcId="{73233ADB-CFEC-40BD-8225-DDDEDDD8A16E}" destId="{FA955662-CE63-441C-A6CF-CB9E5712091D}" srcOrd="0" destOrd="0" parTransId="{C40B7093-0B75-4F07-8D03-44E93715445F}" sibTransId="{10164833-BC75-48A1-B4D9-ED439CA91230}"/>
    <dgm:cxn modelId="{5B4F0C6C-DB0E-42AE-AF50-B8799DD173BC}" type="presOf" srcId="{FA955662-CE63-441C-A6CF-CB9E5712091D}" destId="{6C88C7DB-4F8E-4838-866B-14335DD3CDA9}" srcOrd="0" destOrd="1" presId="urn:microsoft.com/office/officeart/2005/8/layout/hList3"/>
    <dgm:cxn modelId="{3D21E972-85FD-422D-98E5-696DB0BDE4D0}" srcId="{3B4B9F72-8384-4839-B0D7-8BED3CE97DA0}" destId="{6E3D4916-C3BD-4BB2-BEAE-4C64FB4B1C67}" srcOrd="0" destOrd="0" parTransId="{5A4CBA68-DFAD-474E-BBA3-3E514A18FFED}" sibTransId="{E8FE6BCB-4329-47D5-8A15-4601446E4259}"/>
    <dgm:cxn modelId="{1B2A7A55-BA3A-4670-9C53-4B74E050F989}" type="presOf" srcId="{B0C7114F-1E75-45BD-8812-810AD6320EEA}" destId="{62F2ED10-A535-4C49-B25B-EB47FF29FCA6}" srcOrd="0" destOrd="0" presId="urn:microsoft.com/office/officeart/2005/8/layout/hList3"/>
    <dgm:cxn modelId="{5525EF76-D136-4F80-8D21-225E1FA50A17}" srcId="{73233ADB-CFEC-40BD-8225-DDDEDDD8A16E}" destId="{3896078B-ED64-4786-999F-02AC4CC7B9FA}" srcOrd="2" destOrd="0" parTransId="{19B1B015-2A9F-4F56-ACDE-BEF5E569CF8D}" sibTransId="{2FE0D737-C61F-4474-9228-BF7C372C3866}"/>
    <dgm:cxn modelId="{090F6857-99D8-43E2-AC94-168F99797605}" type="presOf" srcId="{9CCAD391-3706-4FD5-9892-96EB35BE7DFF}" destId="{6C88C7DB-4F8E-4838-866B-14335DD3CDA9}" srcOrd="0" destOrd="4" presId="urn:microsoft.com/office/officeart/2005/8/layout/hList3"/>
    <dgm:cxn modelId="{8FE59A7E-EAF9-4232-B2AC-3D236AE8F902}" srcId="{73233ADB-CFEC-40BD-8225-DDDEDDD8A16E}" destId="{17F9FA29-2874-4BE4-8B65-5E9CF28212E9}" srcOrd="1" destOrd="0" parTransId="{542B4626-8AF4-441F-9453-5207866ECFFB}" sibTransId="{87140B4A-EE54-4C86-83C3-78B447DDDF1D}"/>
    <dgm:cxn modelId="{855DC77E-8498-41F4-BD5A-1AE012E79755}" srcId="{6E3D4916-C3BD-4BB2-BEAE-4C64FB4B1C67}" destId="{B0C7114F-1E75-45BD-8812-810AD6320EEA}" srcOrd="1" destOrd="0" parTransId="{07A8B428-28A0-42F6-A487-0DDA806D6661}" sibTransId="{E6B32C79-1C2E-4110-AEF2-5147ED0BFE45}"/>
    <dgm:cxn modelId="{C957EF8D-8B5E-4C0C-9B44-04865B8CF778}" type="presOf" srcId="{17F9FA29-2874-4BE4-8B65-5E9CF28212E9}" destId="{6C88C7DB-4F8E-4838-866B-14335DD3CDA9}" srcOrd="0" destOrd="2" presId="urn:microsoft.com/office/officeart/2005/8/layout/hList3"/>
    <dgm:cxn modelId="{F6B8B2CA-AC5C-4138-A071-56102EF78CA9}" srcId="{73233ADB-CFEC-40BD-8225-DDDEDDD8A16E}" destId="{9CCAD391-3706-4FD5-9892-96EB35BE7DFF}" srcOrd="3" destOrd="0" parTransId="{99A26E4F-B6EF-413D-85AE-FB8A00BC4603}" sibTransId="{0A5431A4-E813-4ED7-9032-91390F06DEA8}"/>
    <dgm:cxn modelId="{8168C1CE-1E88-4C2F-8075-F06965270ACB}" type="presOf" srcId="{3896078B-ED64-4786-999F-02AC4CC7B9FA}" destId="{6C88C7DB-4F8E-4838-866B-14335DD3CDA9}" srcOrd="0" destOrd="3" presId="urn:microsoft.com/office/officeart/2005/8/layout/hList3"/>
    <dgm:cxn modelId="{B81976D0-6E19-4C99-B5C4-AE7C38AB9667}" srcId="{6E3D4916-C3BD-4BB2-BEAE-4C64FB4B1C67}" destId="{73233ADB-CFEC-40BD-8225-DDDEDDD8A16E}" srcOrd="0" destOrd="0" parTransId="{F2602FD6-A9DA-4D9B-8916-F64F40DCE4E8}" sibTransId="{CB4AD2A6-5508-4A7B-B58E-66268ECF0BA0}"/>
    <dgm:cxn modelId="{316625D3-6F45-4427-9CBA-319C4D993047}" type="presOf" srcId="{3B4B9F72-8384-4839-B0D7-8BED3CE97DA0}" destId="{B8A8C899-5554-4146-AACA-A143195E0AE4}" srcOrd="0" destOrd="0" presId="urn:microsoft.com/office/officeart/2005/8/layout/hList3"/>
    <dgm:cxn modelId="{C374ADDF-F5C2-44C4-BEB7-FD8F4E74A40D}" type="presOf" srcId="{6E3D4916-C3BD-4BB2-BEAE-4C64FB4B1C67}" destId="{83B4BF8E-0644-4624-AEF3-884127C893F0}" srcOrd="0" destOrd="0" presId="urn:microsoft.com/office/officeart/2005/8/layout/hList3"/>
    <dgm:cxn modelId="{36429AB5-6552-4B2E-96DB-7729198581FC}" type="presParOf" srcId="{B8A8C899-5554-4146-AACA-A143195E0AE4}" destId="{83B4BF8E-0644-4624-AEF3-884127C893F0}" srcOrd="0" destOrd="0" presId="urn:microsoft.com/office/officeart/2005/8/layout/hList3"/>
    <dgm:cxn modelId="{CB84B01C-5EC7-40EF-B33B-8D3F649E3610}" type="presParOf" srcId="{B8A8C899-5554-4146-AACA-A143195E0AE4}" destId="{94252460-B1B2-480A-BE26-8250AAD77BF7}" srcOrd="1" destOrd="0" presId="urn:microsoft.com/office/officeart/2005/8/layout/hList3"/>
    <dgm:cxn modelId="{5FDD0504-1C44-4FF4-8E53-33587478A026}" type="presParOf" srcId="{94252460-B1B2-480A-BE26-8250AAD77BF7}" destId="{6C88C7DB-4F8E-4838-866B-14335DD3CDA9}" srcOrd="0" destOrd="0" presId="urn:microsoft.com/office/officeart/2005/8/layout/hList3"/>
    <dgm:cxn modelId="{6C891E2E-E16A-43FE-8F3C-66B31553A5EB}" type="presParOf" srcId="{94252460-B1B2-480A-BE26-8250AAD77BF7}" destId="{62F2ED10-A535-4C49-B25B-EB47FF29FCA6}" srcOrd="1" destOrd="0" presId="urn:microsoft.com/office/officeart/2005/8/layout/hList3"/>
    <dgm:cxn modelId="{8A68BD52-2FF7-42F4-987C-57F20A48BF6A}" type="presParOf" srcId="{B8A8C899-5554-4146-AACA-A143195E0AE4}" destId="{C1FEEAD2-18A6-4118-9143-1B6D1304869E}"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36DB0D-F10E-4750-95BB-D2776CE2641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151F28C-D575-4EA1-A589-1BAA979342DD}">
      <dgm:prSet/>
      <dgm:spPr/>
      <dgm:t>
        <a:bodyPr/>
        <a:lstStyle/>
        <a:p>
          <a:pPr rtl="0"/>
          <a:r>
            <a:rPr lang="en-US" dirty="0"/>
            <a:t>Current Guidelines</a:t>
          </a:r>
        </a:p>
      </dgm:t>
    </dgm:pt>
    <dgm:pt modelId="{303476A5-C0FF-4D1A-A65B-EAB88DBEFE76}" type="parTrans" cxnId="{B4C14B3B-8C06-4563-8FC0-09DDB34C5526}">
      <dgm:prSet/>
      <dgm:spPr/>
      <dgm:t>
        <a:bodyPr/>
        <a:lstStyle/>
        <a:p>
          <a:endParaRPr lang="en-US"/>
        </a:p>
      </dgm:t>
    </dgm:pt>
    <dgm:pt modelId="{FABF3A54-9B33-4D0D-A337-26EC834ACC1E}" type="sibTrans" cxnId="{B4C14B3B-8C06-4563-8FC0-09DDB34C5526}">
      <dgm:prSet/>
      <dgm:spPr/>
      <dgm:t>
        <a:bodyPr/>
        <a:lstStyle/>
        <a:p>
          <a:endParaRPr lang="en-US"/>
        </a:p>
      </dgm:t>
    </dgm:pt>
    <dgm:pt modelId="{34451D04-191A-4015-99DB-3207EE867FB3}">
      <dgm:prSet/>
      <dgm:spPr/>
      <dgm:t>
        <a:bodyPr/>
        <a:lstStyle/>
        <a:p>
          <a:pPr rtl="0">
            <a:spcAft>
              <a:spcPts val="1200"/>
            </a:spcAft>
          </a:pPr>
          <a:r>
            <a:rPr lang="en-US" dirty="0"/>
            <a:t>Guidelines recommend a discretionary order amount between $20 and $150. </a:t>
          </a:r>
        </a:p>
      </dgm:t>
    </dgm:pt>
    <dgm:pt modelId="{8BE1DF9C-5975-4E1C-BD11-E1ADC62279C4}" type="parTrans" cxnId="{DADA6635-72F3-467E-A6CB-920BF1407DA3}">
      <dgm:prSet/>
      <dgm:spPr/>
      <dgm:t>
        <a:bodyPr/>
        <a:lstStyle/>
        <a:p>
          <a:endParaRPr lang="en-US"/>
        </a:p>
      </dgm:t>
    </dgm:pt>
    <dgm:pt modelId="{1F3618AB-B3E6-4B3B-8D85-8E4D6C539D38}" type="sibTrans" cxnId="{DADA6635-72F3-467E-A6CB-920BF1407DA3}">
      <dgm:prSet/>
      <dgm:spPr/>
      <dgm:t>
        <a:bodyPr/>
        <a:lstStyle/>
        <a:p>
          <a:endParaRPr lang="en-US"/>
        </a:p>
      </dgm:t>
    </dgm:pt>
    <dgm:pt modelId="{A7BC177D-0B7B-481C-80EB-0FEB5330E244}">
      <dgm:prSet/>
      <dgm:spPr/>
      <dgm:t>
        <a:bodyPr/>
        <a:lstStyle/>
        <a:p>
          <a:pPr rtl="0">
            <a:spcAft>
              <a:spcPts val="600"/>
            </a:spcAft>
          </a:pPr>
          <a:r>
            <a:rPr lang="en-US" dirty="0"/>
            <a:t>Case-level review found 40% of order amounts were above $150.</a:t>
          </a:r>
        </a:p>
      </dgm:t>
    </dgm:pt>
    <dgm:pt modelId="{3A90471C-49FD-41C3-9D8A-9FCEBC962EC8}" type="parTrans" cxnId="{EA7587CD-59F5-4193-8C91-AB3596692979}">
      <dgm:prSet/>
      <dgm:spPr/>
      <dgm:t>
        <a:bodyPr/>
        <a:lstStyle/>
        <a:p>
          <a:endParaRPr lang="en-US"/>
        </a:p>
      </dgm:t>
    </dgm:pt>
    <dgm:pt modelId="{4B9C403C-9E41-4158-A51D-AC6FCFFD8759}" type="sibTrans" cxnId="{EA7587CD-59F5-4193-8C91-AB3596692979}">
      <dgm:prSet/>
      <dgm:spPr/>
      <dgm:t>
        <a:bodyPr/>
        <a:lstStyle/>
        <a:p>
          <a:endParaRPr lang="en-US"/>
        </a:p>
      </dgm:t>
    </dgm:pt>
    <dgm:pt modelId="{52BD27AF-5E3F-41EA-977D-3EEA36E84EF5}">
      <dgm:prSet/>
      <dgm:spPr/>
      <dgm:t>
        <a:bodyPr/>
        <a:lstStyle/>
        <a:p>
          <a:pPr rtl="0">
            <a:spcAft>
              <a:spcPts val="1200"/>
            </a:spcAft>
          </a:pPr>
          <a:r>
            <a:rPr lang="en-US" dirty="0"/>
            <a:t>One in three orders were $162 or $163.</a:t>
          </a:r>
        </a:p>
      </dgm:t>
    </dgm:pt>
    <dgm:pt modelId="{3860DC70-C5DD-4C7D-94B2-C2F284C5FBD7}" type="parTrans" cxnId="{0D208297-E5D4-44C4-AC96-5760C28D00C6}">
      <dgm:prSet/>
      <dgm:spPr/>
      <dgm:t>
        <a:bodyPr/>
        <a:lstStyle/>
        <a:p>
          <a:endParaRPr lang="en-US"/>
        </a:p>
      </dgm:t>
    </dgm:pt>
    <dgm:pt modelId="{311C3D99-CE31-4F29-B51B-F28D72BF00FF}" type="sibTrans" cxnId="{0D208297-E5D4-44C4-AC96-5760C28D00C6}">
      <dgm:prSet/>
      <dgm:spPr/>
      <dgm:t>
        <a:bodyPr/>
        <a:lstStyle/>
        <a:p>
          <a:endParaRPr lang="en-US"/>
        </a:p>
      </dgm:t>
    </dgm:pt>
    <dgm:pt modelId="{B88EC722-7F08-4996-B8A5-A5099CF010C7}">
      <dgm:prSet/>
      <dgm:spPr/>
      <dgm:t>
        <a:bodyPr/>
        <a:lstStyle/>
        <a:p>
          <a:pPr rtl="0">
            <a:spcAft>
              <a:spcPct val="15000"/>
            </a:spcAft>
          </a:pPr>
          <a:endParaRPr lang="en-US" dirty="0"/>
        </a:p>
      </dgm:t>
    </dgm:pt>
    <dgm:pt modelId="{72DA282F-5F43-4B61-A8F8-DF186B5A0892}" type="parTrans" cxnId="{93742F41-3022-4925-8209-95ABF7CBD0DC}">
      <dgm:prSet/>
      <dgm:spPr/>
      <dgm:t>
        <a:bodyPr/>
        <a:lstStyle/>
        <a:p>
          <a:endParaRPr lang="en-US"/>
        </a:p>
      </dgm:t>
    </dgm:pt>
    <dgm:pt modelId="{512985D2-37EC-4057-88A4-293F8EF5462F}" type="sibTrans" cxnId="{93742F41-3022-4925-8209-95ABF7CBD0DC}">
      <dgm:prSet/>
      <dgm:spPr/>
      <dgm:t>
        <a:bodyPr/>
        <a:lstStyle/>
        <a:p>
          <a:endParaRPr lang="en-US"/>
        </a:p>
      </dgm:t>
    </dgm:pt>
    <dgm:pt modelId="{C092CAE1-F63D-464A-A3B2-29DC782AD71A}">
      <dgm:prSet/>
      <dgm:spPr/>
      <dgm:t>
        <a:bodyPr/>
        <a:lstStyle/>
        <a:p>
          <a:r>
            <a:rPr lang="en-US" dirty="0"/>
            <a:t>Recommendations</a:t>
          </a:r>
        </a:p>
      </dgm:t>
    </dgm:pt>
    <dgm:pt modelId="{A2557D1D-46B3-4C4B-BE72-E974541D876C}" type="parTrans" cxnId="{32A860E6-45F7-46D6-86B6-E6C0949EFE71}">
      <dgm:prSet/>
      <dgm:spPr/>
      <dgm:t>
        <a:bodyPr/>
        <a:lstStyle/>
        <a:p>
          <a:endParaRPr lang="en-US"/>
        </a:p>
      </dgm:t>
    </dgm:pt>
    <dgm:pt modelId="{F2E0A191-6D87-47A0-ACE4-5548F0A7AEEC}" type="sibTrans" cxnId="{32A860E6-45F7-46D6-86B6-E6C0949EFE71}">
      <dgm:prSet/>
      <dgm:spPr/>
      <dgm:t>
        <a:bodyPr/>
        <a:lstStyle/>
        <a:p>
          <a:endParaRPr lang="en-US"/>
        </a:p>
      </dgm:t>
    </dgm:pt>
    <dgm:pt modelId="{686F2E8C-3033-4FC0-97CB-D24CE47B20A7}">
      <dgm:prSet/>
      <dgm:spPr/>
      <dgm:t>
        <a:bodyPr/>
        <a:lstStyle/>
        <a:p>
          <a:pPr>
            <a:spcAft>
              <a:spcPts val="1200"/>
            </a:spcAft>
          </a:pPr>
          <a:r>
            <a:rPr lang="en-US" dirty="0"/>
            <a:t>List specific schedule amounts at the low end.</a:t>
          </a:r>
        </a:p>
      </dgm:t>
    </dgm:pt>
    <dgm:pt modelId="{73AA4BC8-104D-43CD-929B-92DAC406ECB0}" type="parTrans" cxnId="{6F8E69E3-6453-4C6B-A1DF-9E6B7A743830}">
      <dgm:prSet/>
      <dgm:spPr/>
      <dgm:t>
        <a:bodyPr/>
        <a:lstStyle/>
        <a:p>
          <a:endParaRPr lang="en-US"/>
        </a:p>
      </dgm:t>
    </dgm:pt>
    <dgm:pt modelId="{B4702276-AF89-4081-8E30-83630F02FE98}" type="sibTrans" cxnId="{6F8E69E3-6453-4C6B-A1DF-9E6B7A743830}">
      <dgm:prSet/>
      <dgm:spPr/>
      <dgm:t>
        <a:bodyPr/>
        <a:lstStyle/>
        <a:p>
          <a:endParaRPr lang="en-US"/>
        </a:p>
      </dgm:t>
    </dgm:pt>
    <dgm:pt modelId="{CF19A29C-A90A-4904-9198-A7B87EFB3198}">
      <dgm:prSet/>
      <dgm:spPr/>
      <dgm:t>
        <a:bodyPr/>
        <a:lstStyle/>
        <a:p>
          <a:pPr>
            <a:spcAft>
              <a:spcPts val="1200"/>
            </a:spcAft>
          </a:pPr>
          <a:r>
            <a:rPr lang="en-US" dirty="0"/>
            <a:t>Include $0 in the lowest income bracket.</a:t>
          </a:r>
        </a:p>
      </dgm:t>
    </dgm:pt>
    <dgm:pt modelId="{96035714-1B09-49E7-BF73-84DD022010DC}" type="parTrans" cxnId="{83A2BFAD-E2D8-4B89-8A6B-5D7CD635D7EA}">
      <dgm:prSet/>
      <dgm:spPr/>
      <dgm:t>
        <a:bodyPr/>
        <a:lstStyle/>
        <a:p>
          <a:endParaRPr lang="en-US"/>
        </a:p>
      </dgm:t>
    </dgm:pt>
    <dgm:pt modelId="{996EA7FC-9E7C-46EA-8826-2BAAB8938C84}" type="sibTrans" cxnId="{83A2BFAD-E2D8-4B89-8A6B-5D7CD635D7EA}">
      <dgm:prSet/>
      <dgm:spPr/>
      <dgm:t>
        <a:bodyPr/>
        <a:lstStyle/>
        <a:p>
          <a:endParaRPr lang="en-US"/>
        </a:p>
      </dgm:t>
    </dgm:pt>
    <dgm:pt modelId="{D6C58910-AF25-4A2A-AF46-AC0A5F8FC88F}">
      <dgm:prSet/>
      <dgm:spPr/>
      <dgm:t>
        <a:bodyPr/>
        <a:lstStyle/>
        <a:p>
          <a:pPr>
            <a:spcAft>
              <a:spcPts val="600"/>
            </a:spcAft>
          </a:pPr>
          <a:r>
            <a:rPr lang="en-US" dirty="0"/>
            <a:t>Begin the minimum obligation for one child at $50.</a:t>
          </a:r>
        </a:p>
      </dgm:t>
    </dgm:pt>
    <dgm:pt modelId="{0CB7D803-DE2A-48F6-8FD9-CD230075B7AF}" type="parTrans" cxnId="{A7F697CB-1931-41D7-9AC4-DBA70EE737C9}">
      <dgm:prSet/>
      <dgm:spPr/>
      <dgm:t>
        <a:bodyPr/>
        <a:lstStyle/>
        <a:p>
          <a:endParaRPr lang="en-US"/>
        </a:p>
      </dgm:t>
    </dgm:pt>
    <dgm:pt modelId="{C28071BA-1C7C-4DBB-A1BE-77BC7FE4B46F}" type="sibTrans" cxnId="{A7F697CB-1931-41D7-9AC4-DBA70EE737C9}">
      <dgm:prSet/>
      <dgm:spPr/>
      <dgm:t>
        <a:bodyPr/>
        <a:lstStyle/>
        <a:p>
          <a:endParaRPr lang="en-US"/>
        </a:p>
      </dgm:t>
    </dgm:pt>
    <dgm:pt modelId="{0EE0EBD3-67FB-494E-89F3-A671997A4833}">
      <dgm:prSet/>
      <dgm:spPr/>
      <dgm:t>
        <a:bodyPr/>
        <a:lstStyle/>
        <a:p>
          <a:pPr>
            <a:spcAft>
              <a:spcPct val="15000"/>
            </a:spcAft>
          </a:pPr>
          <a:r>
            <a:rPr lang="en-US" dirty="0"/>
            <a:t>Increase the minimum obligation by the proportional cost of raising additional children. </a:t>
          </a:r>
        </a:p>
      </dgm:t>
    </dgm:pt>
    <dgm:pt modelId="{4DE07DC3-1477-4F47-A9ED-3297DE164F68}" type="parTrans" cxnId="{545CDE5E-21D9-42B0-934B-107C391434B1}">
      <dgm:prSet/>
      <dgm:spPr/>
      <dgm:t>
        <a:bodyPr/>
        <a:lstStyle/>
        <a:p>
          <a:endParaRPr lang="en-US"/>
        </a:p>
      </dgm:t>
    </dgm:pt>
    <dgm:pt modelId="{E7C11BEB-6E65-4F4E-9287-0FE019A2A72A}" type="sibTrans" cxnId="{545CDE5E-21D9-42B0-934B-107C391434B1}">
      <dgm:prSet/>
      <dgm:spPr/>
      <dgm:t>
        <a:bodyPr/>
        <a:lstStyle/>
        <a:p>
          <a:endParaRPr lang="en-US"/>
        </a:p>
      </dgm:t>
    </dgm:pt>
    <dgm:pt modelId="{AE696485-F308-4150-8648-56F6EEBBB37D}">
      <dgm:prSet/>
      <dgm:spPr/>
      <dgm:t>
        <a:bodyPr/>
        <a:lstStyle/>
        <a:p>
          <a:pPr>
            <a:spcAft>
              <a:spcPct val="15000"/>
            </a:spcAft>
          </a:pPr>
          <a:endParaRPr lang="en-US" dirty="0"/>
        </a:p>
      </dgm:t>
    </dgm:pt>
    <dgm:pt modelId="{319AD702-9EFB-403F-BABA-B1C9BDCD9D1D}" type="parTrans" cxnId="{08ACD389-B283-4292-86D5-B9CE00FE576E}">
      <dgm:prSet/>
      <dgm:spPr/>
      <dgm:t>
        <a:bodyPr/>
        <a:lstStyle/>
        <a:p>
          <a:endParaRPr lang="en-US"/>
        </a:p>
      </dgm:t>
    </dgm:pt>
    <dgm:pt modelId="{4663BC6F-CA23-449A-8DB4-9AF02F044D5A}" type="sibTrans" cxnId="{08ACD389-B283-4292-86D5-B9CE00FE576E}">
      <dgm:prSet/>
      <dgm:spPr/>
      <dgm:t>
        <a:bodyPr/>
        <a:lstStyle/>
        <a:p>
          <a:endParaRPr lang="en-US"/>
        </a:p>
      </dgm:t>
    </dgm:pt>
    <dgm:pt modelId="{30226BA2-6667-407B-BAB8-9D415262F86B}">
      <dgm:prSet/>
      <dgm:spPr/>
      <dgm:t>
        <a:bodyPr/>
        <a:lstStyle/>
        <a:p>
          <a:pPr rtl="0">
            <a:spcAft>
              <a:spcPct val="15000"/>
            </a:spcAft>
          </a:pPr>
          <a:r>
            <a:rPr lang="en-US" dirty="0"/>
            <a:t>More guidance is needed.</a:t>
          </a:r>
        </a:p>
      </dgm:t>
    </dgm:pt>
    <dgm:pt modelId="{4F3F7BAF-2430-4297-A0F5-385166892477}" type="parTrans" cxnId="{956112B1-D934-4375-B1A6-38DC0C5DEC21}">
      <dgm:prSet/>
      <dgm:spPr/>
      <dgm:t>
        <a:bodyPr/>
        <a:lstStyle/>
        <a:p>
          <a:endParaRPr lang="en-US"/>
        </a:p>
      </dgm:t>
    </dgm:pt>
    <dgm:pt modelId="{3FAB64D3-C83F-421C-988A-8A5164B0183D}" type="sibTrans" cxnId="{956112B1-D934-4375-B1A6-38DC0C5DEC21}">
      <dgm:prSet/>
      <dgm:spPr/>
      <dgm:t>
        <a:bodyPr/>
        <a:lstStyle/>
        <a:p>
          <a:endParaRPr lang="en-US"/>
        </a:p>
      </dgm:t>
    </dgm:pt>
    <dgm:pt modelId="{E5A36F41-66DF-4E77-8564-3D227F1A6EE6}" type="pres">
      <dgm:prSet presAssocID="{C936DB0D-F10E-4750-95BB-D2776CE26416}" presName="Name0" presStyleCnt="0">
        <dgm:presLayoutVars>
          <dgm:dir/>
          <dgm:animLvl val="lvl"/>
          <dgm:resizeHandles val="exact"/>
        </dgm:presLayoutVars>
      </dgm:prSet>
      <dgm:spPr/>
    </dgm:pt>
    <dgm:pt modelId="{C11BBBA8-4CE5-4B00-9C6B-FA7ED9B47785}" type="pres">
      <dgm:prSet presAssocID="{2151F28C-D575-4EA1-A589-1BAA979342DD}" presName="composite" presStyleCnt="0"/>
      <dgm:spPr/>
    </dgm:pt>
    <dgm:pt modelId="{95570F24-0C10-455D-A366-D7B5E4653175}" type="pres">
      <dgm:prSet presAssocID="{2151F28C-D575-4EA1-A589-1BAA979342DD}" presName="parTx" presStyleLbl="alignNode1" presStyleIdx="0" presStyleCnt="2">
        <dgm:presLayoutVars>
          <dgm:chMax val="0"/>
          <dgm:chPref val="0"/>
          <dgm:bulletEnabled val="1"/>
        </dgm:presLayoutVars>
      </dgm:prSet>
      <dgm:spPr/>
    </dgm:pt>
    <dgm:pt modelId="{1557DBBA-5BEA-4A4F-A678-8C096B1660EB}" type="pres">
      <dgm:prSet presAssocID="{2151F28C-D575-4EA1-A589-1BAA979342DD}" presName="desTx" presStyleLbl="alignAccFollowNode1" presStyleIdx="0" presStyleCnt="2">
        <dgm:presLayoutVars>
          <dgm:bulletEnabled val="1"/>
        </dgm:presLayoutVars>
      </dgm:prSet>
      <dgm:spPr/>
    </dgm:pt>
    <dgm:pt modelId="{3721E1BF-BA60-483F-86E9-F0662B524483}" type="pres">
      <dgm:prSet presAssocID="{FABF3A54-9B33-4D0D-A337-26EC834ACC1E}" presName="space" presStyleCnt="0"/>
      <dgm:spPr/>
    </dgm:pt>
    <dgm:pt modelId="{2584C603-8D41-4AEA-A936-47FE2187A300}" type="pres">
      <dgm:prSet presAssocID="{C092CAE1-F63D-464A-A3B2-29DC782AD71A}" presName="composite" presStyleCnt="0"/>
      <dgm:spPr/>
    </dgm:pt>
    <dgm:pt modelId="{5D1EF134-5FE8-49AE-AF3C-4C4B0F554C3C}" type="pres">
      <dgm:prSet presAssocID="{C092CAE1-F63D-464A-A3B2-29DC782AD71A}" presName="parTx" presStyleLbl="alignNode1" presStyleIdx="1" presStyleCnt="2">
        <dgm:presLayoutVars>
          <dgm:chMax val="0"/>
          <dgm:chPref val="0"/>
          <dgm:bulletEnabled val="1"/>
        </dgm:presLayoutVars>
      </dgm:prSet>
      <dgm:spPr/>
    </dgm:pt>
    <dgm:pt modelId="{4CE3D408-A5D7-4645-B815-B55089A2BCA6}" type="pres">
      <dgm:prSet presAssocID="{C092CAE1-F63D-464A-A3B2-29DC782AD71A}" presName="desTx" presStyleLbl="alignAccFollowNode1" presStyleIdx="1" presStyleCnt="2">
        <dgm:presLayoutVars>
          <dgm:bulletEnabled val="1"/>
        </dgm:presLayoutVars>
      </dgm:prSet>
      <dgm:spPr/>
    </dgm:pt>
  </dgm:ptLst>
  <dgm:cxnLst>
    <dgm:cxn modelId="{9EA01B1B-E4D0-4B1E-924F-7C459743502A}" type="presOf" srcId="{2151F28C-D575-4EA1-A589-1BAA979342DD}" destId="{95570F24-0C10-455D-A366-D7B5E4653175}" srcOrd="0" destOrd="0" presId="urn:microsoft.com/office/officeart/2005/8/layout/hList1"/>
    <dgm:cxn modelId="{E813B023-792D-427A-B833-74EDEB9E3CC4}" type="presOf" srcId="{686F2E8C-3033-4FC0-97CB-D24CE47B20A7}" destId="{4CE3D408-A5D7-4645-B815-B55089A2BCA6}" srcOrd="0" destOrd="0" presId="urn:microsoft.com/office/officeart/2005/8/layout/hList1"/>
    <dgm:cxn modelId="{D0DC1C32-00C1-44AC-A64F-3A5085DB340B}" type="presOf" srcId="{B88EC722-7F08-4996-B8A5-A5099CF010C7}" destId="{1557DBBA-5BEA-4A4F-A678-8C096B1660EB}" srcOrd="0" destOrd="4" presId="urn:microsoft.com/office/officeart/2005/8/layout/hList1"/>
    <dgm:cxn modelId="{55C45933-60CD-42D7-9DAB-D6BF79765D38}" type="presOf" srcId="{AE696485-F308-4150-8648-56F6EEBBB37D}" destId="{4CE3D408-A5D7-4645-B815-B55089A2BCA6}" srcOrd="0" destOrd="4" presId="urn:microsoft.com/office/officeart/2005/8/layout/hList1"/>
    <dgm:cxn modelId="{6F213F34-51D8-495F-ACAD-7273F17A24D1}" type="presOf" srcId="{52BD27AF-5E3F-41EA-977D-3EEA36E84EF5}" destId="{1557DBBA-5BEA-4A4F-A678-8C096B1660EB}" srcOrd="0" destOrd="2" presId="urn:microsoft.com/office/officeart/2005/8/layout/hList1"/>
    <dgm:cxn modelId="{DADA6635-72F3-467E-A6CB-920BF1407DA3}" srcId="{2151F28C-D575-4EA1-A589-1BAA979342DD}" destId="{34451D04-191A-4015-99DB-3207EE867FB3}" srcOrd="0" destOrd="0" parTransId="{8BE1DF9C-5975-4E1C-BD11-E1ADC62279C4}" sibTransId="{1F3618AB-B3E6-4B3B-8D85-8E4D6C539D38}"/>
    <dgm:cxn modelId="{B4C14B3B-8C06-4563-8FC0-09DDB34C5526}" srcId="{C936DB0D-F10E-4750-95BB-D2776CE26416}" destId="{2151F28C-D575-4EA1-A589-1BAA979342DD}" srcOrd="0" destOrd="0" parTransId="{303476A5-C0FF-4D1A-A65B-EAB88DBEFE76}" sibTransId="{FABF3A54-9B33-4D0D-A337-26EC834ACC1E}"/>
    <dgm:cxn modelId="{545CDE5E-21D9-42B0-934B-107C391434B1}" srcId="{D6C58910-AF25-4A2A-AF46-AC0A5F8FC88F}" destId="{0EE0EBD3-67FB-494E-89F3-A671997A4833}" srcOrd="0" destOrd="0" parTransId="{4DE07DC3-1477-4F47-A9ED-3297DE164F68}" sibTransId="{E7C11BEB-6E65-4F4E-9287-0FE019A2A72A}"/>
    <dgm:cxn modelId="{93742F41-3022-4925-8209-95ABF7CBD0DC}" srcId="{2151F28C-D575-4EA1-A589-1BAA979342DD}" destId="{B88EC722-7F08-4996-B8A5-A5099CF010C7}" srcOrd="2" destOrd="0" parTransId="{72DA282F-5F43-4B61-A8F8-DF186B5A0892}" sibTransId="{512985D2-37EC-4057-88A4-293F8EF5462F}"/>
    <dgm:cxn modelId="{CA38B245-A7B5-4351-9790-2B16085C92A9}" type="presOf" srcId="{30226BA2-6667-407B-BAB8-9D415262F86B}" destId="{1557DBBA-5BEA-4A4F-A678-8C096B1660EB}" srcOrd="0" destOrd="3" presId="urn:microsoft.com/office/officeart/2005/8/layout/hList1"/>
    <dgm:cxn modelId="{3C839547-FFA0-4E12-836F-5BDEDDDF9BCB}" type="presOf" srcId="{0EE0EBD3-67FB-494E-89F3-A671997A4833}" destId="{4CE3D408-A5D7-4645-B815-B55089A2BCA6}" srcOrd="0" destOrd="3" presId="urn:microsoft.com/office/officeart/2005/8/layout/hList1"/>
    <dgm:cxn modelId="{5457896D-23BA-4045-985F-D4EA51535DA8}" type="presOf" srcId="{C092CAE1-F63D-464A-A3B2-29DC782AD71A}" destId="{5D1EF134-5FE8-49AE-AF3C-4C4B0F554C3C}" srcOrd="0" destOrd="0" presId="urn:microsoft.com/office/officeart/2005/8/layout/hList1"/>
    <dgm:cxn modelId="{08ACD389-B283-4292-86D5-B9CE00FE576E}" srcId="{C092CAE1-F63D-464A-A3B2-29DC782AD71A}" destId="{AE696485-F308-4150-8648-56F6EEBBB37D}" srcOrd="3" destOrd="0" parTransId="{319AD702-9EFB-403F-BABA-B1C9BDCD9D1D}" sibTransId="{4663BC6F-CA23-449A-8DB4-9AF02F044D5A}"/>
    <dgm:cxn modelId="{0D208297-E5D4-44C4-AC96-5760C28D00C6}" srcId="{34451D04-191A-4015-99DB-3207EE867FB3}" destId="{52BD27AF-5E3F-41EA-977D-3EEA36E84EF5}" srcOrd="1" destOrd="0" parTransId="{3860DC70-C5DD-4C7D-94B2-C2F284C5FBD7}" sibTransId="{311C3D99-CE31-4F29-B51B-F28D72BF00FF}"/>
    <dgm:cxn modelId="{27CA3CA8-70EC-4F55-8950-0C06AE7E075A}" type="presOf" srcId="{D6C58910-AF25-4A2A-AF46-AC0A5F8FC88F}" destId="{4CE3D408-A5D7-4645-B815-B55089A2BCA6}" srcOrd="0" destOrd="2" presId="urn:microsoft.com/office/officeart/2005/8/layout/hList1"/>
    <dgm:cxn modelId="{BE5A80A8-2684-4055-8112-73F0343E9938}" type="presOf" srcId="{A7BC177D-0B7B-481C-80EB-0FEB5330E244}" destId="{1557DBBA-5BEA-4A4F-A678-8C096B1660EB}" srcOrd="0" destOrd="1" presId="urn:microsoft.com/office/officeart/2005/8/layout/hList1"/>
    <dgm:cxn modelId="{7C4B17A9-A41E-48EB-A5C6-C65977C4E943}" type="presOf" srcId="{CF19A29C-A90A-4904-9198-A7B87EFB3198}" destId="{4CE3D408-A5D7-4645-B815-B55089A2BCA6}" srcOrd="0" destOrd="1" presId="urn:microsoft.com/office/officeart/2005/8/layout/hList1"/>
    <dgm:cxn modelId="{83A2BFAD-E2D8-4B89-8A6B-5D7CD635D7EA}" srcId="{C092CAE1-F63D-464A-A3B2-29DC782AD71A}" destId="{CF19A29C-A90A-4904-9198-A7B87EFB3198}" srcOrd="1" destOrd="0" parTransId="{96035714-1B09-49E7-BF73-84DD022010DC}" sibTransId="{996EA7FC-9E7C-46EA-8826-2BAAB8938C84}"/>
    <dgm:cxn modelId="{956112B1-D934-4375-B1A6-38DC0C5DEC21}" srcId="{2151F28C-D575-4EA1-A589-1BAA979342DD}" destId="{30226BA2-6667-407B-BAB8-9D415262F86B}" srcOrd="1" destOrd="0" parTransId="{4F3F7BAF-2430-4297-A0F5-385166892477}" sibTransId="{3FAB64D3-C83F-421C-988A-8A5164B0183D}"/>
    <dgm:cxn modelId="{FE3106C0-9389-4560-824A-A395766C0FBE}" type="presOf" srcId="{C936DB0D-F10E-4750-95BB-D2776CE26416}" destId="{E5A36F41-66DF-4E77-8564-3D227F1A6EE6}" srcOrd="0" destOrd="0" presId="urn:microsoft.com/office/officeart/2005/8/layout/hList1"/>
    <dgm:cxn modelId="{33DAD1C5-04E0-46AC-8F74-278B32F00252}" type="presOf" srcId="{34451D04-191A-4015-99DB-3207EE867FB3}" destId="{1557DBBA-5BEA-4A4F-A678-8C096B1660EB}" srcOrd="0" destOrd="0" presId="urn:microsoft.com/office/officeart/2005/8/layout/hList1"/>
    <dgm:cxn modelId="{A7F697CB-1931-41D7-9AC4-DBA70EE737C9}" srcId="{C092CAE1-F63D-464A-A3B2-29DC782AD71A}" destId="{D6C58910-AF25-4A2A-AF46-AC0A5F8FC88F}" srcOrd="2" destOrd="0" parTransId="{0CB7D803-DE2A-48F6-8FD9-CD230075B7AF}" sibTransId="{C28071BA-1C7C-4DBB-A1BE-77BC7FE4B46F}"/>
    <dgm:cxn modelId="{EA7587CD-59F5-4193-8C91-AB3596692979}" srcId="{34451D04-191A-4015-99DB-3207EE867FB3}" destId="{A7BC177D-0B7B-481C-80EB-0FEB5330E244}" srcOrd="0" destOrd="0" parTransId="{3A90471C-49FD-41C3-9D8A-9FCEBC962EC8}" sibTransId="{4B9C403C-9E41-4158-A51D-AC6FCFFD8759}"/>
    <dgm:cxn modelId="{6F8E69E3-6453-4C6B-A1DF-9E6B7A743830}" srcId="{C092CAE1-F63D-464A-A3B2-29DC782AD71A}" destId="{686F2E8C-3033-4FC0-97CB-D24CE47B20A7}" srcOrd="0" destOrd="0" parTransId="{73AA4BC8-104D-43CD-929B-92DAC406ECB0}" sibTransId="{B4702276-AF89-4081-8E30-83630F02FE98}"/>
    <dgm:cxn modelId="{32A860E6-45F7-46D6-86B6-E6C0949EFE71}" srcId="{C936DB0D-F10E-4750-95BB-D2776CE26416}" destId="{C092CAE1-F63D-464A-A3B2-29DC782AD71A}" srcOrd="1" destOrd="0" parTransId="{A2557D1D-46B3-4C4B-BE72-E974541D876C}" sibTransId="{F2E0A191-6D87-47A0-ACE4-5548F0A7AEEC}"/>
    <dgm:cxn modelId="{12E53178-A537-4BE9-A505-836FFA886658}" type="presParOf" srcId="{E5A36F41-66DF-4E77-8564-3D227F1A6EE6}" destId="{C11BBBA8-4CE5-4B00-9C6B-FA7ED9B47785}" srcOrd="0" destOrd="0" presId="urn:microsoft.com/office/officeart/2005/8/layout/hList1"/>
    <dgm:cxn modelId="{B26B73B3-50B3-44D5-A81F-1FEDCEECADE3}" type="presParOf" srcId="{C11BBBA8-4CE5-4B00-9C6B-FA7ED9B47785}" destId="{95570F24-0C10-455D-A366-D7B5E4653175}" srcOrd="0" destOrd="0" presId="urn:microsoft.com/office/officeart/2005/8/layout/hList1"/>
    <dgm:cxn modelId="{C9937E78-0755-498E-87C1-26C81ABD786C}" type="presParOf" srcId="{C11BBBA8-4CE5-4B00-9C6B-FA7ED9B47785}" destId="{1557DBBA-5BEA-4A4F-A678-8C096B1660EB}" srcOrd="1" destOrd="0" presId="urn:microsoft.com/office/officeart/2005/8/layout/hList1"/>
    <dgm:cxn modelId="{A4F51098-8ABD-4AC3-8180-84BDDE24CAB5}" type="presParOf" srcId="{E5A36F41-66DF-4E77-8564-3D227F1A6EE6}" destId="{3721E1BF-BA60-483F-86E9-F0662B524483}" srcOrd="1" destOrd="0" presId="urn:microsoft.com/office/officeart/2005/8/layout/hList1"/>
    <dgm:cxn modelId="{1E21AFBF-F6C7-4494-9825-4E4A2BB2BCF3}" type="presParOf" srcId="{E5A36F41-66DF-4E77-8564-3D227F1A6EE6}" destId="{2584C603-8D41-4AEA-A936-47FE2187A300}" srcOrd="2" destOrd="0" presId="urn:microsoft.com/office/officeart/2005/8/layout/hList1"/>
    <dgm:cxn modelId="{6A059620-5271-46F8-AC0F-AB11762D6C25}" type="presParOf" srcId="{2584C603-8D41-4AEA-A936-47FE2187A300}" destId="{5D1EF134-5FE8-49AE-AF3C-4C4B0F554C3C}" srcOrd="0" destOrd="0" presId="urn:microsoft.com/office/officeart/2005/8/layout/hList1"/>
    <dgm:cxn modelId="{A36B271F-08F9-4070-8DA6-8FB9F08052F4}" type="presParOf" srcId="{2584C603-8D41-4AEA-A936-47FE2187A300}" destId="{4CE3D408-A5D7-4645-B815-B55089A2BCA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54DF45-5A90-4D35-AA16-8E3FD2B9779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6C92CF9-9B51-4468-B27B-C26B5EC118C6}">
      <dgm:prSet/>
      <dgm:spPr/>
      <dgm:t>
        <a:bodyPr/>
        <a:lstStyle/>
        <a:p>
          <a:pPr rtl="0"/>
          <a:r>
            <a:rPr lang="en-US" b="1" i="0" dirty="0"/>
            <a:t>Self-Support Reserve (SSR)</a:t>
          </a:r>
          <a:endParaRPr lang="en-US" i="0" dirty="0"/>
        </a:p>
      </dgm:t>
    </dgm:pt>
    <dgm:pt modelId="{581E8FAF-99CD-41EA-B066-7AE118749B8F}" type="parTrans" cxnId="{BFF775C5-23F7-430D-B5AD-BD953837F218}">
      <dgm:prSet/>
      <dgm:spPr/>
      <dgm:t>
        <a:bodyPr/>
        <a:lstStyle/>
        <a:p>
          <a:endParaRPr lang="en-US"/>
        </a:p>
      </dgm:t>
    </dgm:pt>
    <dgm:pt modelId="{051A02A1-7C5E-479D-96C1-8B8CCA18FB50}" type="sibTrans" cxnId="{BFF775C5-23F7-430D-B5AD-BD953837F218}">
      <dgm:prSet/>
      <dgm:spPr/>
      <dgm:t>
        <a:bodyPr/>
        <a:lstStyle/>
        <a:p>
          <a:endParaRPr lang="en-US"/>
        </a:p>
      </dgm:t>
    </dgm:pt>
    <dgm:pt modelId="{B99DAA7B-5282-488D-8135-880E2B3CF47F}">
      <dgm:prSet/>
      <dgm:spPr/>
      <dgm:t>
        <a:bodyPr/>
        <a:lstStyle/>
        <a:p>
          <a:pPr rtl="0">
            <a:spcAft>
              <a:spcPts val="1200"/>
            </a:spcAft>
          </a:pPr>
          <a:r>
            <a:rPr lang="en-US" dirty="0"/>
            <a:t>SSR is intended to leave the obligor with a minimum income after payment of:</a:t>
          </a:r>
        </a:p>
      </dgm:t>
    </dgm:pt>
    <dgm:pt modelId="{6F6EAD56-B776-4570-9C1E-0B5B3EE5C951}" type="parTrans" cxnId="{008E9E3A-308B-46C6-A424-47A6F14FCDD6}">
      <dgm:prSet/>
      <dgm:spPr/>
      <dgm:t>
        <a:bodyPr/>
        <a:lstStyle/>
        <a:p>
          <a:endParaRPr lang="en-US"/>
        </a:p>
      </dgm:t>
    </dgm:pt>
    <dgm:pt modelId="{B19B256F-3FC4-4486-9D2E-C0C2B113F3EB}" type="sibTrans" cxnId="{008E9E3A-308B-46C6-A424-47A6F14FCDD6}">
      <dgm:prSet/>
      <dgm:spPr/>
      <dgm:t>
        <a:bodyPr/>
        <a:lstStyle/>
        <a:p>
          <a:endParaRPr lang="en-US"/>
        </a:p>
      </dgm:t>
    </dgm:pt>
    <dgm:pt modelId="{42666AEB-362A-4A3C-A67C-9C03081E55A4}">
      <dgm:prSet/>
      <dgm:spPr/>
      <dgm:t>
        <a:bodyPr/>
        <a:lstStyle/>
        <a:p>
          <a:pPr rtl="0">
            <a:spcAft>
              <a:spcPct val="15000"/>
            </a:spcAft>
          </a:pPr>
          <a:endParaRPr lang="en-US" dirty="0"/>
        </a:p>
      </dgm:t>
    </dgm:pt>
    <dgm:pt modelId="{491699E3-1A19-4A84-BA2A-CC001C24B759}" type="parTrans" cxnId="{47C2721C-D8ED-4C72-BE9A-7FB45F68A572}">
      <dgm:prSet/>
      <dgm:spPr/>
      <dgm:t>
        <a:bodyPr/>
        <a:lstStyle/>
        <a:p>
          <a:endParaRPr lang="en-US"/>
        </a:p>
      </dgm:t>
    </dgm:pt>
    <dgm:pt modelId="{CD4DCB89-6B2F-4088-8F82-E28386163E32}" type="sibTrans" cxnId="{47C2721C-D8ED-4C72-BE9A-7FB45F68A572}">
      <dgm:prSet/>
      <dgm:spPr/>
      <dgm:t>
        <a:bodyPr/>
        <a:lstStyle/>
        <a:p>
          <a:endParaRPr lang="en-US"/>
        </a:p>
      </dgm:t>
    </dgm:pt>
    <dgm:pt modelId="{CD2109C0-A787-4B3A-845A-06A996B081B4}">
      <dgm:prSet/>
      <dgm:spPr/>
      <dgm:t>
        <a:bodyPr/>
        <a:lstStyle/>
        <a:p>
          <a:pPr rtl="0"/>
          <a:r>
            <a:rPr lang="en-US" dirty="0"/>
            <a:t>Current SSR</a:t>
          </a:r>
        </a:p>
      </dgm:t>
    </dgm:pt>
    <dgm:pt modelId="{7FBDD556-EFF8-4269-A3C2-A029C22139FC}" type="parTrans" cxnId="{A43818F4-81A2-41ED-8F1D-4D7759D48D9F}">
      <dgm:prSet/>
      <dgm:spPr/>
      <dgm:t>
        <a:bodyPr/>
        <a:lstStyle/>
        <a:p>
          <a:endParaRPr lang="en-US"/>
        </a:p>
      </dgm:t>
    </dgm:pt>
    <dgm:pt modelId="{77CA7C8B-3B05-456E-A51E-CBC6663692EB}" type="sibTrans" cxnId="{A43818F4-81A2-41ED-8F1D-4D7759D48D9F}">
      <dgm:prSet/>
      <dgm:spPr/>
      <dgm:t>
        <a:bodyPr/>
        <a:lstStyle/>
        <a:p>
          <a:endParaRPr lang="en-US"/>
        </a:p>
      </dgm:t>
    </dgm:pt>
    <dgm:pt modelId="{83CCB844-1FC1-4A55-B937-779206900482}">
      <dgm:prSet/>
      <dgm:spPr/>
      <dgm:t>
        <a:bodyPr/>
        <a:lstStyle/>
        <a:p>
          <a:pPr>
            <a:spcAft>
              <a:spcPts val="1200"/>
            </a:spcAft>
          </a:pPr>
          <a:r>
            <a:rPr lang="en-US" dirty="0"/>
            <a:t>Based on the 2008 Federal Poverty Level for one person, $867 per month. </a:t>
          </a:r>
        </a:p>
      </dgm:t>
    </dgm:pt>
    <dgm:pt modelId="{77987F47-9E65-424E-95D2-7D85BA7A9A42}" type="parTrans" cxnId="{6B382DCB-7522-4098-85DC-67FFF18AA339}">
      <dgm:prSet/>
      <dgm:spPr/>
      <dgm:t>
        <a:bodyPr/>
        <a:lstStyle/>
        <a:p>
          <a:endParaRPr lang="en-US"/>
        </a:p>
      </dgm:t>
    </dgm:pt>
    <dgm:pt modelId="{E9D22C05-F464-405D-8C85-22B8DDBD9888}" type="sibTrans" cxnId="{6B382DCB-7522-4098-85DC-67FFF18AA339}">
      <dgm:prSet/>
      <dgm:spPr/>
      <dgm:t>
        <a:bodyPr/>
        <a:lstStyle/>
        <a:p>
          <a:endParaRPr lang="en-US"/>
        </a:p>
      </dgm:t>
    </dgm:pt>
    <dgm:pt modelId="{87C5EC29-6C06-4A64-9CF8-E7EFD5B7D7A6}">
      <dgm:prSet/>
      <dgm:spPr/>
      <dgm:t>
        <a:bodyPr/>
        <a:lstStyle/>
        <a:p>
          <a:pPr rtl="0"/>
          <a:r>
            <a:rPr lang="en-US" dirty="0"/>
            <a:t>Recommendations</a:t>
          </a:r>
        </a:p>
      </dgm:t>
    </dgm:pt>
    <dgm:pt modelId="{3EDA459A-F578-4D74-9389-CE584290A8F4}" type="parTrans" cxnId="{49C70954-0896-4865-A8C6-98A01F0F247D}">
      <dgm:prSet/>
      <dgm:spPr/>
      <dgm:t>
        <a:bodyPr/>
        <a:lstStyle/>
        <a:p>
          <a:endParaRPr lang="en-US"/>
        </a:p>
      </dgm:t>
    </dgm:pt>
    <dgm:pt modelId="{7322F2C8-5240-4F0A-8961-25DA5D6FE174}" type="sibTrans" cxnId="{49C70954-0896-4865-A8C6-98A01F0F247D}">
      <dgm:prSet/>
      <dgm:spPr/>
      <dgm:t>
        <a:bodyPr/>
        <a:lstStyle/>
        <a:p>
          <a:endParaRPr lang="en-US"/>
        </a:p>
      </dgm:t>
    </dgm:pt>
    <dgm:pt modelId="{342C7A3D-F78C-4009-A323-EC80A6C32F46}">
      <dgm:prSet/>
      <dgm:spPr/>
      <dgm:t>
        <a:bodyPr/>
        <a:lstStyle/>
        <a:p>
          <a:pPr rtl="0">
            <a:spcAft>
              <a:spcPts val="1200"/>
            </a:spcAft>
          </a:pPr>
          <a:r>
            <a:rPr lang="en-US" dirty="0"/>
            <a:t>Update the SSR.  </a:t>
          </a:r>
        </a:p>
      </dgm:t>
    </dgm:pt>
    <dgm:pt modelId="{717E7215-DB88-476A-95C9-4AA1B1807375}" type="parTrans" cxnId="{921D3EDE-2261-4FC8-A3F8-E7A0B93AF8BB}">
      <dgm:prSet/>
      <dgm:spPr/>
      <dgm:t>
        <a:bodyPr/>
        <a:lstStyle/>
        <a:p>
          <a:endParaRPr lang="en-US"/>
        </a:p>
      </dgm:t>
    </dgm:pt>
    <dgm:pt modelId="{B52905FD-F13C-47F6-94F0-BCF7A24916D3}" type="sibTrans" cxnId="{921D3EDE-2261-4FC8-A3F8-E7A0B93AF8BB}">
      <dgm:prSet/>
      <dgm:spPr/>
      <dgm:t>
        <a:bodyPr/>
        <a:lstStyle/>
        <a:p>
          <a:endParaRPr lang="en-US"/>
        </a:p>
      </dgm:t>
    </dgm:pt>
    <dgm:pt modelId="{998F8950-C642-495F-B82B-21C3C66C7989}">
      <dgm:prSet/>
      <dgm:spPr/>
      <dgm:t>
        <a:bodyPr/>
        <a:lstStyle/>
        <a:p>
          <a:pPr rtl="0">
            <a:spcAft>
              <a:spcPts val="600"/>
            </a:spcAft>
          </a:pPr>
          <a:r>
            <a:rPr lang="en-US" dirty="0"/>
            <a:t>Define the SSR in </a:t>
          </a:r>
          <a:r>
            <a:rPr lang="en-US" i="1" dirty="0"/>
            <a:t>Family Law § 12-201</a:t>
          </a:r>
          <a:r>
            <a:rPr lang="en-US" dirty="0"/>
            <a:t>.</a:t>
          </a:r>
        </a:p>
      </dgm:t>
    </dgm:pt>
    <dgm:pt modelId="{975F6C9D-E0CE-4971-9CFF-205F2537D566}" type="parTrans" cxnId="{77B0036E-C1B8-4D66-8DC7-91168F502919}">
      <dgm:prSet/>
      <dgm:spPr/>
      <dgm:t>
        <a:bodyPr/>
        <a:lstStyle/>
        <a:p>
          <a:endParaRPr lang="en-US"/>
        </a:p>
      </dgm:t>
    </dgm:pt>
    <dgm:pt modelId="{3A90BA3C-ED20-4A78-BCCF-D1B39824987C}" type="sibTrans" cxnId="{77B0036E-C1B8-4D66-8DC7-91168F502919}">
      <dgm:prSet/>
      <dgm:spPr/>
      <dgm:t>
        <a:bodyPr/>
        <a:lstStyle/>
        <a:p>
          <a:endParaRPr lang="en-US"/>
        </a:p>
      </dgm:t>
    </dgm:pt>
    <dgm:pt modelId="{19B9E50C-22CD-4CD6-BA7A-1C6403067B65}">
      <dgm:prSet/>
      <dgm:spPr/>
      <dgm:t>
        <a:bodyPr/>
        <a:lstStyle/>
        <a:p>
          <a:pPr rtl="0">
            <a:spcAft>
              <a:spcPts val="600"/>
            </a:spcAft>
          </a:pPr>
          <a:r>
            <a:rPr lang="en-US" dirty="0"/>
            <a:t>Child Support,</a:t>
          </a:r>
        </a:p>
      </dgm:t>
    </dgm:pt>
    <dgm:pt modelId="{C1161010-D898-46C7-8745-4D2EF4DD0B6C}" type="parTrans" cxnId="{F06CD567-26E4-4CA6-A248-1BCCBF5FEC03}">
      <dgm:prSet/>
      <dgm:spPr/>
      <dgm:t>
        <a:bodyPr/>
        <a:lstStyle/>
        <a:p>
          <a:endParaRPr lang="en-US"/>
        </a:p>
      </dgm:t>
    </dgm:pt>
    <dgm:pt modelId="{E99C9B20-D312-4FFF-864F-03E264D02DF9}" type="sibTrans" cxnId="{F06CD567-26E4-4CA6-A248-1BCCBF5FEC03}">
      <dgm:prSet/>
      <dgm:spPr/>
      <dgm:t>
        <a:bodyPr/>
        <a:lstStyle/>
        <a:p>
          <a:endParaRPr lang="en-US"/>
        </a:p>
      </dgm:t>
    </dgm:pt>
    <dgm:pt modelId="{E9AB13F2-32FF-4168-BFC2-26D41EE5E300}">
      <dgm:prSet/>
      <dgm:spPr/>
      <dgm:t>
        <a:bodyPr/>
        <a:lstStyle/>
        <a:p>
          <a:pPr rtl="0">
            <a:spcAft>
              <a:spcPts val="600"/>
            </a:spcAft>
          </a:pPr>
          <a:r>
            <a:rPr lang="en-US" dirty="0"/>
            <a:t>Federal &amp; State Income Taxes, and</a:t>
          </a:r>
        </a:p>
      </dgm:t>
    </dgm:pt>
    <dgm:pt modelId="{8ED9E698-DE25-49E9-B86E-474B30BDDC00}" type="parTrans" cxnId="{404D9D21-F051-4083-85DC-22C67300CB49}">
      <dgm:prSet/>
      <dgm:spPr/>
      <dgm:t>
        <a:bodyPr/>
        <a:lstStyle/>
        <a:p>
          <a:endParaRPr lang="en-US"/>
        </a:p>
      </dgm:t>
    </dgm:pt>
    <dgm:pt modelId="{7F799B11-D02D-4721-9CEB-805B48D8A693}" type="sibTrans" cxnId="{404D9D21-F051-4083-85DC-22C67300CB49}">
      <dgm:prSet/>
      <dgm:spPr/>
      <dgm:t>
        <a:bodyPr/>
        <a:lstStyle/>
        <a:p>
          <a:endParaRPr lang="en-US"/>
        </a:p>
      </dgm:t>
    </dgm:pt>
    <dgm:pt modelId="{1DAD3198-8BB3-4996-9771-B7AA0286787D}">
      <dgm:prSet/>
      <dgm:spPr/>
      <dgm:t>
        <a:bodyPr/>
        <a:lstStyle/>
        <a:p>
          <a:pPr rtl="0">
            <a:spcAft>
              <a:spcPct val="15000"/>
            </a:spcAft>
          </a:pPr>
          <a:r>
            <a:rPr lang="en-US" dirty="0"/>
            <a:t>FICA. </a:t>
          </a:r>
        </a:p>
      </dgm:t>
    </dgm:pt>
    <dgm:pt modelId="{F34D1B55-5FBF-4F5D-93EC-C56C8F49BA07}" type="parTrans" cxnId="{99EF86F1-9C5A-4000-82CD-8502F6AC6ED8}">
      <dgm:prSet/>
      <dgm:spPr/>
      <dgm:t>
        <a:bodyPr/>
        <a:lstStyle/>
        <a:p>
          <a:endParaRPr lang="en-US"/>
        </a:p>
      </dgm:t>
    </dgm:pt>
    <dgm:pt modelId="{E285D458-95D8-4390-926D-6E50BC0006DC}" type="sibTrans" cxnId="{99EF86F1-9C5A-4000-82CD-8502F6AC6ED8}">
      <dgm:prSet/>
      <dgm:spPr/>
      <dgm:t>
        <a:bodyPr/>
        <a:lstStyle/>
        <a:p>
          <a:endParaRPr lang="en-US"/>
        </a:p>
      </dgm:t>
    </dgm:pt>
    <dgm:pt modelId="{E3F784C9-386E-4E39-A9FB-65E96948500F}">
      <dgm:prSet/>
      <dgm:spPr/>
      <dgm:t>
        <a:bodyPr/>
        <a:lstStyle/>
        <a:p>
          <a:pPr>
            <a:spcAft>
              <a:spcPts val="600"/>
            </a:spcAft>
          </a:pPr>
          <a:r>
            <a:rPr lang="en-US" dirty="0"/>
            <a:t>Built into the guidelines schedule.</a:t>
          </a:r>
        </a:p>
      </dgm:t>
    </dgm:pt>
    <dgm:pt modelId="{0302E7CF-654D-41D6-9FE3-D5D1E1C5FFBB}" type="parTrans" cxnId="{68FB3525-B9D4-496E-95C4-9DFF436AB898}">
      <dgm:prSet/>
      <dgm:spPr/>
      <dgm:t>
        <a:bodyPr/>
        <a:lstStyle/>
        <a:p>
          <a:endParaRPr lang="en-US"/>
        </a:p>
      </dgm:t>
    </dgm:pt>
    <dgm:pt modelId="{F50D355F-9478-4CD1-B3CF-09A34E7F8D23}" type="sibTrans" cxnId="{68FB3525-B9D4-496E-95C4-9DFF436AB898}">
      <dgm:prSet/>
      <dgm:spPr/>
      <dgm:t>
        <a:bodyPr/>
        <a:lstStyle/>
        <a:p>
          <a:endParaRPr lang="en-US"/>
        </a:p>
      </dgm:t>
    </dgm:pt>
    <dgm:pt modelId="{051B5BF5-4BA8-425C-A20A-5255375A9DEF}">
      <dgm:prSet/>
      <dgm:spPr/>
      <dgm:t>
        <a:bodyPr/>
        <a:lstStyle/>
        <a:p>
          <a:pPr>
            <a:spcAft>
              <a:spcPts val="600"/>
            </a:spcAft>
          </a:pPr>
          <a:r>
            <a:rPr lang="en-US" dirty="0"/>
            <a:t>Invisible to parents.</a:t>
          </a:r>
        </a:p>
      </dgm:t>
    </dgm:pt>
    <dgm:pt modelId="{9DC57EF4-E5B4-47BA-B828-3B4179AB146A}" type="parTrans" cxnId="{B8979E0F-9F19-468C-B038-487C81421594}">
      <dgm:prSet/>
      <dgm:spPr/>
      <dgm:t>
        <a:bodyPr/>
        <a:lstStyle/>
        <a:p>
          <a:endParaRPr lang="en-US"/>
        </a:p>
      </dgm:t>
    </dgm:pt>
    <dgm:pt modelId="{D9829520-ACA3-4555-A8BC-52CAFE46AF6B}" type="sibTrans" cxnId="{B8979E0F-9F19-468C-B038-487C81421594}">
      <dgm:prSet/>
      <dgm:spPr/>
      <dgm:t>
        <a:bodyPr/>
        <a:lstStyle/>
        <a:p>
          <a:endParaRPr lang="en-US"/>
        </a:p>
      </dgm:t>
    </dgm:pt>
    <dgm:pt modelId="{17DE3E46-A72A-49FA-95BE-8B21DEDFF95F}">
      <dgm:prSet/>
      <dgm:spPr/>
      <dgm:t>
        <a:bodyPr/>
        <a:lstStyle/>
        <a:p>
          <a:pPr>
            <a:spcAft>
              <a:spcPct val="15000"/>
            </a:spcAft>
          </a:pPr>
          <a:r>
            <a:rPr lang="en-US" dirty="0"/>
            <a:t>Fully effective when only the obligor has income.</a:t>
          </a:r>
        </a:p>
      </dgm:t>
    </dgm:pt>
    <dgm:pt modelId="{6F347BEE-521A-4AA2-A2A6-BF81384D5B0A}" type="parTrans" cxnId="{433D6695-B388-4F1D-8F3D-4A052202D063}">
      <dgm:prSet/>
      <dgm:spPr/>
      <dgm:t>
        <a:bodyPr/>
        <a:lstStyle/>
        <a:p>
          <a:endParaRPr lang="en-US"/>
        </a:p>
      </dgm:t>
    </dgm:pt>
    <dgm:pt modelId="{4C23526B-B3E7-4147-9867-0502B17659A0}" type="sibTrans" cxnId="{433D6695-B388-4F1D-8F3D-4A052202D063}">
      <dgm:prSet/>
      <dgm:spPr/>
      <dgm:t>
        <a:bodyPr/>
        <a:lstStyle/>
        <a:p>
          <a:endParaRPr lang="en-US"/>
        </a:p>
      </dgm:t>
    </dgm:pt>
    <dgm:pt modelId="{925E57C4-1C33-409A-BE00-4F64DE5A9B36}">
      <dgm:prSet/>
      <dgm:spPr/>
      <dgm:t>
        <a:bodyPr/>
        <a:lstStyle/>
        <a:p>
          <a:pPr rtl="0">
            <a:spcAft>
              <a:spcPts val="1200"/>
            </a:spcAft>
          </a:pPr>
          <a:r>
            <a:rPr lang="en-US" dirty="0"/>
            <a:t>Include shading in the schedule to indicate the SSR adjustment.</a:t>
          </a:r>
        </a:p>
      </dgm:t>
    </dgm:pt>
    <dgm:pt modelId="{FC9052A8-5681-4858-B64F-F9567CA8EFF1}" type="parTrans" cxnId="{CF1EB413-039D-40A9-9B08-9EF0E73A22B1}">
      <dgm:prSet/>
      <dgm:spPr/>
      <dgm:t>
        <a:bodyPr/>
        <a:lstStyle/>
        <a:p>
          <a:endParaRPr lang="en-US"/>
        </a:p>
      </dgm:t>
    </dgm:pt>
    <dgm:pt modelId="{C884DE5B-9531-4DE4-A478-813FF03FD58B}" type="sibTrans" cxnId="{CF1EB413-039D-40A9-9B08-9EF0E73A22B1}">
      <dgm:prSet/>
      <dgm:spPr/>
      <dgm:t>
        <a:bodyPr/>
        <a:lstStyle/>
        <a:p>
          <a:endParaRPr lang="en-US"/>
        </a:p>
      </dgm:t>
    </dgm:pt>
    <dgm:pt modelId="{0E1D0275-FF5E-413E-B552-677234089444}">
      <dgm:prSet/>
      <dgm:spPr/>
      <dgm:t>
        <a:bodyPr/>
        <a:lstStyle/>
        <a:p>
          <a:pPr rtl="0">
            <a:spcAft>
              <a:spcPct val="15000"/>
            </a:spcAft>
          </a:pPr>
          <a:r>
            <a:rPr lang="en-US" dirty="0"/>
            <a:t>Include a deviation provision if an obligor’s income falls below the SSR.</a:t>
          </a:r>
        </a:p>
      </dgm:t>
    </dgm:pt>
    <dgm:pt modelId="{5760B573-6FE1-4079-AEDA-7B2DF1472F24}" type="parTrans" cxnId="{AE7801ED-0CEF-44B6-94B1-5C0640155B86}">
      <dgm:prSet/>
      <dgm:spPr/>
      <dgm:t>
        <a:bodyPr/>
        <a:lstStyle/>
        <a:p>
          <a:endParaRPr lang="en-US"/>
        </a:p>
      </dgm:t>
    </dgm:pt>
    <dgm:pt modelId="{D8EF3A02-4C35-41E7-8403-1D0A9C5038F0}" type="sibTrans" cxnId="{AE7801ED-0CEF-44B6-94B1-5C0640155B86}">
      <dgm:prSet/>
      <dgm:spPr/>
      <dgm:t>
        <a:bodyPr/>
        <a:lstStyle/>
        <a:p>
          <a:endParaRPr lang="en-US"/>
        </a:p>
      </dgm:t>
    </dgm:pt>
    <dgm:pt modelId="{EB3A67E2-A7C0-40BD-B8E1-3DAC2894DB68}" type="pres">
      <dgm:prSet presAssocID="{F854DF45-5A90-4D35-AA16-8E3FD2B97797}" presName="Name0" presStyleCnt="0">
        <dgm:presLayoutVars>
          <dgm:dir/>
          <dgm:animLvl val="lvl"/>
          <dgm:resizeHandles val="exact"/>
        </dgm:presLayoutVars>
      </dgm:prSet>
      <dgm:spPr/>
    </dgm:pt>
    <dgm:pt modelId="{B9423D47-42AA-4CF4-B4F3-871EB0846DF0}" type="pres">
      <dgm:prSet presAssocID="{B6C92CF9-9B51-4468-B27B-C26B5EC118C6}" presName="composite" presStyleCnt="0"/>
      <dgm:spPr/>
    </dgm:pt>
    <dgm:pt modelId="{DCEAC1AC-F349-4D75-AF07-341D8550495F}" type="pres">
      <dgm:prSet presAssocID="{B6C92CF9-9B51-4468-B27B-C26B5EC118C6}" presName="parTx" presStyleLbl="alignNode1" presStyleIdx="0" presStyleCnt="3">
        <dgm:presLayoutVars>
          <dgm:chMax val="0"/>
          <dgm:chPref val="0"/>
          <dgm:bulletEnabled val="1"/>
        </dgm:presLayoutVars>
      </dgm:prSet>
      <dgm:spPr/>
    </dgm:pt>
    <dgm:pt modelId="{17E5F81C-4F52-418F-878C-6E11678C3C28}" type="pres">
      <dgm:prSet presAssocID="{B6C92CF9-9B51-4468-B27B-C26B5EC118C6}" presName="desTx" presStyleLbl="alignAccFollowNode1" presStyleIdx="0" presStyleCnt="3">
        <dgm:presLayoutVars>
          <dgm:bulletEnabled val="1"/>
        </dgm:presLayoutVars>
      </dgm:prSet>
      <dgm:spPr/>
    </dgm:pt>
    <dgm:pt modelId="{4151D6D0-3DFD-418E-98FF-D6C4056EF8E1}" type="pres">
      <dgm:prSet presAssocID="{051A02A1-7C5E-479D-96C1-8B8CCA18FB50}" presName="space" presStyleCnt="0"/>
      <dgm:spPr/>
    </dgm:pt>
    <dgm:pt modelId="{69BF11E1-4C39-4F74-A2C2-7F104C1CDC54}" type="pres">
      <dgm:prSet presAssocID="{CD2109C0-A787-4B3A-845A-06A996B081B4}" presName="composite" presStyleCnt="0"/>
      <dgm:spPr/>
    </dgm:pt>
    <dgm:pt modelId="{61F06DD4-4916-4D6D-9AE3-E2AC4DB6807F}" type="pres">
      <dgm:prSet presAssocID="{CD2109C0-A787-4B3A-845A-06A996B081B4}" presName="parTx" presStyleLbl="alignNode1" presStyleIdx="1" presStyleCnt="3">
        <dgm:presLayoutVars>
          <dgm:chMax val="0"/>
          <dgm:chPref val="0"/>
          <dgm:bulletEnabled val="1"/>
        </dgm:presLayoutVars>
      </dgm:prSet>
      <dgm:spPr/>
    </dgm:pt>
    <dgm:pt modelId="{7F82D23F-9D6F-483B-89B8-E292D018A206}" type="pres">
      <dgm:prSet presAssocID="{CD2109C0-A787-4B3A-845A-06A996B081B4}" presName="desTx" presStyleLbl="alignAccFollowNode1" presStyleIdx="1" presStyleCnt="3">
        <dgm:presLayoutVars>
          <dgm:bulletEnabled val="1"/>
        </dgm:presLayoutVars>
      </dgm:prSet>
      <dgm:spPr/>
    </dgm:pt>
    <dgm:pt modelId="{9A7E3C04-033E-447D-BA62-CB1690DCB36A}" type="pres">
      <dgm:prSet presAssocID="{77CA7C8B-3B05-456E-A51E-CBC6663692EB}" presName="space" presStyleCnt="0"/>
      <dgm:spPr/>
    </dgm:pt>
    <dgm:pt modelId="{5AEA3B99-E322-4888-97FF-781F6F73311F}" type="pres">
      <dgm:prSet presAssocID="{87C5EC29-6C06-4A64-9CF8-E7EFD5B7D7A6}" presName="composite" presStyleCnt="0"/>
      <dgm:spPr/>
    </dgm:pt>
    <dgm:pt modelId="{CA004F30-FF21-470D-9F78-F45343265B2B}" type="pres">
      <dgm:prSet presAssocID="{87C5EC29-6C06-4A64-9CF8-E7EFD5B7D7A6}" presName="parTx" presStyleLbl="alignNode1" presStyleIdx="2" presStyleCnt="3">
        <dgm:presLayoutVars>
          <dgm:chMax val="0"/>
          <dgm:chPref val="0"/>
          <dgm:bulletEnabled val="1"/>
        </dgm:presLayoutVars>
      </dgm:prSet>
      <dgm:spPr/>
    </dgm:pt>
    <dgm:pt modelId="{4CF31BF0-2191-46AA-B46E-CADBDA5082BD}" type="pres">
      <dgm:prSet presAssocID="{87C5EC29-6C06-4A64-9CF8-E7EFD5B7D7A6}" presName="desTx" presStyleLbl="alignAccFollowNode1" presStyleIdx="2" presStyleCnt="3">
        <dgm:presLayoutVars>
          <dgm:bulletEnabled val="1"/>
        </dgm:presLayoutVars>
      </dgm:prSet>
      <dgm:spPr/>
    </dgm:pt>
  </dgm:ptLst>
  <dgm:cxnLst>
    <dgm:cxn modelId="{71C42A01-B8ED-4AA2-85E9-9256C95DEB7D}" type="presOf" srcId="{19B9E50C-22CD-4CD6-BA7A-1C6403067B65}" destId="{17E5F81C-4F52-418F-878C-6E11678C3C28}" srcOrd="0" destOrd="1" presId="urn:microsoft.com/office/officeart/2005/8/layout/hList1"/>
    <dgm:cxn modelId="{C46E460C-522F-4E12-886C-DE6BDA381C33}" type="presOf" srcId="{83CCB844-1FC1-4A55-B937-779206900482}" destId="{7F82D23F-9D6F-483B-89B8-E292D018A206}" srcOrd="0" destOrd="0" presId="urn:microsoft.com/office/officeart/2005/8/layout/hList1"/>
    <dgm:cxn modelId="{B8979E0F-9F19-468C-B038-487C81421594}" srcId="{E3F784C9-386E-4E39-A9FB-65E96948500F}" destId="{051B5BF5-4BA8-425C-A20A-5255375A9DEF}" srcOrd="0" destOrd="0" parTransId="{9DC57EF4-E5B4-47BA-B828-3B4179AB146A}" sibTransId="{D9829520-ACA3-4555-A8BC-52CAFE46AF6B}"/>
    <dgm:cxn modelId="{CF1EB413-039D-40A9-9B08-9EF0E73A22B1}" srcId="{998F8950-C642-495F-B82B-21C3C66C7989}" destId="{925E57C4-1C33-409A-BE00-4F64DE5A9B36}" srcOrd="0" destOrd="0" parTransId="{FC9052A8-5681-4858-B64F-F9567CA8EFF1}" sibTransId="{C884DE5B-9531-4DE4-A478-813FF03FD58B}"/>
    <dgm:cxn modelId="{47C2721C-D8ED-4C72-BE9A-7FB45F68A572}" srcId="{B6C92CF9-9B51-4468-B27B-C26B5EC118C6}" destId="{42666AEB-362A-4A3C-A67C-9C03081E55A4}" srcOrd="1" destOrd="0" parTransId="{491699E3-1A19-4A84-BA2A-CC001C24B759}" sibTransId="{CD4DCB89-6B2F-4088-8F82-E28386163E32}"/>
    <dgm:cxn modelId="{404D9D21-F051-4083-85DC-22C67300CB49}" srcId="{B99DAA7B-5282-488D-8135-880E2B3CF47F}" destId="{E9AB13F2-32FF-4168-BFC2-26D41EE5E300}" srcOrd="1" destOrd="0" parTransId="{8ED9E698-DE25-49E9-B86E-474B30BDDC00}" sibTransId="{7F799B11-D02D-4721-9CEB-805B48D8A693}"/>
    <dgm:cxn modelId="{9A00C521-9968-4285-BAD2-42D3C3E9227D}" type="presOf" srcId="{42666AEB-362A-4A3C-A67C-9C03081E55A4}" destId="{17E5F81C-4F52-418F-878C-6E11678C3C28}" srcOrd="0" destOrd="4" presId="urn:microsoft.com/office/officeart/2005/8/layout/hList1"/>
    <dgm:cxn modelId="{68FB3525-B9D4-496E-95C4-9DFF436AB898}" srcId="{CD2109C0-A787-4B3A-845A-06A996B081B4}" destId="{E3F784C9-386E-4E39-A9FB-65E96948500F}" srcOrd="1" destOrd="0" parTransId="{0302E7CF-654D-41D6-9FE3-D5D1E1C5FFBB}" sibTransId="{F50D355F-9478-4CD1-B3CF-09A34E7F8D23}"/>
    <dgm:cxn modelId="{84134D26-BA39-43FB-B5CC-85ED4F05093A}" type="presOf" srcId="{E3F784C9-386E-4E39-A9FB-65E96948500F}" destId="{7F82D23F-9D6F-483B-89B8-E292D018A206}" srcOrd="0" destOrd="1" presId="urn:microsoft.com/office/officeart/2005/8/layout/hList1"/>
    <dgm:cxn modelId="{6C666931-0E2E-41AB-A714-9D243051D75F}" type="presOf" srcId="{E9AB13F2-32FF-4168-BFC2-26D41EE5E300}" destId="{17E5F81C-4F52-418F-878C-6E11678C3C28}" srcOrd="0" destOrd="2" presId="urn:microsoft.com/office/officeart/2005/8/layout/hList1"/>
    <dgm:cxn modelId="{22276B38-89A5-4218-9A44-9150DED9E8C6}" type="presOf" srcId="{925E57C4-1C33-409A-BE00-4F64DE5A9B36}" destId="{4CF31BF0-2191-46AA-B46E-CADBDA5082BD}" srcOrd="0" destOrd="2" presId="urn:microsoft.com/office/officeart/2005/8/layout/hList1"/>
    <dgm:cxn modelId="{008E9E3A-308B-46C6-A424-47A6F14FCDD6}" srcId="{B6C92CF9-9B51-4468-B27B-C26B5EC118C6}" destId="{B99DAA7B-5282-488D-8135-880E2B3CF47F}" srcOrd="0" destOrd="0" parTransId="{6F6EAD56-B776-4570-9C1E-0B5B3EE5C951}" sibTransId="{B19B256F-3FC4-4486-9D2E-C0C2B113F3EB}"/>
    <dgm:cxn modelId="{66C7DC40-0F9D-483D-8B90-F0CC6FE848A2}" type="presOf" srcId="{1DAD3198-8BB3-4996-9771-B7AA0286787D}" destId="{17E5F81C-4F52-418F-878C-6E11678C3C28}" srcOrd="0" destOrd="3" presId="urn:microsoft.com/office/officeart/2005/8/layout/hList1"/>
    <dgm:cxn modelId="{97323066-4A80-4B5A-8060-E87DC54059F0}" type="presOf" srcId="{342C7A3D-F78C-4009-A323-EC80A6C32F46}" destId="{4CF31BF0-2191-46AA-B46E-CADBDA5082BD}" srcOrd="0" destOrd="0" presId="urn:microsoft.com/office/officeart/2005/8/layout/hList1"/>
    <dgm:cxn modelId="{F06CD567-26E4-4CA6-A248-1BCCBF5FEC03}" srcId="{B99DAA7B-5282-488D-8135-880E2B3CF47F}" destId="{19B9E50C-22CD-4CD6-BA7A-1C6403067B65}" srcOrd="0" destOrd="0" parTransId="{C1161010-D898-46C7-8745-4D2EF4DD0B6C}" sibTransId="{E99C9B20-D312-4FFF-864F-03E264D02DF9}"/>
    <dgm:cxn modelId="{75820E69-6138-43CD-9005-9E87C8BDF0A2}" type="presOf" srcId="{051B5BF5-4BA8-425C-A20A-5255375A9DEF}" destId="{7F82D23F-9D6F-483B-89B8-E292D018A206}" srcOrd="0" destOrd="2" presId="urn:microsoft.com/office/officeart/2005/8/layout/hList1"/>
    <dgm:cxn modelId="{77B0036E-C1B8-4D66-8DC7-91168F502919}" srcId="{87C5EC29-6C06-4A64-9CF8-E7EFD5B7D7A6}" destId="{998F8950-C642-495F-B82B-21C3C66C7989}" srcOrd="1" destOrd="0" parTransId="{975F6C9D-E0CE-4971-9CFF-205F2537D566}" sibTransId="{3A90BA3C-ED20-4A78-BCCF-D1B39824987C}"/>
    <dgm:cxn modelId="{12E00F73-A734-49CA-AECD-ABF1BD86E1C8}" type="presOf" srcId="{B99DAA7B-5282-488D-8135-880E2B3CF47F}" destId="{17E5F81C-4F52-418F-878C-6E11678C3C28}" srcOrd="0" destOrd="0" presId="urn:microsoft.com/office/officeart/2005/8/layout/hList1"/>
    <dgm:cxn modelId="{49C70954-0896-4865-A8C6-98A01F0F247D}" srcId="{F854DF45-5A90-4D35-AA16-8E3FD2B97797}" destId="{87C5EC29-6C06-4A64-9CF8-E7EFD5B7D7A6}" srcOrd="2" destOrd="0" parTransId="{3EDA459A-F578-4D74-9389-CE584290A8F4}" sibTransId="{7322F2C8-5240-4F0A-8961-25DA5D6FE174}"/>
    <dgm:cxn modelId="{D329C480-85B1-4334-A4BE-F0D026C1A31C}" type="presOf" srcId="{87C5EC29-6C06-4A64-9CF8-E7EFD5B7D7A6}" destId="{CA004F30-FF21-470D-9F78-F45343265B2B}" srcOrd="0" destOrd="0" presId="urn:microsoft.com/office/officeart/2005/8/layout/hList1"/>
    <dgm:cxn modelId="{6040ED8B-6BF7-4F4A-AC96-235BDE5A4122}" type="presOf" srcId="{CD2109C0-A787-4B3A-845A-06A996B081B4}" destId="{61F06DD4-4916-4D6D-9AE3-E2AC4DB6807F}" srcOrd="0" destOrd="0" presId="urn:microsoft.com/office/officeart/2005/8/layout/hList1"/>
    <dgm:cxn modelId="{433D6695-B388-4F1D-8F3D-4A052202D063}" srcId="{E3F784C9-386E-4E39-A9FB-65E96948500F}" destId="{17DE3E46-A72A-49FA-95BE-8B21DEDFF95F}" srcOrd="1" destOrd="0" parTransId="{6F347BEE-521A-4AA2-A2A6-BF81384D5B0A}" sibTransId="{4C23526B-B3E7-4147-9867-0502B17659A0}"/>
    <dgm:cxn modelId="{E09C8CB1-3FD0-44DC-9D59-66241A21DB98}" type="presOf" srcId="{F854DF45-5A90-4D35-AA16-8E3FD2B97797}" destId="{EB3A67E2-A7C0-40BD-B8E1-3DAC2894DB68}" srcOrd="0" destOrd="0" presId="urn:microsoft.com/office/officeart/2005/8/layout/hList1"/>
    <dgm:cxn modelId="{56AD08C4-26ED-45C4-94B5-A5CDF68CCC45}" type="presOf" srcId="{998F8950-C642-495F-B82B-21C3C66C7989}" destId="{4CF31BF0-2191-46AA-B46E-CADBDA5082BD}" srcOrd="0" destOrd="1" presId="urn:microsoft.com/office/officeart/2005/8/layout/hList1"/>
    <dgm:cxn modelId="{BFF775C5-23F7-430D-B5AD-BD953837F218}" srcId="{F854DF45-5A90-4D35-AA16-8E3FD2B97797}" destId="{B6C92CF9-9B51-4468-B27B-C26B5EC118C6}" srcOrd="0" destOrd="0" parTransId="{581E8FAF-99CD-41EA-B066-7AE118749B8F}" sibTransId="{051A02A1-7C5E-479D-96C1-8B8CCA18FB50}"/>
    <dgm:cxn modelId="{6B382DCB-7522-4098-85DC-67FFF18AA339}" srcId="{CD2109C0-A787-4B3A-845A-06A996B081B4}" destId="{83CCB844-1FC1-4A55-B937-779206900482}" srcOrd="0" destOrd="0" parTransId="{77987F47-9E65-424E-95D2-7D85BA7A9A42}" sibTransId="{E9D22C05-F464-405D-8C85-22B8DDBD9888}"/>
    <dgm:cxn modelId="{158F69D8-F7CF-4ABD-BA6F-8896DC611B5D}" type="presOf" srcId="{0E1D0275-FF5E-413E-B552-677234089444}" destId="{4CF31BF0-2191-46AA-B46E-CADBDA5082BD}" srcOrd="0" destOrd="3" presId="urn:microsoft.com/office/officeart/2005/8/layout/hList1"/>
    <dgm:cxn modelId="{921D3EDE-2261-4FC8-A3F8-E7A0B93AF8BB}" srcId="{87C5EC29-6C06-4A64-9CF8-E7EFD5B7D7A6}" destId="{342C7A3D-F78C-4009-A323-EC80A6C32F46}" srcOrd="0" destOrd="0" parTransId="{717E7215-DB88-476A-95C9-4AA1B1807375}" sibTransId="{B52905FD-F13C-47F6-94F0-BCF7A24916D3}"/>
    <dgm:cxn modelId="{AE7801ED-0CEF-44B6-94B1-5C0640155B86}" srcId="{87C5EC29-6C06-4A64-9CF8-E7EFD5B7D7A6}" destId="{0E1D0275-FF5E-413E-B552-677234089444}" srcOrd="2" destOrd="0" parTransId="{5760B573-6FE1-4079-AEDA-7B2DF1472F24}" sibTransId="{D8EF3A02-4C35-41E7-8403-1D0A9C5038F0}"/>
    <dgm:cxn modelId="{99EF86F1-9C5A-4000-82CD-8502F6AC6ED8}" srcId="{B99DAA7B-5282-488D-8135-880E2B3CF47F}" destId="{1DAD3198-8BB3-4996-9771-B7AA0286787D}" srcOrd="2" destOrd="0" parTransId="{F34D1B55-5FBF-4F5D-93EC-C56C8F49BA07}" sibTransId="{E285D458-95D8-4390-926D-6E50BC0006DC}"/>
    <dgm:cxn modelId="{A43818F4-81A2-41ED-8F1D-4D7759D48D9F}" srcId="{F854DF45-5A90-4D35-AA16-8E3FD2B97797}" destId="{CD2109C0-A787-4B3A-845A-06A996B081B4}" srcOrd="1" destOrd="0" parTransId="{7FBDD556-EFF8-4269-A3C2-A029C22139FC}" sibTransId="{77CA7C8B-3B05-456E-A51E-CBC6663692EB}"/>
    <dgm:cxn modelId="{F6869CFB-D6CA-471C-9497-BE72FE73733D}" type="presOf" srcId="{B6C92CF9-9B51-4468-B27B-C26B5EC118C6}" destId="{DCEAC1AC-F349-4D75-AF07-341D8550495F}" srcOrd="0" destOrd="0" presId="urn:microsoft.com/office/officeart/2005/8/layout/hList1"/>
    <dgm:cxn modelId="{E123E2FC-85B7-4171-A01D-6566E31004F4}" type="presOf" srcId="{17DE3E46-A72A-49FA-95BE-8B21DEDFF95F}" destId="{7F82D23F-9D6F-483B-89B8-E292D018A206}" srcOrd="0" destOrd="3" presId="urn:microsoft.com/office/officeart/2005/8/layout/hList1"/>
    <dgm:cxn modelId="{35ACF5BD-F8EF-4968-AD50-060B829DC1DF}" type="presParOf" srcId="{EB3A67E2-A7C0-40BD-B8E1-3DAC2894DB68}" destId="{B9423D47-42AA-4CF4-B4F3-871EB0846DF0}" srcOrd="0" destOrd="0" presId="urn:microsoft.com/office/officeart/2005/8/layout/hList1"/>
    <dgm:cxn modelId="{5EDE912A-AF1F-4C15-8CEF-D883EB6F6D7F}" type="presParOf" srcId="{B9423D47-42AA-4CF4-B4F3-871EB0846DF0}" destId="{DCEAC1AC-F349-4D75-AF07-341D8550495F}" srcOrd="0" destOrd="0" presId="urn:microsoft.com/office/officeart/2005/8/layout/hList1"/>
    <dgm:cxn modelId="{8C20038C-6ACB-4042-89E4-5184B24BB8BD}" type="presParOf" srcId="{B9423D47-42AA-4CF4-B4F3-871EB0846DF0}" destId="{17E5F81C-4F52-418F-878C-6E11678C3C28}" srcOrd="1" destOrd="0" presId="urn:microsoft.com/office/officeart/2005/8/layout/hList1"/>
    <dgm:cxn modelId="{3CB4D25F-4DCE-4DBD-BB82-E56DE55DE247}" type="presParOf" srcId="{EB3A67E2-A7C0-40BD-B8E1-3DAC2894DB68}" destId="{4151D6D0-3DFD-418E-98FF-D6C4056EF8E1}" srcOrd="1" destOrd="0" presId="urn:microsoft.com/office/officeart/2005/8/layout/hList1"/>
    <dgm:cxn modelId="{7451E211-300E-4A9C-85AD-EBB194F9FE2C}" type="presParOf" srcId="{EB3A67E2-A7C0-40BD-B8E1-3DAC2894DB68}" destId="{69BF11E1-4C39-4F74-A2C2-7F104C1CDC54}" srcOrd="2" destOrd="0" presId="urn:microsoft.com/office/officeart/2005/8/layout/hList1"/>
    <dgm:cxn modelId="{56322189-543B-47D1-A10E-766590B1B9FD}" type="presParOf" srcId="{69BF11E1-4C39-4F74-A2C2-7F104C1CDC54}" destId="{61F06DD4-4916-4D6D-9AE3-E2AC4DB6807F}" srcOrd="0" destOrd="0" presId="urn:microsoft.com/office/officeart/2005/8/layout/hList1"/>
    <dgm:cxn modelId="{797B31CB-1790-4648-976C-47DFEFF78897}" type="presParOf" srcId="{69BF11E1-4C39-4F74-A2C2-7F104C1CDC54}" destId="{7F82D23F-9D6F-483B-89B8-E292D018A206}" srcOrd="1" destOrd="0" presId="urn:microsoft.com/office/officeart/2005/8/layout/hList1"/>
    <dgm:cxn modelId="{8322736D-0B86-425D-A340-FED047744A1F}" type="presParOf" srcId="{EB3A67E2-A7C0-40BD-B8E1-3DAC2894DB68}" destId="{9A7E3C04-033E-447D-BA62-CB1690DCB36A}" srcOrd="3" destOrd="0" presId="urn:microsoft.com/office/officeart/2005/8/layout/hList1"/>
    <dgm:cxn modelId="{39B7C875-4A6C-4F75-9B45-95B5C15149FE}" type="presParOf" srcId="{EB3A67E2-A7C0-40BD-B8E1-3DAC2894DB68}" destId="{5AEA3B99-E322-4888-97FF-781F6F73311F}" srcOrd="4" destOrd="0" presId="urn:microsoft.com/office/officeart/2005/8/layout/hList1"/>
    <dgm:cxn modelId="{19306ECB-356B-4256-BC70-AAD3A8B9218D}" type="presParOf" srcId="{5AEA3B99-E322-4888-97FF-781F6F73311F}" destId="{CA004F30-FF21-470D-9F78-F45343265B2B}" srcOrd="0" destOrd="0" presId="urn:microsoft.com/office/officeart/2005/8/layout/hList1"/>
    <dgm:cxn modelId="{9B205840-B3F3-49B4-84C4-002CC44D8A47}" type="presParOf" srcId="{5AEA3B99-E322-4888-97FF-781F6F73311F}" destId="{4CF31BF0-2191-46AA-B46E-CADBDA5082B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DE6DB6-99CD-4F3B-BB9D-7CC2F035C4D8}"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6685C370-CE3E-4591-AB44-3CC6BC46A336}">
      <dgm:prSet/>
      <dgm:spPr/>
      <dgm:t>
        <a:bodyPr/>
        <a:lstStyle/>
        <a:p>
          <a:pPr rtl="0"/>
          <a:r>
            <a:rPr lang="en-US" dirty="0"/>
            <a:t>Multi-Family refers to the issue of properly accounting for additional children in the household that a parent owes a duty of support but whom are not subject to the child support order being established.</a:t>
          </a:r>
        </a:p>
      </dgm:t>
    </dgm:pt>
    <dgm:pt modelId="{50F6B780-CF13-44EA-98E7-8EF595DA37E7}" type="parTrans" cxnId="{440E48F6-FE95-48C2-AB19-ECC63E5350DC}">
      <dgm:prSet/>
      <dgm:spPr/>
      <dgm:t>
        <a:bodyPr/>
        <a:lstStyle/>
        <a:p>
          <a:endParaRPr lang="en-US"/>
        </a:p>
      </dgm:t>
    </dgm:pt>
    <dgm:pt modelId="{18B70638-F2B0-4600-BE2A-321AC6619967}" type="sibTrans" cxnId="{440E48F6-FE95-48C2-AB19-ECC63E5350DC}">
      <dgm:prSet/>
      <dgm:spPr/>
      <dgm:t>
        <a:bodyPr/>
        <a:lstStyle/>
        <a:p>
          <a:endParaRPr lang="en-US"/>
        </a:p>
      </dgm:t>
    </dgm:pt>
    <dgm:pt modelId="{DF9359B4-E468-4054-885D-AD44583184BF}">
      <dgm:prSet/>
      <dgm:spPr/>
      <dgm:t>
        <a:bodyPr/>
        <a:lstStyle/>
        <a:p>
          <a:pPr rtl="0"/>
          <a:r>
            <a:rPr lang="en-US" b="1" i="1"/>
            <a:t>Order Establishment and Modification </a:t>
          </a:r>
          <a:r>
            <a:rPr lang="en-US"/>
            <a:t>is not uniform  among Maryland jurisdictions when there are other children in the household who are not subject to the order being established or modified.</a:t>
          </a:r>
        </a:p>
      </dgm:t>
    </dgm:pt>
    <dgm:pt modelId="{08D883E9-EF67-483B-81AD-9FA56265132F}" type="parTrans" cxnId="{1B2BD133-4677-4363-B768-D54266E90FCF}">
      <dgm:prSet/>
      <dgm:spPr/>
      <dgm:t>
        <a:bodyPr/>
        <a:lstStyle/>
        <a:p>
          <a:endParaRPr lang="en-US"/>
        </a:p>
      </dgm:t>
    </dgm:pt>
    <dgm:pt modelId="{A779AD33-3EA3-4274-8407-7A507F47E5C4}" type="sibTrans" cxnId="{1B2BD133-4677-4363-B768-D54266E90FCF}">
      <dgm:prSet/>
      <dgm:spPr/>
      <dgm:t>
        <a:bodyPr/>
        <a:lstStyle/>
        <a:p>
          <a:endParaRPr lang="en-US"/>
        </a:p>
      </dgm:t>
    </dgm:pt>
    <dgm:pt modelId="{A27DBDC7-D304-4F8D-A47A-545E86645539}">
      <dgm:prSet/>
      <dgm:spPr/>
      <dgm:t>
        <a:bodyPr/>
        <a:lstStyle/>
        <a:p>
          <a:pPr rtl="0"/>
          <a:endParaRPr lang="en-US" dirty="0"/>
        </a:p>
      </dgm:t>
    </dgm:pt>
    <dgm:pt modelId="{7955694D-ACF6-4FDC-B16F-7ADFB841CF15}" type="parTrans" cxnId="{D3A63754-E14E-4603-BD40-DF8598B0ED8F}">
      <dgm:prSet/>
      <dgm:spPr/>
      <dgm:t>
        <a:bodyPr/>
        <a:lstStyle/>
        <a:p>
          <a:endParaRPr lang="en-US"/>
        </a:p>
      </dgm:t>
    </dgm:pt>
    <dgm:pt modelId="{3376A4A2-C056-4696-80B7-1DD0B31D877E}" type="sibTrans" cxnId="{D3A63754-E14E-4603-BD40-DF8598B0ED8F}">
      <dgm:prSet/>
      <dgm:spPr/>
      <dgm:t>
        <a:bodyPr/>
        <a:lstStyle/>
        <a:p>
          <a:endParaRPr lang="en-US"/>
        </a:p>
      </dgm:t>
    </dgm:pt>
    <dgm:pt modelId="{42EF41E8-B74A-45CB-874F-AD338BCCA384}" type="pres">
      <dgm:prSet presAssocID="{17DE6DB6-99CD-4F3B-BB9D-7CC2F035C4D8}" presName="linear" presStyleCnt="0">
        <dgm:presLayoutVars>
          <dgm:animLvl val="lvl"/>
          <dgm:resizeHandles val="exact"/>
        </dgm:presLayoutVars>
      </dgm:prSet>
      <dgm:spPr/>
    </dgm:pt>
    <dgm:pt modelId="{1AFE910B-30E6-4037-B298-EE0A210A73C1}" type="pres">
      <dgm:prSet presAssocID="{6685C370-CE3E-4591-AB44-3CC6BC46A336}" presName="parentText" presStyleLbl="node1" presStyleIdx="0" presStyleCnt="2">
        <dgm:presLayoutVars>
          <dgm:chMax val="0"/>
          <dgm:bulletEnabled val="1"/>
        </dgm:presLayoutVars>
      </dgm:prSet>
      <dgm:spPr/>
    </dgm:pt>
    <dgm:pt modelId="{A625EA8A-C050-4C7E-ADB5-E58DC8A645CC}" type="pres">
      <dgm:prSet presAssocID="{18B70638-F2B0-4600-BE2A-321AC6619967}" presName="spacer" presStyleCnt="0"/>
      <dgm:spPr/>
    </dgm:pt>
    <dgm:pt modelId="{19C010BA-3E51-4F5F-B56A-52155F4B65DC}" type="pres">
      <dgm:prSet presAssocID="{DF9359B4-E468-4054-885D-AD44583184BF}" presName="parentText" presStyleLbl="node1" presStyleIdx="1" presStyleCnt="2">
        <dgm:presLayoutVars>
          <dgm:chMax val="0"/>
          <dgm:bulletEnabled val="1"/>
        </dgm:presLayoutVars>
      </dgm:prSet>
      <dgm:spPr/>
    </dgm:pt>
    <dgm:pt modelId="{B7E4933D-ED26-42CB-AA57-31A0D3C20EE3}" type="pres">
      <dgm:prSet presAssocID="{DF9359B4-E468-4054-885D-AD44583184BF}" presName="childText" presStyleLbl="revTx" presStyleIdx="0" presStyleCnt="1">
        <dgm:presLayoutVars>
          <dgm:bulletEnabled val="1"/>
        </dgm:presLayoutVars>
      </dgm:prSet>
      <dgm:spPr/>
    </dgm:pt>
  </dgm:ptLst>
  <dgm:cxnLst>
    <dgm:cxn modelId="{59A5950C-6AA7-4471-A7F3-8CF1AEB77D07}" type="presOf" srcId="{6685C370-CE3E-4591-AB44-3CC6BC46A336}" destId="{1AFE910B-30E6-4037-B298-EE0A210A73C1}" srcOrd="0" destOrd="0" presId="urn:microsoft.com/office/officeart/2005/8/layout/vList2"/>
    <dgm:cxn modelId="{E2867B22-22F1-48A5-8FE1-E7A6FE06D152}" type="presOf" srcId="{17DE6DB6-99CD-4F3B-BB9D-7CC2F035C4D8}" destId="{42EF41E8-B74A-45CB-874F-AD338BCCA384}" srcOrd="0" destOrd="0" presId="urn:microsoft.com/office/officeart/2005/8/layout/vList2"/>
    <dgm:cxn modelId="{1B2BD133-4677-4363-B768-D54266E90FCF}" srcId="{17DE6DB6-99CD-4F3B-BB9D-7CC2F035C4D8}" destId="{DF9359B4-E468-4054-885D-AD44583184BF}" srcOrd="1" destOrd="0" parTransId="{08D883E9-EF67-483B-81AD-9FA56265132F}" sibTransId="{A779AD33-3EA3-4274-8407-7A507F47E5C4}"/>
    <dgm:cxn modelId="{D3A63754-E14E-4603-BD40-DF8598B0ED8F}" srcId="{DF9359B4-E468-4054-885D-AD44583184BF}" destId="{A27DBDC7-D304-4F8D-A47A-545E86645539}" srcOrd="0" destOrd="0" parTransId="{7955694D-ACF6-4FDC-B16F-7ADFB841CF15}" sibTransId="{3376A4A2-C056-4696-80B7-1DD0B31D877E}"/>
    <dgm:cxn modelId="{66EEB095-DD1E-4236-8EF6-2CB82C171DD7}" type="presOf" srcId="{DF9359B4-E468-4054-885D-AD44583184BF}" destId="{19C010BA-3E51-4F5F-B56A-52155F4B65DC}" srcOrd="0" destOrd="0" presId="urn:microsoft.com/office/officeart/2005/8/layout/vList2"/>
    <dgm:cxn modelId="{AD39B0BB-7EC2-4087-8A8B-996F0BDA9227}" type="presOf" srcId="{A27DBDC7-D304-4F8D-A47A-545E86645539}" destId="{B7E4933D-ED26-42CB-AA57-31A0D3C20EE3}" srcOrd="0" destOrd="0" presId="urn:microsoft.com/office/officeart/2005/8/layout/vList2"/>
    <dgm:cxn modelId="{440E48F6-FE95-48C2-AB19-ECC63E5350DC}" srcId="{17DE6DB6-99CD-4F3B-BB9D-7CC2F035C4D8}" destId="{6685C370-CE3E-4591-AB44-3CC6BC46A336}" srcOrd="0" destOrd="0" parTransId="{50F6B780-CF13-44EA-98E7-8EF595DA37E7}" sibTransId="{18B70638-F2B0-4600-BE2A-321AC6619967}"/>
    <dgm:cxn modelId="{FAA470E6-4968-4B86-9E44-32141F108E4B}" type="presParOf" srcId="{42EF41E8-B74A-45CB-874F-AD338BCCA384}" destId="{1AFE910B-30E6-4037-B298-EE0A210A73C1}" srcOrd="0" destOrd="0" presId="urn:microsoft.com/office/officeart/2005/8/layout/vList2"/>
    <dgm:cxn modelId="{F5C7E506-E4E9-4E24-A443-CFC38A89C952}" type="presParOf" srcId="{42EF41E8-B74A-45CB-874F-AD338BCCA384}" destId="{A625EA8A-C050-4C7E-ADB5-E58DC8A645CC}" srcOrd="1" destOrd="0" presId="urn:microsoft.com/office/officeart/2005/8/layout/vList2"/>
    <dgm:cxn modelId="{06771DF1-0F85-49B0-83CA-987923BBA69D}" type="presParOf" srcId="{42EF41E8-B74A-45CB-874F-AD338BCCA384}" destId="{19C010BA-3E51-4F5F-B56A-52155F4B65DC}" srcOrd="2" destOrd="0" presId="urn:microsoft.com/office/officeart/2005/8/layout/vList2"/>
    <dgm:cxn modelId="{4DB6498E-4860-4B7B-A864-F6F53B3B2366}" type="presParOf" srcId="{42EF41E8-B74A-45CB-874F-AD338BCCA384}" destId="{B7E4933D-ED26-42CB-AA57-31A0D3C20EE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6EDE1A5-4066-4155-8EFD-D3283F690662}"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59E75044-3755-4FCA-B314-B351F67B5DB2}">
      <dgm:prSet/>
      <dgm:spPr/>
      <dgm:t>
        <a:bodyPr/>
        <a:lstStyle/>
        <a:p>
          <a:pPr rtl="0"/>
          <a:r>
            <a:rPr lang="en-US" dirty="0"/>
            <a:t>Presently 37 states provide an income deduction for additional dependents with no court order.</a:t>
          </a:r>
        </a:p>
      </dgm:t>
    </dgm:pt>
    <dgm:pt modelId="{4B3F3F1D-AE2C-4839-B12C-B42B7F17A9AC}" type="parTrans" cxnId="{EE6BAA2C-1F02-457C-AE85-D1505CDF4FA9}">
      <dgm:prSet/>
      <dgm:spPr/>
      <dgm:t>
        <a:bodyPr/>
        <a:lstStyle/>
        <a:p>
          <a:endParaRPr lang="en-US"/>
        </a:p>
      </dgm:t>
    </dgm:pt>
    <dgm:pt modelId="{699F18CD-9F2B-48A1-972F-0D73B45CC192}" type="sibTrans" cxnId="{EE6BAA2C-1F02-457C-AE85-D1505CDF4FA9}">
      <dgm:prSet/>
      <dgm:spPr/>
      <dgm:t>
        <a:bodyPr/>
        <a:lstStyle/>
        <a:p>
          <a:endParaRPr lang="en-US"/>
        </a:p>
      </dgm:t>
    </dgm:pt>
    <dgm:pt modelId="{B2484AB8-891F-461C-ADDE-17B042CECA16}">
      <dgm:prSet/>
      <dgm:spPr/>
      <dgm:t>
        <a:bodyPr/>
        <a:lstStyle/>
        <a:p>
          <a:pPr rtl="0"/>
          <a:r>
            <a:rPr lang="en-US" dirty="0"/>
            <a:t>House Bill 191 from the 2016 legislative session prescribes the use of a theoretical order which is an allowance for support of children living in a parents home for whom that parent owes a legal duty of support and who are not subject to the support order.</a:t>
          </a:r>
        </a:p>
      </dgm:t>
    </dgm:pt>
    <dgm:pt modelId="{516ED247-C4B7-40BD-A37E-432B10F537F9}" type="parTrans" cxnId="{4E8C00C8-1C7E-4156-BC57-F66BAAA3A72E}">
      <dgm:prSet/>
      <dgm:spPr/>
      <dgm:t>
        <a:bodyPr/>
        <a:lstStyle/>
        <a:p>
          <a:endParaRPr lang="en-US"/>
        </a:p>
      </dgm:t>
    </dgm:pt>
    <dgm:pt modelId="{F689BC3D-A16C-48B4-BAE3-B428C2FEF29F}" type="sibTrans" cxnId="{4E8C00C8-1C7E-4156-BC57-F66BAAA3A72E}">
      <dgm:prSet/>
      <dgm:spPr/>
      <dgm:t>
        <a:bodyPr/>
        <a:lstStyle/>
        <a:p>
          <a:endParaRPr lang="en-US"/>
        </a:p>
      </dgm:t>
    </dgm:pt>
    <dgm:pt modelId="{B28FD5FA-EF62-4717-A4F6-9386797D9882}">
      <dgm:prSet/>
      <dgm:spPr/>
      <dgm:t>
        <a:bodyPr/>
        <a:lstStyle/>
        <a:p>
          <a:pPr rtl="0"/>
          <a:r>
            <a:rPr lang="en-US" sz="1300" dirty="0"/>
            <a:t>The theoretical order is used to calculate the child support order amount.</a:t>
          </a:r>
        </a:p>
      </dgm:t>
    </dgm:pt>
    <dgm:pt modelId="{265D362E-A82A-4766-9846-A8DEB9A96484}" type="parTrans" cxnId="{6E254EE2-4553-46D8-8A71-D937C31AF826}">
      <dgm:prSet/>
      <dgm:spPr/>
      <dgm:t>
        <a:bodyPr/>
        <a:lstStyle/>
        <a:p>
          <a:endParaRPr lang="en-US"/>
        </a:p>
      </dgm:t>
    </dgm:pt>
    <dgm:pt modelId="{711A398F-7528-4B68-9101-BBC3F042F98E}" type="sibTrans" cxnId="{6E254EE2-4553-46D8-8A71-D937C31AF826}">
      <dgm:prSet/>
      <dgm:spPr/>
      <dgm:t>
        <a:bodyPr/>
        <a:lstStyle/>
        <a:p>
          <a:endParaRPr lang="en-US"/>
        </a:p>
      </dgm:t>
    </dgm:pt>
    <dgm:pt modelId="{A0463FC5-6D98-4969-96A4-BB6C3B53D435}">
      <dgm:prSet/>
      <dgm:spPr/>
      <dgm:t>
        <a:bodyPr/>
        <a:lstStyle/>
        <a:p>
          <a:pPr rtl="0"/>
          <a:r>
            <a:rPr lang="en-US" sz="1300" dirty="0"/>
            <a:t>The allowance is 75% of the basic child  support obligation calculated in accordance with the guidelines using only the income of the parent entitled to the deduction.</a:t>
          </a:r>
        </a:p>
      </dgm:t>
    </dgm:pt>
    <dgm:pt modelId="{34AAE8EC-4C7D-4BE2-A5C3-E6A0B787AA71}" type="parTrans" cxnId="{8C58F600-C357-46BF-BFDA-A65150712DFA}">
      <dgm:prSet/>
      <dgm:spPr/>
      <dgm:t>
        <a:bodyPr/>
        <a:lstStyle/>
        <a:p>
          <a:endParaRPr lang="en-US"/>
        </a:p>
      </dgm:t>
    </dgm:pt>
    <dgm:pt modelId="{EEAB8934-1862-498A-8702-DAEDA25312E8}" type="sibTrans" cxnId="{8C58F600-C357-46BF-BFDA-A65150712DFA}">
      <dgm:prSet/>
      <dgm:spPr/>
      <dgm:t>
        <a:bodyPr/>
        <a:lstStyle/>
        <a:p>
          <a:endParaRPr lang="en-US"/>
        </a:p>
      </dgm:t>
    </dgm:pt>
    <dgm:pt modelId="{3A676257-BF38-4A63-999F-0C1B296B47E8}">
      <dgm:prSet/>
      <dgm:spPr/>
      <dgm:t>
        <a:bodyPr/>
        <a:lstStyle/>
        <a:p>
          <a:pPr rtl="0"/>
          <a:endParaRPr lang="en-US" sz="1300" dirty="0"/>
        </a:p>
      </dgm:t>
    </dgm:pt>
    <dgm:pt modelId="{D8EFC328-00A2-4A02-94F5-34B658E7B0CA}" type="parTrans" cxnId="{B0D4B5EC-B4A7-4183-BB5E-B31F18CD95B3}">
      <dgm:prSet/>
      <dgm:spPr/>
      <dgm:t>
        <a:bodyPr/>
        <a:lstStyle/>
        <a:p>
          <a:endParaRPr lang="en-US"/>
        </a:p>
      </dgm:t>
    </dgm:pt>
    <dgm:pt modelId="{A225C5D8-777A-435E-A4AC-E1EA9F4A76D3}" type="sibTrans" cxnId="{B0D4B5EC-B4A7-4183-BB5E-B31F18CD95B3}">
      <dgm:prSet/>
      <dgm:spPr/>
      <dgm:t>
        <a:bodyPr/>
        <a:lstStyle/>
        <a:p>
          <a:endParaRPr lang="en-US"/>
        </a:p>
      </dgm:t>
    </dgm:pt>
    <dgm:pt modelId="{55ADEBCC-C646-42AA-A61E-9F817BBF4ADA}">
      <dgm:prSet custT="1"/>
      <dgm:spPr/>
      <dgm:t>
        <a:bodyPr/>
        <a:lstStyle/>
        <a:p>
          <a:pPr rtl="0"/>
          <a:endParaRPr lang="en-US" sz="800" dirty="0"/>
        </a:p>
      </dgm:t>
    </dgm:pt>
    <dgm:pt modelId="{71B55130-127E-4CA8-BBCB-8EBD1311E50F}" type="parTrans" cxnId="{EF0445D5-4E68-449D-AFDE-1729AB76986E}">
      <dgm:prSet/>
      <dgm:spPr/>
      <dgm:t>
        <a:bodyPr/>
        <a:lstStyle/>
        <a:p>
          <a:endParaRPr lang="en-US"/>
        </a:p>
      </dgm:t>
    </dgm:pt>
    <dgm:pt modelId="{D3F8E47C-EB36-43B3-93CC-D1A5D49692DC}" type="sibTrans" cxnId="{EF0445D5-4E68-449D-AFDE-1729AB76986E}">
      <dgm:prSet/>
      <dgm:spPr/>
      <dgm:t>
        <a:bodyPr/>
        <a:lstStyle/>
        <a:p>
          <a:endParaRPr lang="en-US"/>
        </a:p>
      </dgm:t>
    </dgm:pt>
    <dgm:pt modelId="{52662D57-7CF3-40C5-91C7-D0FC846E771D}" type="pres">
      <dgm:prSet presAssocID="{F6EDE1A5-4066-4155-8EFD-D3283F690662}" presName="linear" presStyleCnt="0">
        <dgm:presLayoutVars>
          <dgm:animLvl val="lvl"/>
          <dgm:resizeHandles val="exact"/>
        </dgm:presLayoutVars>
      </dgm:prSet>
      <dgm:spPr/>
    </dgm:pt>
    <dgm:pt modelId="{6745D359-B414-44B8-AEE0-8F9FEB18E78B}" type="pres">
      <dgm:prSet presAssocID="{59E75044-3755-4FCA-B314-B351F67B5DB2}" presName="parentText" presStyleLbl="node1" presStyleIdx="0" presStyleCnt="2">
        <dgm:presLayoutVars>
          <dgm:chMax val="0"/>
          <dgm:bulletEnabled val="1"/>
        </dgm:presLayoutVars>
      </dgm:prSet>
      <dgm:spPr/>
    </dgm:pt>
    <dgm:pt modelId="{6CB770FC-5E73-40BE-B30D-134FAA629590}" type="pres">
      <dgm:prSet presAssocID="{699F18CD-9F2B-48A1-972F-0D73B45CC192}" presName="spacer" presStyleCnt="0"/>
      <dgm:spPr/>
    </dgm:pt>
    <dgm:pt modelId="{27CF36CC-6A31-422F-9DC9-6ECFBEB8C189}" type="pres">
      <dgm:prSet presAssocID="{B2484AB8-891F-461C-ADDE-17B042CECA16}" presName="parentText" presStyleLbl="node1" presStyleIdx="1" presStyleCnt="2">
        <dgm:presLayoutVars>
          <dgm:chMax val="0"/>
          <dgm:bulletEnabled val="1"/>
        </dgm:presLayoutVars>
      </dgm:prSet>
      <dgm:spPr/>
    </dgm:pt>
    <dgm:pt modelId="{B34CD04C-FA58-432A-9815-7CB5252A83D4}" type="pres">
      <dgm:prSet presAssocID="{B2484AB8-891F-461C-ADDE-17B042CECA16}" presName="childText" presStyleLbl="revTx" presStyleIdx="0" presStyleCnt="1">
        <dgm:presLayoutVars>
          <dgm:bulletEnabled val="1"/>
        </dgm:presLayoutVars>
      </dgm:prSet>
      <dgm:spPr/>
    </dgm:pt>
  </dgm:ptLst>
  <dgm:cxnLst>
    <dgm:cxn modelId="{8C58F600-C357-46BF-BFDA-A65150712DFA}" srcId="{B2484AB8-891F-461C-ADDE-17B042CECA16}" destId="{A0463FC5-6D98-4969-96A4-BB6C3B53D435}" srcOrd="3" destOrd="0" parTransId="{34AAE8EC-4C7D-4BE2-A5C3-E6A0B787AA71}" sibTransId="{EEAB8934-1862-498A-8702-DAEDA25312E8}"/>
    <dgm:cxn modelId="{9278C813-3CBA-4A22-A27B-04C26E59C420}" type="presOf" srcId="{B28FD5FA-EF62-4717-A4F6-9386797D9882}" destId="{B34CD04C-FA58-432A-9815-7CB5252A83D4}" srcOrd="0" destOrd="1" presId="urn:microsoft.com/office/officeart/2005/8/layout/vList2"/>
    <dgm:cxn modelId="{0A09872A-6A7F-4FD9-8B79-518831CD2930}" type="presOf" srcId="{A0463FC5-6D98-4969-96A4-BB6C3B53D435}" destId="{B34CD04C-FA58-432A-9815-7CB5252A83D4}" srcOrd="0" destOrd="3" presId="urn:microsoft.com/office/officeart/2005/8/layout/vList2"/>
    <dgm:cxn modelId="{EE6BAA2C-1F02-457C-AE85-D1505CDF4FA9}" srcId="{F6EDE1A5-4066-4155-8EFD-D3283F690662}" destId="{59E75044-3755-4FCA-B314-B351F67B5DB2}" srcOrd="0" destOrd="0" parTransId="{4B3F3F1D-AE2C-4839-B12C-B42B7F17A9AC}" sibTransId="{699F18CD-9F2B-48A1-972F-0D73B45CC192}"/>
    <dgm:cxn modelId="{5E563233-623F-421B-B628-EF7B3BE2536A}" type="presOf" srcId="{55ADEBCC-C646-42AA-A61E-9F817BBF4ADA}" destId="{B34CD04C-FA58-432A-9815-7CB5252A83D4}" srcOrd="0" destOrd="2" presId="urn:microsoft.com/office/officeart/2005/8/layout/vList2"/>
    <dgm:cxn modelId="{1704BE3E-F51B-4CBA-9556-B7A12F716C11}" type="presOf" srcId="{3A676257-BF38-4A63-999F-0C1B296B47E8}" destId="{B34CD04C-FA58-432A-9815-7CB5252A83D4}" srcOrd="0" destOrd="0" presId="urn:microsoft.com/office/officeart/2005/8/layout/vList2"/>
    <dgm:cxn modelId="{06D7464A-556E-4822-8A76-0F5A5354BDF8}" type="presOf" srcId="{59E75044-3755-4FCA-B314-B351F67B5DB2}" destId="{6745D359-B414-44B8-AEE0-8F9FEB18E78B}" srcOrd="0" destOrd="0" presId="urn:microsoft.com/office/officeart/2005/8/layout/vList2"/>
    <dgm:cxn modelId="{F9CDD59A-F9A4-417E-81EB-9CEB2FD4467A}" type="presOf" srcId="{B2484AB8-891F-461C-ADDE-17B042CECA16}" destId="{27CF36CC-6A31-422F-9DC9-6ECFBEB8C189}" srcOrd="0" destOrd="0" presId="urn:microsoft.com/office/officeart/2005/8/layout/vList2"/>
    <dgm:cxn modelId="{E5EF40AB-0A11-440C-B8C7-33F548424826}" type="presOf" srcId="{F6EDE1A5-4066-4155-8EFD-D3283F690662}" destId="{52662D57-7CF3-40C5-91C7-D0FC846E771D}" srcOrd="0" destOrd="0" presId="urn:microsoft.com/office/officeart/2005/8/layout/vList2"/>
    <dgm:cxn modelId="{4E8C00C8-1C7E-4156-BC57-F66BAAA3A72E}" srcId="{F6EDE1A5-4066-4155-8EFD-D3283F690662}" destId="{B2484AB8-891F-461C-ADDE-17B042CECA16}" srcOrd="1" destOrd="0" parTransId="{516ED247-C4B7-40BD-A37E-432B10F537F9}" sibTransId="{F689BC3D-A16C-48B4-BAE3-B428C2FEF29F}"/>
    <dgm:cxn modelId="{EF0445D5-4E68-449D-AFDE-1729AB76986E}" srcId="{B2484AB8-891F-461C-ADDE-17B042CECA16}" destId="{55ADEBCC-C646-42AA-A61E-9F817BBF4ADA}" srcOrd="2" destOrd="0" parTransId="{71B55130-127E-4CA8-BBCB-8EBD1311E50F}" sibTransId="{D3F8E47C-EB36-43B3-93CC-D1A5D49692DC}"/>
    <dgm:cxn modelId="{6E254EE2-4553-46D8-8A71-D937C31AF826}" srcId="{B2484AB8-891F-461C-ADDE-17B042CECA16}" destId="{B28FD5FA-EF62-4717-A4F6-9386797D9882}" srcOrd="1" destOrd="0" parTransId="{265D362E-A82A-4766-9846-A8DEB9A96484}" sibTransId="{711A398F-7528-4B68-9101-BBC3F042F98E}"/>
    <dgm:cxn modelId="{B0D4B5EC-B4A7-4183-BB5E-B31F18CD95B3}" srcId="{B2484AB8-891F-461C-ADDE-17B042CECA16}" destId="{3A676257-BF38-4A63-999F-0C1B296B47E8}" srcOrd="0" destOrd="0" parTransId="{D8EFC328-00A2-4A02-94F5-34B658E7B0CA}" sibTransId="{A225C5D8-777A-435E-A4AC-E1EA9F4A76D3}"/>
    <dgm:cxn modelId="{F0ED4D41-463F-4C04-A221-F139B285B82B}" type="presParOf" srcId="{52662D57-7CF3-40C5-91C7-D0FC846E771D}" destId="{6745D359-B414-44B8-AEE0-8F9FEB18E78B}" srcOrd="0" destOrd="0" presId="urn:microsoft.com/office/officeart/2005/8/layout/vList2"/>
    <dgm:cxn modelId="{146E9CC8-B2D1-4931-9581-F4D36A434422}" type="presParOf" srcId="{52662D57-7CF3-40C5-91C7-D0FC846E771D}" destId="{6CB770FC-5E73-40BE-B30D-134FAA629590}" srcOrd="1" destOrd="0" presId="urn:microsoft.com/office/officeart/2005/8/layout/vList2"/>
    <dgm:cxn modelId="{A42506AF-74CC-4090-8EBB-BA81E809F2C0}" type="presParOf" srcId="{52662D57-7CF3-40C5-91C7-D0FC846E771D}" destId="{27CF36CC-6A31-422F-9DC9-6ECFBEB8C189}" srcOrd="2" destOrd="0" presId="urn:microsoft.com/office/officeart/2005/8/layout/vList2"/>
    <dgm:cxn modelId="{74B123FA-E603-4350-AE4D-98103131DA7E}" type="presParOf" srcId="{52662D57-7CF3-40C5-91C7-D0FC846E771D}" destId="{B34CD04C-FA58-432A-9815-7CB5252A83D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459EB7-AD83-4FEF-B633-DE7EB09D532C}">
      <dsp:nvSpPr>
        <dsp:cNvPr id="0" name=""/>
        <dsp:cNvSpPr/>
      </dsp:nvSpPr>
      <dsp:spPr>
        <a:xfrm>
          <a:off x="0" y="1127814"/>
          <a:ext cx="8229600" cy="1503752"/>
        </a:xfrm>
        <a:prstGeom prst="notchedRightArrow">
          <a:avLst/>
        </a:prstGeom>
        <a:solidFill>
          <a:schemeClr val="accent4">
            <a:lumMod val="75000"/>
          </a:schemeClr>
        </a:solidFill>
        <a:ln>
          <a:noFill/>
        </a:ln>
        <a:effectLst/>
      </dsp:spPr>
      <dsp:style>
        <a:lnRef idx="0">
          <a:scrgbClr r="0" g="0" b="0"/>
        </a:lnRef>
        <a:fillRef idx="1">
          <a:scrgbClr r="0" g="0" b="0"/>
        </a:fillRef>
        <a:effectRef idx="0">
          <a:scrgbClr r="0" g="0" b="0"/>
        </a:effectRef>
        <a:fontRef idx="minor"/>
      </dsp:style>
    </dsp:sp>
    <dsp:sp modelId="{39BDCCF5-DE8E-4019-A066-BDA6E3B1025D}">
      <dsp:nvSpPr>
        <dsp:cNvPr id="0" name=""/>
        <dsp:cNvSpPr/>
      </dsp:nvSpPr>
      <dsp:spPr>
        <a:xfrm>
          <a:off x="3489" y="0"/>
          <a:ext cx="2028868" cy="150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marL="0" lvl="0" indent="0" algn="ctr" defTabSz="666750">
            <a:lnSpc>
              <a:spcPct val="90000"/>
            </a:lnSpc>
            <a:spcBef>
              <a:spcPct val="0"/>
            </a:spcBef>
            <a:spcAft>
              <a:spcPct val="35000"/>
            </a:spcAft>
            <a:buNone/>
          </a:pPr>
          <a:r>
            <a:rPr lang="en-US" sz="1500" b="1" kern="1200" dirty="0">
              <a:solidFill>
                <a:schemeClr val="accent4"/>
              </a:solidFill>
            </a:rPr>
            <a:t>1989</a:t>
          </a:r>
        </a:p>
        <a:p>
          <a:pPr marL="0" lvl="0" indent="0" algn="ctr" defTabSz="666750">
            <a:lnSpc>
              <a:spcPct val="90000"/>
            </a:lnSpc>
            <a:spcBef>
              <a:spcPct val="0"/>
            </a:spcBef>
            <a:spcAft>
              <a:spcPct val="35000"/>
            </a:spcAft>
            <a:buNone/>
          </a:pPr>
          <a:r>
            <a:rPr lang="en-US" sz="1500" b="1" kern="1200" dirty="0">
              <a:solidFill>
                <a:schemeClr val="accent4"/>
              </a:solidFill>
            </a:rPr>
            <a:t> Adoption of guidelines with self-support reserve</a:t>
          </a:r>
        </a:p>
      </dsp:txBody>
      <dsp:txXfrm>
        <a:off x="3489" y="0"/>
        <a:ext cx="2028868" cy="1503752"/>
      </dsp:txXfrm>
    </dsp:sp>
    <dsp:sp modelId="{1243A7D7-DE48-4BDF-87F4-7A7FCB5B0332}">
      <dsp:nvSpPr>
        <dsp:cNvPr id="0" name=""/>
        <dsp:cNvSpPr/>
      </dsp:nvSpPr>
      <dsp:spPr>
        <a:xfrm>
          <a:off x="829954" y="1691721"/>
          <a:ext cx="375938" cy="37593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0CFC2D-9E04-4CAD-A1D9-99B3E124A26F}">
      <dsp:nvSpPr>
        <dsp:cNvPr id="0" name=""/>
        <dsp:cNvSpPr/>
      </dsp:nvSpPr>
      <dsp:spPr>
        <a:xfrm>
          <a:off x="2100981" y="2255628"/>
          <a:ext cx="1833922" cy="150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ctr" defTabSz="666750">
            <a:lnSpc>
              <a:spcPct val="90000"/>
            </a:lnSpc>
            <a:spcBef>
              <a:spcPct val="0"/>
            </a:spcBef>
            <a:spcAft>
              <a:spcPct val="35000"/>
            </a:spcAft>
            <a:buNone/>
          </a:pPr>
          <a:r>
            <a:rPr lang="en-US" sz="1500" b="1" kern="1200" dirty="0">
              <a:solidFill>
                <a:schemeClr val="tx2"/>
              </a:solidFill>
            </a:rPr>
            <a:t>2004</a:t>
          </a:r>
        </a:p>
        <a:p>
          <a:pPr marL="0" lvl="0" indent="0" algn="ctr" defTabSz="666750">
            <a:lnSpc>
              <a:spcPct val="90000"/>
            </a:lnSpc>
            <a:spcBef>
              <a:spcPct val="0"/>
            </a:spcBef>
            <a:spcAft>
              <a:spcPct val="35000"/>
            </a:spcAft>
            <a:buNone/>
          </a:pPr>
          <a:r>
            <a:rPr lang="en-US" sz="1500" b="1" kern="1200" dirty="0">
              <a:solidFill>
                <a:schemeClr val="tx2"/>
              </a:solidFill>
            </a:rPr>
            <a:t>Self-support reserve updated</a:t>
          </a:r>
        </a:p>
      </dsp:txBody>
      <dsp:txXfrm>
        <a:off x="2100981" y="2255628"/>
        <a:ext cx="1833922" cy="1503752"/>
      </dsp:txXfrm>
    </dsp:sp>
    <dsp:sp modelId="{13F5A988-6461-490D-B962-0B9E78277865}">
      <dsp:nvSpPr>
        <dsp:cNvPr id="0" name=""/>
        <dsp:cNvSpPr/>
      </dsp:nvSpPr>
      <dsp:spPr>
        <a:xfrm>
          <a:off x="2829973" y="1691721"/>
          <a:ext cx="375938" cy="375938"/>
        </a:xfrm>
        <a:prstGeom prst="ellipse">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285D57-36B5-4146-A39E-A8AF6F84C560}">
      <dsp:nvSpPr>
        <dsp:cNvPr id="0" name=""/>
        <dsp:cNvSpPr/>
      </dsp:nvSpPr>
      <dsp:spPr>
        <a:xfrm>
          <a:off x="4003527" y="0"/>
          <a:ext cx="1874287" cy="150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b="1" kern="1200" dirty="0">
              <a:solidFill>
                <a:schemeClr val="accent1"/>
              </a:solidFill>
            </a:rPr>
            <a:t>2007</a:t>
          </a:r>
        </a:p>
        <a:p>
          <a:pPr marL="0" lvl="0" indent="0" algn="ctr" defTabSz="622300">
            <a:lnSpc>
              <a:spcPct val="90000"/>
            </a:lnSpc>
            <a:spcBef>
              <a:spcPct val="0"/>
            </a:spcBef>
            <a:spcAft>
              <a:spcPct val="35000"/>
            </a:spcAft>
            <a:buNone/>
          </a:pPr>
          <a:r>
            <a:rPr lang="en-US" sz="1400" b="1" kern="1200" dirty="0">
              <a:solidFill>
                <a:schemeClr val="accent1"/>
              </a:solidFill>
            </a:rPr>
            <a:t>Health insurance revised to additional cost</a:t>
          </a:r>
        </a:p>
      </dsp:txBody>
      <dsp:txXfrm>
        <a:off x="4003527" y="0"/>
        <a:ext cx="1874287" cy="1503752"/>
      </dsp:txXfrm>
    </dsp:sp>
    <dsp:sp modelId="{8260016D-5B97-48BE-8908-E06A5644A8FE}">
      <dsp:nvSpPr>
        <dsp:cNvPr id="0" name=""/>
        <dsp:cNvSpPr/>
      </dsp:nvSpPr>
      <dsp:spPr>
        <a:xfrm>
          <a:off x="4752701" y="1691721"/>
          <a:ext cx="375938" cy="375938"/>
        </a:xfrm>
        <a:prstGeom prst="ellipse">
          <a:avLst/>
        </a:prstGeom>
        <a:solidFill>
          <a:schemeClr val="accent4">
            <a:hueOff val="-2346630"/>
            <a:satOff val="-24086"/>
            <a:lumOff val="1006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235247-9454-4444-9538-14FEC9325518}">
      <dsp:nvSpPr>
        <dsp:cNvPr id="0" name=""/>
        <dsp:cNvSpPr/>
      </dsp:nvSpPr>
      <dsp:spPr>
        <a:xfrm>
          <a:off x="5946437" y="2255628"/>
          <a:ext cx="1456712" cy="150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b="1" kern="1200" dirty="0">
              <a:solidFill>
                <a:schemeClr val="accent5"/>
              </a:solidFill>
            </a:rPr>
            <a:t>2010</a:t>
          </a:r>
        </a:p>
        <a:p>
          <a:pPr marL="0" lvl="0" indent="0" algn="ctr" defTabSz="622300">
            <a:lnSpc>
              <a:spcPct val="90000"/>
            </a:lnSpc>
            <a:spcBef>
              <a:spcPct val="0"/>
            </a:spcBef>
            <a:spcAft>
              <a:spcPct val="35000"/>
            </a:spcAft>
            <a:buNone/>
          </a:pPr>
          <a:r>
            <a:rPr lang="en-US" sz="1400" b="1" kern="1200" dirty="0">
              <a:solidFill>
                <a:schemeClr val="accent5"/>
              </a:solidFill>
            </a:rPr>
            <a:t>Guidelines schedule updated</a:t>
          </a:r>
        </a:p>
      </dsp:txBody>
      <dsp:txXfrm>
        <a:off x="5946437" y="2255628"/>
        <a:ext cx="1456712" cy="1503752"/>
      </dsp:txXfrm>
    </dsp:sp>
    <dsp:sp modelId="{3C9DAE33-7D44-4FBC-816F-C0330F89B09A}">
      <dsp:nvSpPr>
        <dsp:cNvPr id="0" name=""/>
        <dsp:cNvSpPr/>
      </dsp:nvSpPr>
      <dsp:spPr>
        <a:xfrm>
          <a:off x="6486825" y="1691721"/>
          <a:ext cx="375938" cy="375938"/>
        </a:xfrm>
        <a:prstGeom prst="ellipse">
          <a:avLst/>
        </a:prstGeom>
        <a:solidFill>
          <a:schemeClr val="accent4">
            <a:hueOff val="-3519944"/>
            <a:satOff val="-36129"/>
            <a:lumOff val="150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0A3BC-F093-42C5-9817-0F64581E2C78}">
      <dsp:nvSpPr>
        <dsp:cNvPr id="0" name=""/>
        <dsp:cNvSpPr/>
      </dsp:nvSpPr>
      <dsp:spPr>
        <a:xfrm rot="5400000">
          <a:off x="4384537" y="-2216143"/>
          <a:ext cx="1519537" cy="616077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ts val="1200"/>
            </a:spcAft>
            <a:buChar char="•"/>
          </a:pPr>
          <a:r>
            <a:rPr lang="en-US" sz="1600" kern="1200" dirty="0"/>
            <a:t>Not defined in family law.</a:t>
          </a:r>
        </a:p>
        <a:p>
          <a:pPr marL="171450" lvl="1" indent="-171450" algn="l" defTabSz="711200" rtl="0">
            <a:lnSpc>
              <a:spcPct val="90000"/>
            </a:lnSpc>
            <a:spcBef>
              <a:spcPct val="0"/>
            </a:spcBef>
            <a:spcAft>
              <a:spcPts val="1200"/>
            </a:spcAft>
            <a:buChar char="•"/>
          </a:pPr>
          <a:r>
            <a:rPr lang="en-US" sz="1600" kern="1200" dirty="0"/>
            <a:t>Recognized in case law.</a:t>
          </a:r>
        </a:p>
        <a:p>
          <a:pPr marL="171450" lvl="1" indent="-171450" algn="l" defTabSz="711200" rtl="0">
            <a:lnSpc>
              <a:spcPct val="90000"/>
            </a:lnSpc>
            <a:spcBef>
              <a:spcPct val="0"/>
            </a:spcBef>
            <a:spcAft>
              <a:spcPct val="15000"/>
            </a:spcAft>
            <a:buChar char="•"/>
          </a:pPr>
          <a:r>
            <a:rPr lang="en-US" sz="1600" b="1" kern="1200" dirty="0">
              <a:solidFill>
                <a:schemeClr val="accent1"/>
              </a:solidFill>
            </a:rPr>
            <a:t>Recommend</a:t>
          </a:r>
          <a:r>
            <a:rPr lang="en-US" sz="1600" kern="1200" dirty="0"/>
            <a:t> to define in </a:t>
          </a:r>
          <a:r>
            <a:rPr lang="en-US" sz="1600" i="1" kern="1200" dirty="0"/>
            <a:t>Family Law § 12-201</a:t>
          </a:r>
          <a:endParaRPr lang="en-US" sz="1600" kern="1200" dirty="0"/>
        </a:p>
        <a:p>
          <a:pPr marL="342900" lvl="2" indent="-171450" algn="l" defTabSz="711200" rtl="0">
            <a:lnSpc>
              <a:spcPct val="90000"/>
            </a:lnSpc>
            <a:spcBef>
              <a:spcPct val="0"/>
            </a:spcBef>
            <a:spcAft>
              <a:spcPct val="15000"/>
            </a:spcAft>
            <a:buChar char="•"/>
          </a:pPr>
          <a:r>
            <a:rPr lang="en-US" sz="1600" kern="1200" dirty="0"/>
            <a:t>Promote transparency</a:t>
          </a:r>
        </a:p>
        <a:p>
          <a:pPr marL="342900" lvl="2" indent="-171450" algn="l" defTabSz="711200" rtl="0">
            <a:lnSpc>
              <a:spcPct val="90000"/>
            </a:lnSpc>
            <a:spcBef>
              <a:spcPct val="0"/>
            </a:spcBef>
            <a:spcAft>
              <a:spcPct val="15000"/>
            </a:spcAft>
            <a:buChar char="•"/>
          </a:pPr>
          <a:r>
            <a:rPr lang="en-US" sz="1600" kern="1200" dirty="0"/>
            <a:t>Limit improper determinations</a:t>
          </a:r>
        </a:p>
      </dsp:txBody>
      <dsp:txXfrm rot="-5400000">
        <a:off x="2063921" y="178651"/>
        <a:ext cx="6086592" cy="1371181"/>
      </dsp:txXfrm>
    </dsp:sp>
    <dsp:sp modelId="{1FB046CE-A7A9-4893-AF66-ECFBF2DB188F}">
      <dsp:nvSpPr>
        <dsp:cNvPr id="0" name=""/>
        <dsp:cNvSpPr/>
      </dsp:nvSpPr>
      <dsp:spPr>
        <a:xfrm>
          <a:off x="14" y="0"/>
          <a:ext cx="2063416" cy="17283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en-US" sz="2000" b="1" i="1" kern="1200" dirty="0"/>
            <a:t>Voluntarily Impoverished</a:t>
          </a:r>
          <a:endParaRPr lang="en-US" sz="2000" kern="1200" dirty="0"/>
        </a:p>
      </dsp:txBody>
      <dsp:txXfrm>
        <a:off x="84387" y="84373"/>
        <a:ext cx="1894670" cy="1559650"/>
      </dsp:txXfrm>
    </dsp:sp>
    <dsp:sp modelId="{77792ECA-5954-46C8-BED7-67132B746498}">
      <dsp:nvSpPr>
        <dsp:cNvPr id="0" name=""/>
        <dsp:cNvSpPr/>
      </dsp:nvSpPr>
      <dsp:spPr>
        <a:xfrm rot="5400000">
          <a:off x="4386190" y="-413605"/>
          <a:ext cx="1500483" cy="618532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ts val="1200"/>
            </a:spcAft>
            <a:buChar char="•"/>
          </a:pPr>
          <a:r>
            <a:rPr lang="en-US" sz="1600" kern="1200" dirty="0"/>
            <a:t>Not aligned with the recent federal rule</a:t>
          </a:r>
          <a:r>
            <a:rPr lang="en-US" sz="1600" kern="1200" baseline="30000" dirty="0"/>
            <a:t>1</a:t>
          </a:r>
          <a:endParaRPr lang="en-US" sz="1600" kern="1200" dirty="0"/>
        </a:p>
        <a:p>
          <a:pPr marL="171450" lvl="1" indent="-171450" algn="l" defTabSz="711200" rtl="0">
            <a:lnSpc>
              <a:spcPct val="90000"/>
            </a:lnSpc>
            <a:spcBef>
              <a:spcPct val="0"/>
            </a:spcBef>
            <a:spcAft>
              <a:spcPct val="15000"/>
            </a:spcAft>
            <a:buChar char="•"/>
          </a:pPr>
          <a:r>
            <a:rPr lang="en-US" sz="1600" b="1" kern="1200" dirty="0">
              <a:solidFill>
                <a:schemeClr val="accent1"/>
              </a:solidFill>
            </a:rPr>
            <a:t>Recommend</a:t>
          </a:r>
          <a:r>
            <a:rPr lang="en-US" sz="1600" kern="1200" dirty="0"/>
            <a:t> to update in </a:t>
          </a:r>
          <a:r>
            <a:rPr lang="en-US" sz="1600" i="1" kern="1200" dirty="0"/>
            <a:t>Family Law § 12-201</a:t>
          </a:r>
          <a:endParaRPr lang="en-US" sz="1600" kern="1200" dirty="0"/>
        </a:p>
        <a:p>
          <a:pPr marL="342900" lvl="2" indent="-171450" algn="l" defTabSz="711200" rtl="0">
            <a:lnSpc>
              <a:spcPct val="90000"/>
            </a:lnSpc>
            <a:spcBef>
              <a:spcPct val="0"/>
            </a:spcBef>
            <a:spcAft>
              <a:spcPct val="15000"/>
            </a:spcAft>
            <a:buChar char="•"/>
          </a:pPr>
          <a:r>
            <a:rPr lang="en-US" sz="1600" kern="1200" dirty="0"/>
            <a:t>Incorporate House Bill 386 from 2018 Legislative Session </a:t>
          </a:r>
        </a:p>
      </dsp:txBody>
      <dsp:txXfrm rot="-5400000">
        <a:off x="2043768" y="2002065"/>
        <a:ext cx="6112079" cy="1353987"/>
      </dsp:txXfrm>
    </dsp:sp>
    <dsp:sp modelId="{B9398B13-27B3-4F61-A889-BD4EF62781BE}">
      <dsp:nvSpPr>
        <dsp:cNvPr id="0" name=""/>
        <dsp:cNvSpPr/>
      </dsp:nvSpPr>
      <dsp:spPr>
        <a:xfrm>
          <a:off x="504" y="1814859"/>
          <a:ext cx="2043264" cy="17283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en-US" sz="2000" b="1" i="1" kern="1200" dirty="0"/>
            <a:t>Potential Income</a:t>
          </a:r>
          <a:endParaRPr lang="en-US" sz="2000" kern="1200" dirty="0"/>
        </a:p>
      </dsp:txBody>
      <dsp:txXfrm>
        <a:off x="84877" y="1899232"/>
        <a:ext cx="1874518" cy="15596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4BF8E-0644-4624-AEF3-884127C893F0}">
      <dsp:nvSpPr>
        <dsp:cNvPr id="0" name=""/>
        <dsp:cNvSpPr/>
      </dsp:nvSpPr>
      <dsp:spPr>
        <a:xfrm>
          <a:off x="0" y="164021"/>
          <a:ext cx="7696200" cy="451479"/>
        </a:xfrm>
        <a:prstGeom prst="rect">
          <a:avLst/>
        </a:prstGeom>
        <a:solidFill>
          <a:schemeClr val="accent1"/>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US" sz="2800" b="1" i="1" kern="1200" dirty="0"/>
            <a:t>No Support Order Establishment</a:t>
          </a:r>
          <a:endParaRPr lang="en-US" sz="2800" kern="1200" dirty="0"/>
        </a:p>
      </dsp:txBody>
      <dsp:txXfrm>
        <a:off x="0" y="164021"/>
        <a:ext cx="7696200" cy="451479"/>
      </dsp:txXfrm>
    </dsp:sp>
    <dsp:sp modelId="{6C88C7DB-4F8E-4838-866B-14335DD3CDA9}">
      <dsp:nvSpPr>
        <dsp:cNvPr id="0" name=""/>
        <dsp:cNvSpPr/>
      </dsp:nvSpPr>
      <dsp:spPr>
        <a:xfrm>
          <a:off x="902" y="675511"/>
          <a:ext cx="4383388" cy="2989517"/>
        </a:xfrm>
        <a:prstGeom prst="rect">
          <a:avLst/>
        </a:prstGeom>
        <a:solidFill>
          <a:srgbClr val="CCD5E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en-US" sz="1800" kern="1200" dirty="0">
              <a:solidFill>
                <a:schemeClr val="tx1"/>
              </a:solidFill>
            </a:rPr>
            <a:t>Recent federal rule</a:t>
          </a:r>
          <a:r>
            <a:rPr lang="en-US" sz="1800" kern="1200" baseline="30000" dirty="0">
              <a:solidFill>
                <a:schemeClr val="tx1"/>
              </a:solidFill>
            </a:rPr>
            <a:t>1</a:t>
          </a:r>
          <a:r>
            <a:rPr lang="en-US" sz="1800" kern="1200" dirty="0">
              <a:solidFill>
                <a:schemeClr val="tx1"/>
              </a:solidFill>
            </a:rPr>
            <a:t> allows a case to close if the obligor is: </a:t>
          </a:r>
        </a:p>
        <a:p>
          <a:pPr marL="171450" lvl="1" indent="-171450" algn="l" defTabSz="800100" rtl="0">
            <a:lnSpc>
              <a:spcPct val="90000"/>
            </a:lnSpc>
            <a:spcBef>
              <a:spcPct val="0"/>
            </a:spcBef>
            <a:spcAft>
              <a:spcPts val="1200"/>
            </a:spcAft>
            <a:buChar char="•"/>
          </a:pPr>
          <a:r>
            <a:rPr lang="en-US" sz="1800" kern="1200" dirty="0">
              <a:solidFill>
                <a:schemeClr val="tx1"/>
              </a:solidFill>
            </a:rPr>
            <a:t>living with the minor child, </a:t>
          </a:r>
        </a:p>
        <a:p>
          <a:pPr marL="171450" lvl="1" indent="-171450" algn="l" defTabSz="800100" rtl="0">
            <a:lnSpc>
              <a:spcPct val="90000"/>
            </a:lnSpc>
            <a:spcBef>
              <a:spcPct val="0"/>
            </a:spcBef>
            <a:spcAft>
              <a:spcPts val="1200"/>
            </a:spcAft>
            <a:buChar char="•"/>
          </a:pPr>
          <a:r>
            <a:rPr lang="en-US" sz="1800" kern="1200" dirty="0">
              <a:solidFill>
                <a:schemeClr val="tx1"/>
              </a:solidFill>
            </a:rPr>
            <a:t>incarcerated or institutionalized in a psychiatric care facility for the minority of the child’s life, </a:t>
          </a:r>
        </a:p>
        <a:p>
          <a:pPr marL="171450" lvl="1" indent="-171450" algn="l" defTabSz="800100" rtl="0">
            <a:lnSpc>
              <a:spcPct val="90000"/>
            </a:lnSpc>
            <a:spcBef>
              <a:spcPct val="0"/>
            </a:spcBef>
            <a:spcAft>
              <a:spcPts val="1200"/>
            </a:spcAft>
            <a:buChar char="•"/>
          </a:pPr>
          <a:r>
            <a:rPr lang="en-US" sz="1800" kern="1200" dirty="0">
              <a:solidFill>
                <a:schemeClr val="tx1"/>
              </a:solidFill>
            </a:rPr>
            <a:t>medically-verified to have a total and permanent disability, or </a:t>
          </a:r>
        </a:p>
        <a:p>
          <a:pPr marL="171450" lvl="1" indent="-171450" algn="l" defTabSz="800100" rtl="0">
            <a:lnSpc>
              <a:spcPct val="90000"/>
            </a:lnSpc>
            <a:spcBef>
              <a:spcPct val="0"/>
            </a:spcBef>
            <a:spcAft>
              <a:spcPts val="1200"/>
            </a:spcAft>
            <a:buChar char="•"/>
          </a:pPr>
          <a:r>
            <a:rPr lang="en-US" sz="1800" kern="1200" dirty="0">
              <a:solidFill>
                <a:schemeClr val="tx1"/>
              </a:solidFill>
            </a:rPr>
            <a:t>obligor’s sole income is SSI or SSDI. </a:t>
          </a:r>
        </a:p>
      </dsp:txBody>
      <dsp:txXfrm>
        <a:off x="902" y="675511"/>
        <a:ext cx="4383388" cy="2989517"/>
      </dsp:txXfrm>
    </dsp:sp>
    <dsp:sp modelId="{62F2ED10-A535-4C49-B25B-EB47FF29FCA6}">
      <dsp:nvSpPr>
        <dsp:cNvPr id="0" name=""/>
        <dsp:cNvSpPr/>
      </dsp:nvSpPr>
      <dsp:spPr>
        <a:xfrm>
          <a:off x="4384291" y="675511"/>
          <a:ext cx="3311006" cy="2989517"/>
        </a:xfrm>
        <a:prstGeom prst="rect">
          <a:avLst/>
        </a:prstGeom>
        <a:solidFill>
          <a:srgbClr val="CCD5E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b="1" kern="1200" dirty="0">
              <a:solidFill>
                <a:schemeClr val="accent1"/>
              </a:solidFill>
            </a:rPr>
            <a:t>Recommend</a:t>
          </a:r>
          <a:r>
            <a:rPr lang="en-US" sz="2400" kern="1200" dirty="0">
              <a:solidFill>
                <a:schemeClr val="tx1"/>
              </a:solidFill>
            </a:rPr>
            <a:t> a provision in </a:t>
          </a:r>
          <a:r>
            <a:rPr lang="en-US" sz="2400" i="1" kern="1200" dirty="0">
              <a:solidFill>
                <a:schemeClr val="tx1"/>
              </a:solidFill>
            </a:rPr>
            <a:t>Family Law § 12-202 </a:t>
          </a:r>
          <a:r>
            <a:rPr lang="en-US" sz="2400" kern="1200" dirty="0">
              <a:solidFill>
                <a:schemeClr val="tx1"/>
              </a:solidFill>
            </a:rPr>
            <a:t>allowing courts to decline to establish or to modify a support order in these circumstances. </a:t>
          </a:r>
        </a:p>
      </dsp:txBody>
      <dsp:txXfrm>
        <a:off x="4384291" y="675511"/>
        <a:ext cx="3311006" cy="2989517"/>
      </dsp:txXfrm>
    </dsp:sp>
    <dsp:sp modelId="{C1FEEAD2-18A6-4118-9143-1B6D1304869E}">
      <dsp:nvSpPr>
        <dsp:cNvPr id="0" name=""/>
        <dsp:cNvSpPr/>
      </dsp:nvSpPr>
      <dsp:spPr>
        <a:xfrm flipV="1">
          <a:off x="0" y="3639424"/>
          <a:ext cx="7696200" cy="140800"/>
        </a:xfrm>
        <a:prstGeom prst="rect">
          <a:avLst/>
        </a:prstGeom>
        <a:solidFill>
          <a:schemeClr val="accent1"/>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70F24-0C10-455D-A366-D7B5E4653175}">
      <dsp:nvSpPr>
        <dsp:cNvPr id="0" name=""/>
        <dsp:cNvSpPr/>
      </dsp:nvSpPr>
      <dsp:spPr>
        <a:xfrm>
          <a:off x="30" y="93529"/>
          <a:ext cx="2910882" cy="403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en-US" sz="1400" kern="1200" dirty="0"/>
            <a:t>Current Guidelines</a:t>
          </a:r>
        </a:p>
      </dsp:txBody>
      <dsp:txXfrm>
        <a:off x="30" y="93529"/>
        <a:ext cx="2910882" cy="403200"/>
      </dsp:txXfrm>
    </dsp:sp>
    <dsp:sp modelId="{1557DBBA-5BEA-4A4F-A678-8C096B1660EB}">
      <dsp:nvSpPr>
        <dsp:cNvPr id="0" name=""/>
        <dsp:cNvSpPr/>
      </dsp:nvSpPr>
      <dsp:spPr>
        <a:xfrm>
          <a:off x="30" y="496729"/>
          <a:ext cx="2910882" cy="275495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ts val="1200"/>
            </a:spcAft>
            <a:buChar char="•"/>
          </a:pPr>
          <a:r>
            <a:rPr lang="en-US" sz="1400" kern="1200" dirty="0"/>
            <a:t>Guidelines recommend a discretionary order amount between $20 and $150. </a:t>
          </a:r>
        </a:p>
        <a:p>
          <a:pPr marL="228600" lvl="2" indent="-114300" algn="l" defTabSz="622300" rtl="0">
            <a:lnSpc>
              <a:spcPct val="90000"/>
            </a:lnSpc>
            <a:spcBef>
              <a:spcPct val="0"/>
            </a:spcBef>
            <a:spcAft>
              <a:spcPts val="600"/>
            </a:spcAft>
            <a:buChar char="•"/>
          </a:pPr>
          <a:r>
            <a:rPr lang="en-US" sz="1400" kern="1200" dirty="0"/>
            <a:t>Case-level review found 40% of order amounts were above $150.</a:t>
          </a:r>
        </a:p>
        <a:p>
          <a:pPr marL="228600" lvl="2" indent="-114300" algn="l" defTabSz="622300" rtl="0">
            <a:lnSpc>
              <a:spcPct val="90000"/>
            </a:lnSpc>
            <a:spcBef>
              <a:spcPct val="0"/>
            </a:spcBef>
            <a:spcAft>
              <a:spcPts val="1200"/>
            </a:spcAft>
            <a:buChar char="•"/>
          </a:pPr>
          <a:r>
            <a:rPr lang="en-US" sz="1400" kern="1200" dirty="0"/>
            <a:t>One in three orders were $162 or $163.</a:t>
          </a:r>
        </a:p>
        <a:p>
          <a:pPr marL="114300" lvl="1" indent="-114300" algn="l" defTabSz="622300" rtl="0">
            <a:lnSpc>
              <a:spcPct val="90000"/>
            </a:lnSpc>
            <a:spcBef>
              <a:spcPct val="0"/>
            </a:spcBef>
            <a:spcAft>
              <a:spcPct val="15000"/>
            </a:spcAft>
            <a:buChar char="•"/>
          </a:pPr>
          <a:r>
            <a:rPr lang="en-US" sz="1400" kern="1200" dirty="0"/>
            <a:t>More guidance is needed.</a:t>
          </a:r>
        </a:p>
        <a:p>
          <a:pPr marL="114300" lvl="1" indent="-114300" algn="l" defTabSz="622300" rtl="0">
            <a:lnSpc>
              <a:spcPct val="90000"/>
            </a:lnSpc>
            <a:spcBef>
              <a:spcPct val="0"/>
            </a:spcBef>
            <a:spcAft>
              <a:spcPct val="15000"/>
            </a:spcAft>
            <a:buChar char="•"/>
          </a:pPr>
          <a:endParaRPr lang="en-US" sz="1400" kern="1200" dirty="0"/>
        </a:p>
      </dsp:txBody>
      <dsp:txXfrm>
        <a:off x="30" y="496729"/>
        <a:ext cx="2910882" cy="2754950"/>
      </dsp:txXfrm>
    </dsp:sp>
    <dsp:sp modelId="{5D1EF134-5FE8-49AE-AF3C-4C4B0F554C3C}">
      <dsp:nvSpPr>
        <dsp:cNvPr id="0" name=""/>
        <dsp:cNvSpPr/>
      </dsp:nvSpPr>
      <dsp:spPr>
        <a:xfrm>
          <a:off x="3318436" y="93529"/>
          <a:ext cx="2910882" cy="403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Recommendations</a:t>
          </a:r>
        </a:p>
      </dsp:txBody>
      <dsp:txXfrm>
        <a:off x="3318436" y="93529"/>
        <a:ext cx="2910882" cy="403200"/>
      </dsp:txXfrm>
    </dsp:sp>
    <dsp:sp modelId="{4CE3D408-A5D7-4645-B815-B55089A2BCA6}">
      <dsp:nvSpPr>
        <dsp:cNvPr id="0" name=""/>
        <dsp:cNvSpPr/>
      </dsp:nvSpPr>
      <dsp:spPr>
        <a:xfrm>
          <a:off x="3318436" y="496729"/>
          <a:ext cx="2910882" cy="275495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ts val="1200"/>
            </a:spcAft>
            <a:buChar char="•"/>
          </a:pPr>
          <a:r>
            <a:rPr lang="en-US" sz="1400" kern="1200" dirty="0"/>
            <a:t>List specific schedule amounts at the low end.</a:t>
          </a:r>
        </a:p>
        <a:p>
          <a:pPr marL="114300" lvl="1" indent="-114300" algn="l" defTabSz="622300">
            <a:lnSpc>
              <a:spcPct val="90000"/>
            </a:lnSpc>
            <a:spcBef>
              <a:spcPct val="0"/>
            </a:spcBef>
            <a:spcAft>
              <a:spcPts val="1200"/>
            </a:spcAft>
            <a:buChar char="•"/>
          </a:pPr>
          <a:r>
            <a:rPr lang="en-US" sz="1400" kern="1200" dirty="0"/>
            <a:t>Include $0 in the lowest income bracket.</a:t>
          </a:r>
        </a:p>
        <a:p>
          <a:pPr marL="114300" lvl="1" indent="-114300" algn="l" defTabSz="622300">
            <a:lnSpc>
              <a:spcPct val="90000"/>
            </a:lnSpc>
            <a:spcBef>
              <a:spcPct val="0"/>
            </a:spcBef>
            <a:spcAft>
              <a:spcPts val="600"/>
            </a:spcAft>
            <a:buChar char="•"/>
          </a:pPr>
          <a:r>
            <a:rPr lang="en-US" sz="1400" kern="1200" dirty="0"/>
            <a:t>Begin the minimum obligation for one child at $50.</a:t>
          </a:r>
        </a:p>
        <a:p>
          <a:pPr marL="228600" lvl="2" indent="-114300" algn="l" defTabSz="622300">
            <a:lnSpc>
              <a:spcPct val="90000"/>
            </a:lnSpc>
            <a:spcBef>
              <a:spcPct val="0"/>
            </a:spcBef>
            <a:spcAft>
              <a:spcPct val="15000"/>
            </a:spcAft>
            <a:buChar char="•"/>
          </a:pPr>
          <a:r>
            <a:rPr lang="en-US" sz="1400" kern="1200" dirty="0"/>
            <a:t>Increase the minimum obligation by the proportional cost of raising additional children. </a:t>
          </a:r>
        </a:p>
        <a:p>
          <a:pPr marL="114300" lvl="1" indent="-114300" algn="l" defTabSz="622300">
            <a:lnSpc>
              <a:spcPct val="90000"/>
            </a:lnSpc>
            <a:spcBef>
              <a:spcPct val="0"/>
            </a:spcBef>
            <a:spcAft>
              <a:spcPct val="15000"/>
            </a:spcAft>
            <a:buChar char="•"/>
          </a:pPr>
          <a:endParaRPr lang="en-US" sz="1400" kern="1200" dirty="0"/>
        </a:p>
      </dsp:txBody>
      <dsp:txXfrm>
        <a:off x="3318436" y="496729"/>
        <a:ext cx="2910882" cy="27549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EAC1AC-F349-4D75-AF07-341D8550495F}">
      <dsp:nvSpPr>
        <dsp:cNvPr id="0" name=""/>
        <dsp:cNvSpPr/>
      </dsp:nvSpPr>
      <dsp:spPr>
        <a:xfrm>
          <a:off x="1928" y="29988"/>
          <a:ext cx="1880592" cy="54208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1" i="0" kern="1200" dirty="0"/>
            <a:t>Self-Support Reserve (SSR)</a:t>
          </a:r>
          <a:endParaRPr lang="en-US" sz="1500" i="0" kern="1200" dirty="0"/>
        </a:p>
      </dsp:txBody>
      <dsp:txXfrm>
        <a:off x="1928" y="29988"/>
        <a:ext cx="1880592" cy="542081"/>
      </dsp:txXfrm>
    </dsp:sp>
    <dsp:sp modelId="{17E5F81C-4F52-418F-878C-6E11678C3C28}">
      <dsp:nvSpPr>
        <dsp:cNvPr id="0" name=""/>
        <dsp:cNvSpPr/>
      </dsp:nvSpPr>
      <dsp:spPr>
        <a:xfrm>
          <a:off x="1928" y="572070"/>
          <a:ext cx="1880592" cy="351274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ts val="1200"/>
            </a:spcAft>
            <a:buChar char="•"/>
          </a:pPr>
          <a:r>
            <a:rPr lang="en-US" sz="1500" kern="1200" dirty="0"/>
            <a:t>SSR is intended to leave the obligor with a minimum income after payment of:</a:t>
          </a:r>
        </a:p>
        <a:p>
          <a:pPr marL="228600" lvl="2" indent="-114300" algn="l" defTabSz="666750" rtl="0">
            <a:lnSpc>
              <a:spcPct val="90000"/>
            </a:lnSpc>
            <a:spcBef>
              <a:spcPct val="0"/>
            </a:spcBef>
            <a:spcAft>
              <a:spcPts val="600"/>
            </a:spcAft>
            <a:buChar char="•"/>
          </a:pPr>
          <a:r>
            <a:rPr lang="en-US" sz="1500" kern="1200" dirty="0"/>
            <a:t>Child Support,</a:t>
          </a:r>
        </a:p>
        <a:p>
          <a:pPr marL="228600" lvl="2" indent="-114300" algn="l" defTabSz="666750" rtl="0">
            <a:lnSpc>
              <a:spcPct val="90000"/>
            </a:lnSpc>
            <a:spcBef>
              <a:spcPct val="0"/>
            </a:spcBef>
            <a:spcAft>
              <a:spcPts val="600"/>
            </a:spcAft>
            <a:buChar char="•"/>
          </a:pPr>
          <a:r>
            <a:rPr lang="en-US" sz="1500" kern="1200" dirty="0"/>
            <a:t>Federal &amp; State Income Taxes, and</a:t>
          </a:r>
        </a:p>
        <a:p>
          <a:pPr marL="228600" lvl="2" indent="-114300" algn="l" defTabSz="666750" rtl="0">
            <a:lnSpc>
              <a:spcPct val="90000"/>
            </a:lnSpc>
            <a:spcBef>
              <a:spcPct val="0"/>
            </a:spcBef>
            <a:spcAft>
              <a:spcPct val="15000"/>
            </a:spcAft>
            <a:buChar char="•"/>
          </a:pPr>
          <a:r>
            <a:rPr lang="en-US" sz="1500" kern="1200" dirty="0"/>
            <a:t>FICA. </a:t>
          </a:r>
        </a:p>
        <a:p>
          <a:pPr marL="114300" lvl="1" indent="-114300" algn="l" defTabSz="666750" rtl="0">
            <a:lnSpc>
              <a:spcPct val="90000"/>
            </a:lnSpc>
            <a:spcBef>
              <a:spcPct val="0"/>
            </a:spcBef>
            <a:spcAft>
              <a:spcPct val="15000"/>
            </a:spcAft>
            <a:buChar char="•"/>
          </a:pPr>
          <a:endParaRPr lang="en-US" sz="1500" kern="1200" dirty="0"/>
        </a:p>
      </dsp:txBody>
      <dsp:txXfrm>
        <a:off x="1928" y="572070"/>
        <a:ext cx="1880592" cy="3512742"/>
      </dsp:txXfrm>
    </dsp:sp>
    <dsp:sp modelId="{61F06DD4-4916-4D6D-9AE3-E2AC4DB6807F}">
      <dsp:nvSpPr>
        <dsp:cNvPr id="0" name=""/>
        <dsp:cNvSpPr/>
      </dsp:nvSpPr>
      <dsp:spPr>
        <a:xfrm>
          <a:off x="2145803" y="29988"/>
          <a:ext cx="1880592" cy="54208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kern="1200" dirty="0"/>
            <a:t>Current SSR</a:t>
          </a:r>
        </a:p>
      </dsp:txBody>
      <dsp:txXfrm>
        <a:off x="2145803" y="29988"/>
        <a:ext cx="1880592" cy="542081"/>
      </dsp:txXfrm>
    </dsp:sp>
    <dsp:sp modelId="{7F82D23F-9D6F-483B-89B8-E292D018A206}">
      <dsp:nvSpPr>
        <dsp:cNvPr id="0" name=""/>
        <dsp:cNvSpPr/>
      </dsp:nvSpPr>
      <dsp:spPr>
        <a:xfrm>
          <a:off x="2145803" y="572070"/>
          <a:ext cx="1880592" cy="351274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ts val="1200"/>
            </a:spcAft>
            <a:buChar char="•"/>
          </a:pPr>
          <a:r>
            <a:rPr lang="en-US" sz="1500" kern="1200" dirty="0"/>
            <a:t>Based on the 2008 Federal Poverty Level for one person, $867 per month. </a:t>
          </a:r>
        </a:p>
        <a:p>
          <a:pPr marL="114300" lvl="1" indent="-114300" algn="l" defTabSz="666750">
            <a:lnSpc>
              <a:spcPct val="90000"/>
            </a:lnSpc>
            <a:spcBef>
              <a:spcPct val="0"/>
            </a:spcBef>
            <a:spcAft>
              <a:spcPts val="600"/>
            </a:spcAft>
            <a:buChar char="•"/>
          </a:pPr>
          <a:r>
            <a:rPr lang="en-US" sz="1500" kern="1200" dirty="0"/>
            <a:t>Built into the guidelines schedule.</a:t>
          </a:r>
        </a:p>
        <a:p>
          <a:pPr marL="228600" lvl="2" indent="-114300" algn="l" defTabSz="666750">
            <a:lnSpc>
              <a:spcPct val="90000"/>
            </a:lnSpc>
            <a:spcBef>
              <a:spcPct val="0"/>
            </a:spcBef>
            <a:spcAft>
              <a:spcPts val="600"/>
            </a:spcAft>
            <a:buChar char="•"/>
          </a:pPr>
          <a:r>
            <a:rPr lang="en-US" sz="1500" kern="1200" dirty="0"/>
            <a:t>Invisible to parents.</a:t>
          </a:r>
        </a:p>
        <a:p>
          <a:pPr marL="228600" lvl="2" indent="-114300" algn="l" defTabSz="666750">
            <a:lnSpc>
              <a:spcPct val="90000"/>
            </a:lnSpc>
            <a:spcBef>
              <a:spcPct val="0"/>
            </a:spcBef>
            <a:spcAft>
              <a:spcPct val="15000"/>
            </a:spcAft>
            <a:buChar char="•"/>
          </a:pPr>
          <a:r>
            <a:rPr lang="en-US" sz="1500" kern="1200" dirty="0"/>
            <a:t>Fully effective when only the obligor has income.</a:t>
          </a:r>
        </a:p>
      </dsp:txBody>
      <dsp:txXfrm>
        <a:off x="2145803" y="572070"/>
        <a:ext cx="1880592" cy="3512742"/>
      </dsp:txXfrm>
    </dsp:sp>
    <dsp:sp modelId="{CA004F30-FF21-470D-9F78-F45343265B2B}">
      <dsp:nvSpPr>
        <dsp:cNvPr id="0" name=""/>
        <dsp:cNvSpPr/>
      </dsp:nvSpPr>
      <dsp:spPr>
        <a:xfrm>
          <a:off x="4289678" y="29988"/>
          <a:ext cx="1880592" cy="54208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kern="1200" dirty="0"/>
            <a:t>Recommendations</a:t>
          </a:r>
        </a:p>
      </dsp:txBody>
      <dsp:txXfrm>
        <a:off x="4289678" y="29988"/>
        <a:ext cx="1880592" cy="542081"/>
      </dsp:txXfrm>
    </dsp:sp>
    <dsp:sp modelId="{4CF31BF0-2191-46AA-B46E-CADBDA5082BD}">
      <dsp:nvSpPr>
        <dsp:cNvPr id="0" name=""/>
        <dsp:cNvSpPr/>
      </dsp:nvSpPr>
      <dsp:spPr>
        <a:xfrm>
          <a:off x="4289678" y="572070"/>
          <a:ext cx="1880592" cy="351274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ts val="1200"/>
            </a:spcAft>
            <a:buChar char="•"/>
          </a:pPr>
          <a:r>
            <a:rPr lang="en-US" sz="1500" kern="1200" dirty="0"/>
            <a:t>Update the SSR.  </a:t>
          </a:r>
        </a:p>
        <a:p>
          <a:pPr marL="114300" lvl="1" indent="-114300" algn="l" defTabSz="666750" rtl="0">
            <a:lnSpc>
              <a:spcPct val="90000"/>
            </a:lnSpc>
            <a:spcBef>
              <a:spcPct val="0"/>
            </a:spcBef>
            <a:spcAft>
              <a:spcPts val="600"/>
            </a:spcAft>
            <a:buChar char="•"/>
          </a:pPr>
          <a:r>
            <a:rPr lang="en-US" sz="1500" kern="1200" dirty="0"/>
            <a:t>Define the SSR in </a:t>
          </a:r>
          <a:r>
            <a:rPr lang="en-US" sz="1500" i="1" kern="1200" dirty="0"/>
            <a:t>Family Law § 12-201</a:t>
          </a:r>
          <a:r>
            <a:rPr lang="en-US" sz="1500" kern="1200" dirty="0"/>
            <a:t>.</a:t>
          </a:r>
        </a:p>
        <a:p>
          <a:pPr marL="228600" lvl="2" indent="-114300" algn="l" defTabSz="666750" rtl="0">
            <a:lnSpc>
              <a:spcPct val="90000"/>
            </a:lnSpc>
            <a:spcBef>
              <a:spcPct val="0"/>
            </a:spcBef>
            <a:spcAft>
              <a:spcPts val="1200"/>
            </a:spcAft>
            <a:buChar char="•"/>
          </a:pPr>
          <a:r>
            <a:rPr lang="en-US" sz="1500" kern="1200" dirty="0"/>
            <a:t>Include shading in the schedule to indicate the SSR adjustment.</a:t>
          </a:r>
        </a:p>
        <a:p>
          <a:pPr marL="114300" lvl="1" indent="-114300" algn="l" defTabSz="666750" rtl="0">
            <a:lnSpc>
              <a:spcPct val="90000"/>
            </a:lnSpc>
            <a:spcBef>
              <a:spcPct val="0"/>
            </a:spcBef>
            <a:spcAft>
              <a:spcPct val="15000"/>
            </a:spcAft>
            <a:buChar char="•"/>
          </a:pPr>
          <a:r>
            <a:rPr lang="en-US" sz="1500" kern="1200" dirty="0"/>
            <a:t>Include a deviation provision if an obligor’s income falls below the SSR.</a:t>
          </a:r>
        </a:p>
      </dsp:txBody>
      <dsp:txXfrm>
        <a:off x="4289678" y="572070"/>
        <a:ext cx="1880592" cy="35127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E910B-30E6-4037-B298-EE0A210A73C1}">
      <dsp:nvSpPr>
        <dsp:cNvPr id="0" name=""/>
        <dsp:cNvSpPr/>
      </dsp:nvSpPr>
      <dsp:spPr>
        <a:xfrm>
          <a:off x="0" y="44819"/>
          <a:ext cx="8382000" cy="157014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Multi-Family refers to the issue of properly accounting for additional children in the household that a parent owes a duty of support but whom are not subject to the child support order being established.</a:t>
          </a:r>
        </a:p>
      </dsp:txBody>
      <dsp:txXfrm>
        <a:off x="0" y="44819"/>
        <a:ext cx="8382000" cy="1570140"/>
      </dsp:txXfrm>
    </dsp:sp>
    <dsp:sp modelId="{19C010BA-3E51-4F5F-B56A-52155F4B65DC}">
      <dsp:nvSpPr>
        <dsp:cNvPr id="0" name=""/>
        <dsp:cNvSpPr/>
      </dsp:nvSpPr>
      <dsp:spPr>
        <a:xfrm>
          <a:off x="0" y="1678319"/>
          <a:ext cx="8382000" cy="157014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i="1" kern="1200"/>
            <a:t>Order Establishment and Modification </a:t>
          </a:r>
          <a:r>
            <a:rPr lang="en-US" sz="2200" kern="1200"/>
            <a:t>is not uniform  among Maryland jurisdictions when there are other children in the household who are not subject to the order being established or modified.</a:t>
          </a:r>
        </a:p>
      </dsp:txBody>
      <dsp:txXfrm>
        <a:off x="0" y="1678319"/>
        <a:ext cx="8382000" cy="1570140"/>
      </dsp:txXfrm>
    </dsp:sp>
    <dsp:sp modelId="{B7E4933D-ED26-42CB-AA57-31A0D3C20EE3}">
      <dsp:nvSpPr>
        <dsp:cNvPr id="0" name=""/>
        <dsp:cNvSpPr/>
      </dsp:nvSpPr>
      <dsp:spPr>
        <a:xfrm>
          <a:off x="0" y="3248459"/>
          <a:ext cx="83820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27940" rIns="156464" bIns="27940" numCol="1" spcCol="1270" anchor="t" anchorCtr="0">
          <a:noAutofit/>
        </a:bodyPr>
        <a:lstStyle/>
        <a:p>
          <a:pPr marL="171450" lvl="1" indent="-171450" algn="l" defTabSz="755650" rtl="0">
            <a:lnSpc>
              <a:spcPct val="90000"/>
            </a:lnSpc>
            <a:spcBef>
              <a:spcPct val="0"/>
            </a:spcBef>
            <a:spcAft>
              <a:spcPct val="20000"/>
            </a:spcAft>
            <a:buChar char="•"/>
          </a:pPr>
          <a:endParaRPr lang="en-US" sz="1700" kern="1200" dirty="0"/>
        </a:p>
      </dsp:txBody>
      <dsp:txXfrm>
        <a:off x="0" y="3248459"/>
        <a:ext cx="8382000" cy="3643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45D359-B414-44B8-AEE0-8F9FEB18E78B}">
      <dsp:nvSpPr>
        <dsp:cNvPr id="0" name=""/>
        <dsp:cNvSpPr/>
      </dsp:nvSpPr>
      <dsp:spPr>
        <a:xfrm>
          <a:off x="0" y="43053"/>
          <a:ext cx="8229599" cy="127544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Presently 37 states provide an income deduction for additional dependents with no court order.</a:t>
          </a:r>
        </a:p>
      </dsp:txBody>
      <dsp:txXfrm>
        <a:off x="0" y="43053"/>
        <a:ext cx="8229599" cy="1275446"/>
      </dsp:txXfrm>
    </dsp:sp>
    <dsp:sp modelId="{27CF36CC-6A31-422F-9DC9-6ECFBEB8C189}">
      <dsp:nvSpPr>
        <dsp:cNvPr id="0" name=""/>
        <dsp:cNvSpPr/>
      </dsp:nvSpPr>
      <dsp:spPr>
        <a:xfrm>
          <a:off x="0" y="1370339"/>
          <a:ext cx="8229599" cy="127544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House Bill 191 from the 2016 legislative session prescribes the use of a theoretical order which is an allowance for support of children living in a parents home for whom that parent owes a legal duty of support and who are not subject to the support order.</a:t>
          </a:r>
        </a:p>
      </dsp:txBody>
      <dsp:txXfrm>
        <a:off x="0" y="1370339"/>
        <a:ext cx="8229599" cy="1275446"/>
      </dsp:txXfrm>
    </dsp:sp>
    <dsp:sp modelId="{B34CD04C-FA58-432A-9815-7CB5252A83D4}">
      <dsp:nvSpPr>
        <dsp:cNvPr id="0" name=""/>
        <dsp:cNvSpPr/>
      </dsp:nvSpPr>
      <dsp:spPr>
        <a:xfrm>
          <a:off x="0" y="2645786"/>
          <a:ext cx="8229599" cy="96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10160" rIns="56896" bIns="10160" numCol="1" spcCol="1270" anchor="t" anchorCtr="0">
          <a:noAutofit/>
        </a:bodyPr>
        <a:lstStyle/>
        <a:p>
          <a:pPr marL="114300" lvl="1" indent="-114300" algn="l" defTabSz="577850" rtl="0">
            <a:lnSpc>
              <a:spcPct val="90000"/>
            </a:lnSpc>
            <a:spcBef>
              <a:spcPct val="0"/>
            </a:spcBef>
            <a:spcAft>
              <a:spcPct val="20000"/>
            </a:spcAft>
            <a:buChar char="•"/>
          </a:pPr>
          <a:endParaRPr lang="en-US" sz="1300" kern="1200" dirty="0"/>
        </a:p>
        <a:p>
          <a:pPr marL="114300" lvl="1" indent="-114300" algn="l" defTabSz="577850" rtl="0">
            <a:lnSpc>
              <a:spcPct val="90000"/>
            </a:lnSpc>
            <a:spcBef>
              <a:spcPct val="0"/>
            </a:spcBef>
            <a:spcAft>
              <a:spcPct val="20000"/>
            </a:spcAft>
            <a:buChar char="•"/>
          </a:pPr>
          <a:r>
            <a:rPr lang="en-US" sz="1300" kern="1200" dirty="0"/>
            <a:t>The theoretical order is used to calculate the child support order amount.</a:t>
          </a:r>
        </a:p>
        <a:p>
          <a:pPr marL="57150" lvl="1" indent="-57150" algn="l" defTabSz="355600" rtl="0">
            <a:lnSpc>
              <a:spcPct val="90000"/>
            </a:lnSpc>
            <a:spcBef>
              <a:spcPct val="0"/>
            </a:spcBef>
            <a:spcAft>
              <a:spcPct val="20000"/>
            </a:spcAft>
            <a:buChar char="•"/>
          </a:pPr>
          <a:endParaRPr lang="en-US" sz="800" kern="1200" dirty="0"/>
        </a:p>
        <a:p>
          <a:pPr marL="114300" lvl="1" indent="-114300" algn="l" defTabSz="577850" rtl="0">
            <a:lnSpc>
              <a:spcPct val="90000"/>
            </a:lnSpc>
            <a:spcBef>
              <a:spcPct val="0"/>
            </a:spcBef>
            <a:spcAft>
              <a:spcPct val="20000"/>
            </a:spcAft>
            <a:buChar char="•"/>
          </a:pPr>
          <a:r>
            <a:rPr lang="en-US" sz="1300" kern="1200" dirty="0"/>
            <a:t>The allowance is 75% of the basic child  support obligation calculated in accordance with the guidelines using only the income of the parent entitled to the deduction.</a:t>
          </a:r>
        </a:p>
      </dsp:txBody>
      <dsp:txXfrm>
        <a:off x="0" y="2645786"/>
        <a:ext cx="8229599" cy="96876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0.18868</cdr:x>
      <cdr:y>0.05405</cdr:y>
    </cdr:from>
    <cdr:to>
      <cdr:x>0.83019</cdr:x>
      <cdr:y>0.16667</cdr:y>
    </cdr:to>
    <cdr:sp macro="" textlink="">
      <cdr:nvSpPr>
        <cdr:cNvPr id="2" name="TextBox 1"/>
        <cdr:cNvSpPr txBox="1"/>
      </cdr:nvSpPr>
      <cdr:spPr>
        <a:xfrm xmlns:a="http://schemas.openxmlformats.org/drawingml/2006/main">
          <a:off x="762003" y="123558"/>
          <a:ext cx="2590802" cy="2574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dirty="0"/>
            <a:t>Both Parents Income = $3000/month</a:t>
          </a:r>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0.21053</cdr:x>
      <cdr:y>0.05263</cdr:y>
    </cdr:from>
    <cdr:to>
      <cdr:x>0.84211</cdr:x>
      <cdr:y>0.15789</cdr:y>
    </cdr:to>
    <cdr:sp macro="" textlink="">
      <cdr:nvSpPr>
        <cdr:cNvPr id="2" name="TextBox 1"/>
        <cdr:cNvSpPr txBox="1"/>
      </cdr:nvSpPr>
      <cdr:spPr>
        <a:xfrm xmlns:a="http://schemas.openxmlformats.org/drawingml/2006/main">
          <a:off x="914400" y="152400"/>
          <a:ext cx="27432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Both Parents Income = $5000/month</a:t>
          </a:r>
        </a:p>
      </cdr:txBody>
    </cdr:sp>
  </cdr:relSizeAnchor>
</c:userShapes>
</file>

<file path=ppt/drawings/drawing3.xml><?xml version="1.0" encoding="utf-8"?>
<c:userShapes xmlns:c="http://schemas.openxmlformats.org/drawingml/2006/chart">
  <cdr:relSizeAnchor xmlns:cdr="http://schemas.openxmlformats.org/drawingml/2006/chartDrawing">
    <cdr:from>
      <cdr:x>0.825</cdr:x>
      <cdr:y>0.85648</cdr:y>
    </cdr:from>
    <cdr:to>
      <cdr:x>0.93611</cdr:x>
      <cdr:y>0.94444</cdr:y>
    </cdr:to>
    <cdr:sp macro="" textlink="">
      <cdr:nvSpPr>
        <cdr:cNvPr id="2" name="TextBox 1"/>
        <cdr:cNvSpPr txBox="1"/>
      </cdr:nvSpPr>
      <cdr:spPr>
        <a:xfrm xmlns:a="http://schemas.openxmlformats.org/drawingml/2006/main">
          <a:off x="3771900" y="2349500"/>
          <a:ext cx="508000" cy="2413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n=96</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81A0DBDC-31AB-4FCD-9CBF-1D4D5E413BF3}" type="datetimeFigureOut">
              <a:rPr lang="en-US" smtClean="0"/>
              <a:pPr/>
              <a:t>1/13/2023</a:t>
            </a:fld>
            <a:endParaRPr lang="en-US" dirty="0"/>
          </a:p>
        </p:txBody>
      </p:sp>
      <p:sp>
        <p:nvSpPr>
          <p:cNvPr id="4" name="Slide Image Placeholder 3"/>
          <p:cNvSpPr>
            <a:spLocks noGrp="1" noRot="1" noChangeAspect="1"/>
          </p:cNvSpPr>
          <p:nvPr>
            <p:ph type="sldImg" idx="2"/>
          </p:nvPr>
        </p:nvSpPr>
        <p:spPr>
          <a:xfrm>
            <a:off x="417513" y="701675"/>
            <a:ext cx="6242050" cy="3511550"/>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B0BD1194-B3A4-4242-9F56-BAB82350934C}" type="slidenum">
              <a:rPr lang="en-US" smtClean="0"/>
              <a:pPr/>
              <a:t>‹#›</a:t>
            </a:fld>
            <a:endParaRPr lang="en-US" dirty="0"/>
          </a:p>
        </p:txBody>
      </p:sp>
    </p:spTree>
    <p:extLst>
      <p:ext uri="{BB962C8B-B14F-4D97-AF65-F5344CB8AC3E}">
        <p14:creationId xmlns:p14="http://schemas.microsoft.com/office/powerpoint/2010/main" val="2631580887"/>
      </p:ext>
    </p:extLst>
  </p:cSld>
  <p:clrMap bg1="lt1" tx1="dk1" bg2="lt2" tx2="dk2" accent1="accent1" accent2="accent2" accent3="accent3" accent4="accent4" accent5="accent5" accent6="accent6" hlink="hlink" folHlink="folHlink"/>
  <p:notesStyle>
    <a:lvl1pPr marL="0" algn="l" defTabSz="913410" rtl="0" eaLnBrk="1" latinLnBrk="0" hangingPunct="1">
      <a:defRPr sz="1200" kern="1200">
        <a:solidFill>
          <a:schemeClr val="tx1"/>
        </a:solidFill>
        <a:latin typeface="+mn-lt"/>
        <a:ea typeface="+mn-ea"/>
        <a:cs typeface="+mn-cs"/>
      </a:defRPr>
    </a:lvl1pPr>
    <a:lvl2pPr marL="456674" algn="l" defTabSz="913410" rtl="0" eaLnBrk="1" latinLnBrk="0" hangingPunct="1">
      <a:defRPr sz="1200" kern="1200">
        <a:solidFill>
          <a:schemeClr val="tx1"/>
        </a:solidFill>
        <a:latin typeface="+mn-lt"/>
        <a:ea typeface="+mn-ea"/>
        <a:cs typeface="+mn-cs"/>
      </a:defRPr>
    </a:lvl2pPr>
    <a:lvl3pPr marL="913410" algn="l" defTabSz="913410" rtl="0" eaLnBrk="1" latinLnBrk="0" hangingPunct="1">
      <a:defRPr sz="1200" kern="1200">
        <a:solidFill>
          <a:schemeClr val="tx1"/>
        </a:solidFill>
        <a:latin typeface="+mn-lt"/>
        <a:ea typeface="+mn-ea"/>
        <a:cs typeface="+mn-cs"/>
      </a:defRPr>
    </a:lvl3pPr>
    <a:lvl4pPr marL="1370104" algn="l" defTabSz="913410" rtl="0" eaLnBrk="1" latinLnBrk="0" hangingPunct="1">
      <a:defRPr sz="1200" kern="1200">
        <a:solidFill>
          <a:schemeClr val="tx1"/>
        </a:solidFill>
        <a:latin typeface="+mn-lt"/>
        <a:ea typeface="+mn-ea"/>
        <a:cs typeface="+mn-cs"/>
      </a:defRPr>
    </a:lvl4pPr>
    <a:lvl5pPr marL="1826819" algn="l" defTabSz="913410" rtl="0" eaLnBrk="1" latinLnBrk="0" hangingPunct="1">
      <a:defRPr sz="1200" kern="1200">
        <a:solidFill>
          <a:schemeClr val="tx1"/>
        </a:solidFill>
        <a:latin typeface="+mn-lt"/>
        <a:ea typeface="+mn-ea"/>
        <a:cs typeface="+mn-cs"/>
      </a:defRPr>
    </a:lvl5pPr>
    <a:lvl6pPr marL="2283492" algn="l" defTabSz="913410" rtl="0" eaLnBrk="1" latinLnBrk="0" hangingPunct="1">
      <a:defRPr sz="1200" kern="1200">
        <a:solidFill>
          <a:schemeClr val="tx1"/>
        </a:solidFill>
        <a:latin typeface="+mn-lt"/>
        <a:ea typeface="+mn-ea"/>
        <a:cs typeface="+mn-cs"/>
      </a:defRPr>
    </a:lvl6pPr>
    <a:lvl7pPr marL="2740166" algn="l" defTabSz="913410" rtl="0" eaLnBrk="1" latinLnBrk="0" hangingPunct="1">
      <a:defRPr sz="1200" kern="1200">
        <a:solidFill>
          <a:schemeClr val="tx1"/>
        </a:solidFill>
        <a:latin typeface="+mn-lt"/>
        <a:ea typeface="+mn-ea"/>
        <a:cs typeface="+mn-cs"/>
      </a:defRPr>
    </a:lvl7pPr>
    <a:lvl8pPr marL="3196880" algn="l" defTabSz="913410" rtl="0" eaLnBrk="1" latinLnBrk="0" hangingPunct="1">
      <a:defRPr sz="1200" kern="1200">
        <a:solidFill>
          <a:schemeClr val="tx1"/>
        </a:solidFill>
        <a:latin typeface="+mn-lt"/>
        <a:ea typeface="+mn-ea"/>
        <a:cs typeface="+mn-cs"/>
      </a:defRPr>
    </a:lvl8pPr>
    <a:lvl9pPr marL="3653582" algn="l" defTabSz="91341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BD1194-B3A4-4242-9F56-BAB82350934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normAutofit fontScale="92500" lnSpcReduction="20000"/>
          </a:bodyPr>
          <a:lstStyle/>
          <a:p>
            <a:pPr defTabSz="914248">
              <a:defRPr/>
            </a:pPr>
            <a:r>
              <a:rPr lang="en-US" b="0" dirty="0"/>
              <a:t>The current guidelines has a</a:t>
            </a:r>
            <a:r>
              <a:rPr lang="en-US" b="0" baseline="0" dirty="0"/>
              <a:t> </a:t>
            </a:r>
            <a:r>
              <a:rPr lang="en-US" b="1" baseline="0" dirty="0"/>
              <a:t>Self Support Reserve </a:t>
            </a:r>
            <a:r>
              <a:rPr lang="en-US" b="0" baseline="0" dirty="0"/>
              <a:t>which </a:t>
            </a:r>
            <a:r>
              <a:rPr lang="en-US" dirty="0"/>
              <a:t>is intended to ensure the obligor has sufficient income to meet their basic needs after paying child</a:t>
            </a:r>
            <a:r>
              <a:rPr lang="en-US" baseline="0" dirty="0"/>
              <a:t> support.</a:t>
            </a:r>
          </a:p>
          <a:p>
            <a:pPr defTabSz="914248">
              <a:defRPr/>
            </a:pPr>
            <a:endParaRPr lang="en-US" b="1" baseline="0" dirty="0"/>
          </a:p>
          <a:p>
            <a:pPr defTabSz="914248">
              <a:defRPr/>
            </a:pPr>
            <a:r>
              <a:rPr lang="en-US" b="1" baseline="0" dirty="0"/>
              <a:t>Current SSR amount: </a:t>
            </a:r>
            <a:r>
              <a:rPr lang="en-US" baseline="0" dirty="0"/>
              <a:t>Set at the 2008 Federal Poverty Level for one person-$867. </a:t>
            </a:r>
            <a:r>
              <a:rPr lang="en-US" dirty="0"/>
              <a:t>We </a:t>
            </a:r>
            <a:r>
              <a:rPr lang="en-US" b="1" dirty="0"/>
              <a:t>recommend</a:t>
            </a:r>
            <a:r>
              <a:rPr lang="en-US" dirty="0"/>
              <a:t> to base</a:t>
            </a:r>
            <a:r>
              <a:rPr lang="en-US" baseline="0" dirty="0"/>
              <a:t> the reserve on Maryland’s Minimum Living Level (MLL).</a:t>
            </a:r>
            <a:r>
              <a:rPr lang="en-US" dirty="0"/>
              <a:t> </a:t>
            </a:r>
            <a:r>
              <a:rPr lang="en-US" b="0" baseline="0" dirty="0"/>
              <a:t>The MLL is specific to Maryland and represents the minimum standard of living for a family in Maryland. This calculation is currently used to determine the benefit levels for Temporary Cash Assistance. This amount is set to $1,070 per month vs. the 2018 FPL of $1,012.</a:t>
            </a:r>
            <a:endParaRPr lang="en-US" dirty="0"/>
          </a:p>
          <a:p>
            <a:pPr defTabSz="914248">
              <a:defRPr/>
            </a:pPr>
            <a:endParaRPr lang="en-US" dirty="0"/>
          </a:p>
          <a:p>
            <a:pPr defTabSz="914248">
              <a:defRPr/>
            </a:pPr>
            <a:r>
              <a:rPr lang="en-US" b="1" dirty="0"/>
              <a:t>SSR built into guidelines:</a:t>
            </a:r>
            <a:r>
              <a:rPr lang="en-US" b="1" baseline="0" dirty="0"/>
              <a:t> </a:t>
            </a:r>
            <a:r>
              <a:rPr lang="en-US" dirty="0"/>
              <a:t>The SSR adjustment is built into the guidelines</a:t>
            </a:r>
            <a:r>
              <a:rPr lang="en-US" baseline="0" dirty="0"/>
              <a:t> schedule; it a</a:t>
            </a:r>
            <a:r>
              <a:rPr lang="en-US" dirty="0"/>
              <a:t>djusts the basic support obligation so</a:t>
            </a:r>
            <a:r>
              <a:rPr lang="en-US" baseline="0" dirty="0"/>
              <a:t> that </a:t>
            </a:r>
            <a:r>
              <a:rPr lang="en-US" dirty="0"/>
              <a:t>the obligated parent's income does not fall below the reserve after paying child support. Since it is built into the schedule,</a:t>
            </a:r>
            <a:r>
              <a:rPr lang="en-US" baseline="0" dirty="0"/>
              <a:t> parents often do not know that their minimum income is taken into account. We recommend to d</a:t>
            </a:r>
            <a:r>
              <a:rPr lang="en-US" b="0" baseline="0" dirty="0"/>
              <a:t>efine SSR in family law and shade the areas in which the SSR adjustment is made. Although the calculation is still invisible to the parent, courts can point to family law and the shaded areas to let the obligor know that their basic needs have been taken into account.</a:t>
            </a:r>
          </a:p>
          <a:p>
            <a:pPr defTabSz="914248">
              <a:defRPr/>
            </a:pPr>
            <a:endParaRPr lang="en-US" baseline="0" dirty="0"/>
          </a:p>
          <a:p>
            <a:pPr defTabSz="914248">
              <a:defRPr/>
            </a:pPr>
            <a:r>
              <a:rPr lang="en-US" b="1" baseline="0" dirty="0"/>
              <a:t>SSR not applied to all low-income obligors: </a:t>
            </a:r>
            <a:r>
              <a:rPr lang="en-US" baseline="0" dirty="0"/>
              <a:t>The last issue with the SSR is that an obligor may not get the advantage or full advantage of the SSR if the other parent has income.</a:t>
            </a:r>
          </a:p>
          <a:p>
            <a:pPr defTabSz="914248">
              <a:defRPr/>
            </a:pPr>
            <a:r>
              <a:rPr lang="en-US" baseline="0" dirty="0"/>
              <a:t>Background: Since it is built into the schedule it only accounts for the min income of 1 parent and this was sufficient at the origins of the child support program which was to reimburse the gov. for paying AFDC benefits (predecessor to our current TANF program) and the assumption is that the other parent had no income. In that situation, only the obligor received the SSR. In today’s reality, both parents often have income, and that combined income will either split the SSR between the parents or push the obligor entirely out of the SSR range.</a:t>
            </a:r>
          </a:p>
          <a:p>
            <a:pPr defTabSz="914248">
              <a:defRPr/>
            </a:pPr>
            <a:endParaRPr lang="en-US" b="0" baseline="0" dirty="0"/>
          </a:p>
          <a:p>
            <a:pPr defTabSz="914248">
              <a:defRPr/>
            </a:pPr>
            <a:r>
              <a:rPr lang="en-US" b="0" baseline="0" dirty="0"/>
              <a:t>We </a:t>
            </a:r>
            <a:r>
              <a:rPr lang="en-US" b="1" baseline="0" dirty="0"/>
              <a:t>recommend </a:t>
            </a:r>
            <a:r>
              <a:rPr lang="en-US" b="0" baseline="0" dirty="0"/>
              <a:t>to add a provision to family law that allows courts to deviate from the support obligation if the obligor’s income would be less than the minimum living level after paying child support. </a:t>
            </a:r>
            <a:endParaRPr lang="en-US" b="1" dirty="0"/>
          </a:p>
          <a:p>
            <a:endParaRPr lang="en-US" dirty="0"/>
          </a:p>
        </p:txBody>
      </p:sp>
      <p:sp>
        <p:nvSpPr>
          <p:cNvPr id="4" name="Slide Number Placeholder 3"/>
          <p:cNvSpPr>
            <a:spLocks noGrp="1"/>
          </p:cNvSpPr>
          <p:nvPr>
            <p:ph type="sldNum" sz="quarter" idx="10"/>
          </p:nvPr>
        </p:nvSpPr>
        <p:spPr/>
        <p:txBody>
          <a:bodyPr/>
          <a:lstStyle/>
          <a:p>
            <a:fld id="{B0BD1194-B3A4-4242-9F56-BAB82350934C}"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2567428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BD1194-B3A4-4242-9F56-BAB82350934C}"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693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BD1194-B3A4-4242-9F56-BAB82350934C}" type="slidenum">
              <a:rPr lang="en-US" smtClean="0"/>
              <a:pPr/>
              <a:t>25</a:t>
            </a:fld>
            <a:endParaRPr lang="en-US" dirty="0"/>
          </a:p>
        </p:txBody>
      </p:sp>
    </p:spTree>
    <p:extLst>
      <p:ext uri="{BB962C8B-B14F-4D97-AF65-F5344CB8AC3E}">
        <p14:creationId xmlns:p14="http://schemas.microsoft.com/office/powerpoint/2010/main" val="3518859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BD1194-B3A4-4242-9F56-BAB82350934C}" type="slidenum">
              <a:rPr lang="en-US" smtClean="0"/>
              <a:pPr/>
              <a:t>28</a:t>
            </a:fld>
            <a:endParaRPr lang="en-US" dirty="0"/>
          </a:p>
        </p:txBody>
      </p:sp>
    </p:spTree>
    <p:extLst>
      <p:ext uri="{BB962C8B-B14F-4D97-AF65-F5344CB8AC3E}">
        <p14:creationId xmlns:p14="http://schemas.microsoft.com/office/powerpoint/2010/main" val="2108782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The allowance calculation is a theoretical order that only uses the income of the parent entitled to the deduction. The allowance is calculated by applying the guidelines to each child living in a parent’s home for whom the parent owes a legal duty of support but is not subject to the support order. This “theoretical order” amount is then multiplied by 75% and is subtracted from the parent’s actual income before the court determines the amount of a child support award. </a:t>
            </a:r>
          </a:p>
        </p:txBody>
      </p:sp>
      <p:sp>
        <p:nvSpPr>
          <p:cNvPr id="4" name="Slide Number Placeholder 3"/>
          <p:cNvSpPr>
            <a:spLocks noGrp="1"/>
          </p:cNvSpPr>
          <p:nvPr>
            <p:ph type="sldNum" sz="quarter" idx="10"/>
          </p:nvPr>
        </p:nvSpPr>
        <p:spPr/>
        <p:txBody>
          <a:bodyPr/>
          <a:lstStyle/>
          <a:p>
            <a:fld id="{B0BD1194-B3A4-4242-9F56-BAB82350934C}" type="slidenum">
              <a:rPr lang="en-US" smtClean="0"/>
              <a:pPr/>
              <a:t>31</a:t>
            </a:fld>
            <a:endParaRPr lang="en-US" dirty="0"/>
          </a:p>
        </p:txBody>
      </p:sp>
    </p:spTree>
    <p:extLst>
      <p:ext uri="{BB962C8B-B14F-4D97-AF65-F5344CB8AC3E}">
        <p14:creationId xmlns:p14="http://schemas.microsoft.com/office/powerpoint/2010/main" val="1299812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1989-self</a:t>
            </a:r>
            <a:r>
              <a:rPr lang="en-US" baseline="0" dirty="0"/>
              <a:t> support reserve based on 1988 FPL for single person: $5,770/$480 per month</a:t>
            </a:r>
          </a:p>
          <a:p>
            <a:endParaRPr lang="en-US" baseline="0" dirty="0"/>
          </a:p>
          <a:p>
            <a:r>
              <a:rPr lang="en-US" baseline="0" dirty="0"/>
              <a:t>2004-self support reserve $850</a:t>
            </a:r>
          </a:p>
          <a:p>
            <a:endParaRPr lang="en-US" baseline="0" dirty="0"/>
          </a:p>
          <a:p>
            <a:r>
              <a:rPr lang="en-US" baseline="0" dirty="0"/>
              <a:t>2007-Health insurance premiums used to be a deduction from income; worksheet was revised to include as an additional cost like child care.</a:t>
            </a:r>
          </a:p>
          <a:p>
            <a:endParaRPr lang="en-US" baseline="0" dirty="0"/>
          </a:p>
          <a:p>
            <a:r>
              <a:rPr lang="en-US" baseline="0" dirty="0"/>
              <a:t>2010-guideline measurements were revised in 2008 and effective in October 2010; self-support reserve is $867</a:t>
            </a:r>
            <a:endParaRPr lang="en-US" dirty="0"/>
          </a:p>
        </p:txBody>
      </p:sp>
      <p:sp>
        <p:nvSpPr>
          <p:cNvPr id="4" name="Slide Number Placeholder 3"/>
          <p:cNvSpPr>
            <a:spLocks noGrp="1"/>
          </p:cNvSpPr>
          <p:nvPr>
            <p:ph type="sldNum" sz="quarter" idx="10"/>
          </p:nvPr>
        </p:nvSpPr>
        <p:spPr/>
        <p:txBody>
          <a:bodyPr/>
          <a:lstStyle/>
          <a:p>
            <a:fld id="{B7690CBC-6656-4724-9767-FA0CD3F8001C}" type="slidenum">
              <a:rPr lang="en-US" smtClean="0"/>
              <a:pPr/>
              <a:t>4</a:t>
            </a:fld>
            <a:endParaRPr lang="en-US" dirty="0"/>
          </a:p>
        </p:txBody>
      </p:sp>
    </p:spTree>
    <p:extLst>
      <p:ext uri="{BB962C8B-B14F-4D97-AF65-F5344CB8AC3E}">
        <p14:creationId xmlns:p14="http://schemas.microsoft.com/office/powerpoint/2010/main" val="3555623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States use one of three models:</a:t>
            </a:r>
          </a:p>
          <a:p>
            <a:pPr lvl="1"/>
            <a:r>
              <a:rPr lang="en-US" dirty="0"/>
              <a:t>Income Shares Model</a:t>
            </a:r>
          </a:p>
          <a:p>
            <a:pPr lvl="1"/>
            <a:r>
              <a:rPr lang="en-US" dirty="0"/>
              <a:t>Percentage of Income Model</a:t>
            </a:r>
          </a:p>
          <a:p>
            <a:pPr lvl="1"/>
            <a:r>
              <a:rPr lang="en-US" dirty="0" err="1"/>
              <a:t>Melson</a:t>
            </a:r>
            <a:r>
              <a:rPr lang="en-US" dirty="0"/>
              <a:t> Formula</a:t>
            </a:r>
          </a:p>
          <a:p>
            <a:pPr lvl="1">
              <a:buNone/>
            </a:pPr>
            <a:endParaRPr lang="en-US" dirty="0"/>
          </a:p>
          <a:p>
            <a:r>
              <a:rPr lang="en-US" dirty="0"/>
              <a:t>All models share similar concepts:</a:t>
            </a:r>
          </a:p>
          <a:p>
            <a:pPr>
              <a:buNone/>
            </a:pPr>
            <a:endParaRPr lang="en-US" dirty="0"/>
          </a:p>
          <a:p>
            <a:pPr lvl="1"/>
            <a:r>
              <a:rPr lang="en-US" dirty="0"/>
              <a:t>Most incorporate a self-support reserve for the obligor. </a:t>
            </a:r>
          </a:p>
          <a:p>
            <a:pPr lvl="1">
              <a:buNone/>
            </a:pPr>
            <a:endParaRPr lang="en-US" dirty="0"/>
          </a:p>
          <a:p>
            <a:pPr lvl="1"/>
            <a:r>
              <a:rPr lang="en-US" dirty="0"/>
              <a:t>Include a provision relating to imputed income. </a:t>
            </a:r>
          </a:p>
          <a:p>
            <a:pPr lvl="1">
              <a:buNone/>
            </a:pPr>
            <a:endParaRPr lang="en-US" dirty="0"/>
          </a:p>
          <a:p>
            <a:pPr lvl="1"/>
            <a:r>
              <a:rPr lang="en-US" dirty="0"/>
              <a:t>Take into consideration, by federal regulation, the health care expenses for the children, by insurance or other means. </a:t>
            </a:r>
          </a:p>
          <a:p>
            <a:pPr lvl="1">
              <a:buNone/>
            </a:pPr>
            <a:endParaRPr lang="en-US" dirty="0"/>
          </a:p>
          <a:p>
            <a:pPr lvl="1"/>
            <a:r>
              <a:rPr lang="en-US" dirty="0"/>
              <a:t>Most incorporate special additions for child care expenses, shared custody, split custody, and visitation, and deductions for support of previous and subsequent children.</a:t>
            </a:r>
          </a:p>
          <a:p>
            <a:pPr lvl="1">
              <a:buNone/>
            </a:pPr>
            <a:endParaRPr lang="en-US" i="1" dirty="0"/>
          </a:p>
          <a:p>
            <a:pPr lvl="1">
              <a:buNone/>
            </a:pPr>
            <a:r>
              <a:rPr lang="en-US" i="1" dirty="0"/>
              <a:t>							Source: </a:t>
            </a:r>
            <a:r>
              <a:rPr lang="en-US" i="1" u="sng" dirty="0"/>
              <a:t>www.ncsl.org</a:t>
            </a:r>
            <a:endParaRPr lang="en-US" dirty="0"/>
          </a:p>
        </p:txBody>
      </p:sp>
      <p:sp>
        <p:nvSpPr>
          <p:cNvPr id="4" name="Slide Number Placeholder 3"/>
          <p:cNvSpPr>
            <a:spLocks noGrp="1"/>
          </p:cNvSpPr>
          <p:nvPr>
            <p:ph type="sldNum" sz="quarter" idx="10"/>
          </p:nvPr>
        </p:nvSpPr>
        <p:spPr/>
        <p:txBody>
          <a:bodyPr/>
          <a:lstStyle/>
          <a:p>
            <a:fld id="{B7690CBC-6656-4724-9767-FA0CD3F8001C}" type="slidenum">
              <a:rPr lang="en-US" smtClean="0"/>
              <a:pPr/>
              <a:t>5</a:t>
            </a:fld>
            <a:endParaRPr lang="en-US" dirty="0"/>
          </a:p>
        </p:txBody>
      </p:sp>
    </p:spTree>
    <p:extLst>
      <p:ext uri="{BB962C8B-B14F-4D97-AF65-F5344CB8AC3E}">
        <p14:creationId xmlns:p14="http://schemas.microsoft.com/office/powerpoint/2010/main" val="819134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normAutofit/>
          </a:bodyPr>
          <a:lstStyle/>
          <a:p>
            <a:pPr>
              <a:buNone/>
            </a:pPr>
            <a:r>
              <a:rPr lang="en-US" sz="1200" dirty="0"/>
              <a:t>Committee established to study the report findings and provide recommendations on proposed changes to the child support guidelines in the best interests of Maryland’s children and families.       </a:t>
            </a:r>
          </a:p>
          <a:p>
            <a:pPr>
              <a:buNone/>
            </a:pPr>
            <a:endParaRPr lang="en-US" sz="800" dirty="0"/>
          </a:p>
          <a:p>
            <a:pPr>
              <a:buNone/>
            </a:pPr>
            <a:r>
              <a:rPr lang="en-US" sz="1200" dirty="0"/>
              <a:t>Child Support stakeholders, including Maryland legislators, judges, magistrates, private and Title IV-D attorneys, Child Support Administration, as well as numerous family and workforce non-profits invited to participate.</a:t>
            </a:r>
          </a:p>
          <a:p>
            <a:pPr>
              <a:buNone/>
            </a:pPr>
            <a:endParaRPr lang="en-US" sz="800" dirty="0"/>
          </a:p>
          <a:p>
            <a:pPr>
              <a:buNone/>
            </a:pPr>
            <a:r>
              <a:rPr lang="en-US" sz="1200" dirty="0"/>
              <a:t>Meetings held in Annapolis from July 25, 2017 to present.</a:t>
            </a:r>
          </a:p>
          <a:p>
            <a:endParaRPr lang="en-US" dirty="0"/>
          </a:p>
        </p:txBody>
      </p:sp>
      <p:sp>
        <p:nvSpPr>
          <p:cNvPr id="4" name="Slide Number Placeholder 3"/>
          <p:cNvSpPr>
            <a:spLocks noGrp="1"/>
          </p:cNvSpPr>
          <p:nvPr>
            <p:ph type="sldNum" sz="quarter" idx="10"/>
          </p:nvPr>
        </p:nvSpPr>
        <p:spPr/>
        <p:txBody>
          <a:bodyPr/>
          <a:lstStyle/>
          <a:p>
            <a:fld id="{B0BD1194-B3A4-4242-9F56-BAB82350934C}"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normAutofit fontScale="92500"/>
          </a:bodyPr>
          <a:lstStyle/>
          <a:p>
            <a:pPr defTabSz="921807">
              <a:defRPr/>
            </a:pPr>
            <a:r>
              <a:rPr lang="en-US" i="0" dirty="0">
                <a:solidFill>
                  <a:schemeClr val="tx1"/>
                </a:solidFill>
                <a:latin typeface="Franklin Gothic Book" panose="020B0503020102020204" pitchFamily="34" charset="0"/>
              </a:rPr>
              <a:t>Premise</a:t>
            </a:r>
            <a:r>
              <a:rPr lang="en-US" i="0" baseline="0" dirty="0">
                <a:solidFill>
                  <a:schemeClr val="tx1"/>
                </a:solidFill>
                <a:latin typeface="Franklin Gothic Book" panose="020B0503020102020204" pitchFamily="34" charset="0"/>
              </a:rPr>
              <a:t> of guidelines is that both parents are financially responsible for their children.</a:t>
            </a:r>
          </a:p>
          <a:p>
            <a:pPr defTabSz="921807">
              <a:defRPr/>
            </a:pPr>
            <a:endParaRPr lang="en-US" i="0" dirty="0">
              <a:solidFill>
                <a:schemeClr val="tx1"/>
              </a:solidFill>
              <a:latin typeface="Franklin Gothic Book" panose="020B0503020102020204" pitchFamily="34" charset="0"/>
            </a:endParaRPr>
          </a:p>
          <a:p>
            <a:pPr defTabSz="921807">
              <a:defRPr/>
            </a:pPr>
            <a:r>
              <a:rPr lang="en-US" i="0" dirty="0">
                <a:solidFill>
                  <a:schemeClr val="tx1"/>
                </a:solidFill>
                <a:latin typeface="Franklin Gothic Book" panose="020B0503020102020204" pitchFamily="34" charset="0"/>
              </a:rPr>
              <a:t>Unemployment</a:t>
            </a:r>
            <a:r>
              <a:rPr lang="en-US" i="0" baseline="0" dirty="0">
                <a:solidFill>
                  <a:schemeClr val="tx1"/>
                </a:solidFill>
                <a:latin typeface="Franklin Gothic Book" panose="020B0503020102020204" pitchFamily="34" charset="0"/>
              </a:rPr>
              <a:t> standard practice=assess obligor with income at FTMW (more recently some imputed to lower hours @ min wage).</a:t>
            </a:r>
          </a:p>
          <a:p>
            <a:pPr defTabSz="921807">
              <a:defRPr/>
            </a:pPr>
            <a:r>
              <a:rPr lang="en-US" i="0" baseline="0" dirty="0">
                <a:solidFill>
                  <a:schemeClr val="tx1"/>
                </a:solidFill>
                <a:latin typeface="Franklin Gothic Book" panose="020B0503020102020204" pitchFamily="34" charset="0"/>
              </a:rPr>
              <a:t>About 25% of obligors have had their earning imputed to FTMW in MD but varies substantially across the state.</a:t>
            </a:r>
          </a:p>
          <a:p>
            <a:pPr defTabSz="921807">
              <a:defRPr/>
            </a:pPr>
            <a:endParaRPr lang="en-US" i="0" baseline="0" dirty="0">
              <a:solidFill>
                <a:schemeClr val="tx1"/>
              </a:solidFill>
              <a:latin typeface="Franklin Gothic Book" panose="020B0503020102020204" pitchFamily="34" charset="0"/>
            </a:endParaRPr>
          </a:p>
          <a:p>
            <a:pPr defTabSz="921807">
              <a:defRPr/>
            </a:pPr>
            <a:r>
              <a:rPr lang="en-US" i="0" baseline="0" dirty="0">
                <a:solidFill>
                  <a:schemeClr val="tx1"/>
                </a:solidFill>
                <a:latin typeface="Franklin Gothic Book" panose="020B0503020102020204" pitchFamily="34" charset="0"/>
              </a:rPr>
              <a:t>Actual earnings are well below this assessed amount (this is the year after amount)</a:t>
            </a:r>
          </a:p>
          <a:p>
            <a:pPr defTabSz="921807">
              <a:defRPr/>
            </a:pPr>
            <a:r>
              <a:rPr lang="en-US" i="0" baseline="0" dirty="0">
                <a:solidFill>
                  <a:schemeClr val="tx1"/>
                </a:solidFill>
                <a:latin typeface="Franklin Gothic Book" panose="020B0503020102020204" pitchFamily="34" charset="0"/>
              </a:rPr>
              <a:t>Obligations are not aligned with an obligors ability to pay: typical obligor with income imputed to FTMW has an order to pay 38% of their income to child support vs. 18%. </a:t>
            </a:r>
          </a:p>
          <a:p>
            <a:pPr defTabSz="921807">
              <a:defRPr/>
            </a:pPr>
            <a:endParaRPr lang="en-US" i="0" baseline="0" dirty="0">
              <a:solidFill>
                <a:schemeClr val="tx1"/>
              </a:solidFill>
              <a:latin typeface="Franklin Gothic Book" panose="020B0503020102020204" pitchFamily="34" charset="0"/>
            </a:endParaRPr>
          </a:p>
          <a:p>
            <a:pPr defTabSz="921807">
              <a:defRPr/>
            </a:pPr>
            <a:r>
              <a:rPr lang="en-US" i="0" baseline="0" dirty="0">
                <a:solidFill>
                  <a:schemeClr val="tx1"/>
                </a:solidFill>
                <a:latin typeface="Franklin Gothic Book" panose="020B0503020102020204" pitchFamily="34" charset="0"/>
              </a:rPr>
              <a:t>One in three never made a payment in the following year (vs. 9% with no payment) with low overall collections.</a:t>
            </a:r>
          </a:p>
          <a:p>
            <a:pPr defTabSz="921807">
              <a:defRPr/>
            </a:pPr>
            <a:r>
              <a:rPr lang="en-US" i="0" baseline="0" dirty="0">
                <a:solidFill>
                  <a:schemeClr val="tx1"/>
                </a:solidFill>
                <a:latin typeface="Franklin Gothic Book" panose="020B0503020102020204" pitchFamily="34" charset="0"/>
              </a:rPr>
              <a:t>While the amount paid appears very low, this represents an average of about 20% of the obligor’s income; just about the percentage employed obligors paid of their incomes.</a:t>
            </a:r>
          </a:p>
          <a:p>
            <a:pPr defTabSz="921807">
              <a:defRPr/>
            </a:pPr>
            <a:endParaRPr lang="en-US" i="0" baseline="0" dirty="0">
              <a:solidFill>
                <a:schemeClr val="tx1"/>
              </a:solidFill>
              <a:latin typeface="Franklin Gothic Book" panose="020B0503020102020204" pitchFamily="34" charset="0"/>
            </a:endParaRPr>
          </a:p>
          <a:p>
            <a:pPr defTabSz="921807">
              <a:defRPr/>
            </a:pPr>
            <a:r>
              <a:rPr lang="en-US" i="0" baseline="0" dirty="0">
                <a:solidFill>
                  <a:schemeClr val="tx1"/>
                </a:solidFill>
                <a:latin typeface="Franklin Gothic Book" panose="020B0503020102020204" pitchFamily="34" charset="0"/>
              </a:rPr>
              <a:t>However, nearly all unemployed or under-employed obligor accrued unpaid balances of just under $2k vs. 83% of employed obligors with $500 lower balance even though their obligation is higher.</a:t>
            </a:r>
          </a:p>
          <a:p>
            <a:pPr defTabSz="921807">
              <a:defRPr/>
            </a:pPr>
            <a:endParaRPr lang="en-US" i="0" dirty="0">
              <a:solidFill>
                <a:schemeClr val="tx1"/>
              </a:solidFill>
              <a:latin typeface="Franklin Gothic Book" panose="020B0503020102020204" pitchFamily="34" charset="0"/>
            </a:endParaRPr>
          </a:p>
          <a:p>
            <a:pPr defTabSz="921807">
              <a:defRPr/>
            </a:pPr>
            <a:r>
              <a:rPr lang="en-US" i="0" dirty="0">
                <a:solidFill>
                  <a:schemeClr val="tx1"/>
                </a:solidFill>
                <a:latin typeface="Franklin Gothic Book" panose="020B0503020102020204" pitchFamily="34" charset="0"/>
              </a:rPr>
              <a:t>When there are arrears</a:t>
            </a:r>
            <a:r>
              <a:rPr lang="en-US" i="0" baseline="0" dirty="0">
                <a:solidFill>
                  <a:schemeClr val="tx1"/>
                </a:solidFill>
                <a:latin typeface="Franklin Gothic Book" panose="020B0503020102020204" pitchFamily="34" charset="0"/>
              </a:rPr>
              <a:t> balances, there are enforcement actions that the CSA must undertake: drivers license suspension/wage garnishment. Other research points to limited connection with their children when obligors are unable to pay their support. Some may participate in an employment program.</a:t>
            </a:r>
            <a:endParaRPr lang="en-US" i="0" dirty="0">
              <a:solidFill>
                <a:schemeClr val="tx1"/>
              </a:solidFill>
              <a:latin typeface="Franklin Gothic Book" panose="020B0503020102020204" pitchFamily="34" charset="0"/>
            </a:endParaRPr>
          </a:p>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B0BD1194-B3A4-4242-9F56-BAB82350934C}"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067286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normAutofit/>
          </a:bodyPr>
          <a:lstStyle/>
          <a:p>
            <a:r>
              <a:rPr lang="en-US" b="0" dirty="0"/>
              <a:t>Before an</a:t>
            </a:r>
            <a:r>
              <a:rPr lang="en-US" b="0" baseline="0" dirty="0"/>
              <a:t> obligor can have income imputed, they must be determined to be </a:t>
            </a:r>
            <a:r>
              <a:rPr lang="en-US" b="1" dirty="0"/>
              <a:t>Voluntarily</a:t>
            </a:r>
            <a:r>
              <a:rPr lang="en-US" b="1" baseline="0" dirty="0"/>
              <a:t> Impoverished </a:t>
            </a:r>
            <a:r>
              <a:rPr lang="en-US" b="0" baseline="0" dirty="0"/>
              <a:t>which </a:t>
            </a:r>
            <a:r>
              <a:rPr lang="en-US" baseline="0" dirty="0"/>
              <a:t>denotes a parent who has chosen to not pursue employment or other financial resources regardless of their responsibilities. There are several factors that case law uses to determine whether a parent is voluntarily impoverished including health, education, efforts to obtain employment, and past work history among other factors. Without being fully defined in family law, this limits a low-income, and usually pro-se, individual’s understanding of the process.</a:t>
            </a:r>
          </a:p>
          <a:p>
            <a:endParaRPr lang="en-US" baseline="0" dirty="0"/>
          </a:p>
          <a:p>
            <a:r>
              <a:rPr lang="en-US" baseline="0" dirty="0"/>
              <a:t>Once a parent has been determined has been made, courts can attribute </a:t>
            </a:r>
            <a:r>
              <a:rPr lang="en-US" b="1" baseline="0" dirty="0"/>
              <a:t>Potential Income</a:t>
            </a:r>
            <a:r>
              <a:rPr lang="en-US" b="0" baseline="0" dirty="0"/>
              <a:t> to them. Generally, this means that the parents’ income is imputed to full-time minimum wage. However, the most recent Federal rule indicates that when imputing income, the guidelines must take into consideration the specific circumstances of the parent (work history, criminal record) and may not use a standard amount in lieu of fact-gathering in a specific case. To comply with this federal rule, CSA submitted a bill during the last session to align MD’s current definition to the federal requirements. The goal is to resubmit this bill and incorporate a definition of voluntarily impoverished parent. </a:t>
            </a:r>
          </a:p>
          <a:p>
            <a:endParaRPr lang="en-US" b="0" baseline="0" dirty="0"/>
          </a:p>
          <a:p>
            <a:r>
              <a:rPr lang="en-US" b="0" baseline="0" dirty="0"/>
              <a:t>This will allow for transparency in the process and may limit the number of individuals who are determined to be voluntarily impoverished when their circumstances indicate otherwise.</a:t>
            </a:r>
          </a:p>
        </p:txBody>
      </p:sp>
      <p:sp>
        <p:nvSpPr>
          <p:cNvPr id="4" name="Slide Number Placeholder 3"/>
          <p:cNvSpPr>
            <a:spLocks noGrp="1"/>
          </p:cNvSpPr>
          <p:nvPr>
            <p:ph type="sldNum" sz="quarter" idx="10"/>
          </p:nvPr>
        </p:nvSpPr>
        <p:spPr/>
        <p:txBody>
          <a:bodyPr/>
          <a:lstStyle/>
          <a:p>
            <a:fld id="{B0BD1194-B3A4-4242-9F56-BAB82350934C}"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367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While this next issue does not apply solely to low-income obligors, it is more likely to affect those individuals since they are less likely to have representation.</a:t>
            </a:r>
          </a:p>
          <a:p>
            <a:endParaRPr lang="en-US" dirty="0"/>
          </a:p>
          <a:p>
            <a:r>
              <a:rPr lang="en-US" dirty="0"/>
              <a:t>The rationale here is that if federal law allows you to close a case based</a:t>
            </a:r>
            <a:r>
              <a:rPr lang="en-US" baseline="0" dirty="0"/>
              <a:t> on this criteria, then a support order should not be established if these same conditions exist. Otherwise, these would be uncollectable support orders creating debt for the obligor and increasing the total arrears due in MD.</a:t>
            </a:r>
            <a:endParaRPr lang="en-US" dirty="0"/>
          </a:p>
        </p:txBody>
      </p:sp>
      <p:sp>
        <p:nvSpPr>
          <p:cNvPr id="4" name="Slide Number Placeholder 3"/>
          <p:cNvSpPr>
            <a:spLocks noGrp="1"/>
          </p:cNvSpPr>
          <p:nvPr>
            <p:ph type="sldNum" sz="quarter" idx="10"/>
          </p:nvPr>
        </p:nvSpPr>
        <p:spPr/>
        <p:txBody>
          <a:bodyPr/>
          <a:lstStyle/>
          <a:p>
            <a:fld id="{B0BD1194-B3A4-4242-9F56-BAB82350934C}"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389370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pPr defTabSz="914248">
              <a:defRPr/>
            </a:pPr>
            <a:r>
              <a:rPr lang="en-US" b="1" dirty="0"/>
              <a:t>Rationale</a:t>
            </a:r>
            <a:r>
              <a:rPr lang="en-US" b="1" baseline="0" dirty="0"/>
              <a:t> for Change</a:t>
            </a:r>
            <a:r>
              <a:rPr lang="en-US" baseline="0" dirty="0"/>
              <a:t>:  For very low incomes, courts rely on judicial discretion “based on resources and living expenses of obligor and number of children due support”. </a:t>
            </a:r>
          </a:p>
          <a:p>
            <a:pPr defTabSz="914248">
              <a:defRPr/>
            </a:pPr>
            <a:r>
              <a:rPr lang="en-US" dirty="0"/>
              <a:t>One in three ordered for $162 or $163, the first amounts on the schedule for one and two children, respectively.</a:t>
            </a:r>
          </a:p>
          <a:p>
            <a:pPr defTabSz="914248">
              <a:defRPr/>
            </a:pPr>
            <a:r>
              <a:rPr lang="en-US" dirty="0"/>
              <a:t>Suggests more guidance needed for the courts to ensure right sized support awards result in optimal outcomes for Maryland’s children and families, and provide specificity in the lower end of the guidelines.</a:t>
            </a:r>
          </a:p>
          <a:p>
            <a:endParaRPr lang="en-US" dirty="0"/>
          </a:p>
          <a:p>
            <a:r>
              <a:rPr lang="en-US" b="1" dirty="0"/>
              <a:t>Recommendations:</a:t>
            </a:r>
            <a:r>
              <a:rPr lang="en-US" b="1" baseline="0" dirty="0"/>
              <a:t> </a:t>
            </a:r>
            <a:r>
              <a:rPr lang="en-US" b="0" baseline="0" dirty="0"/>
              <a:t>Given the level of discretion in the $20 to $150 range, we recommend that specific schedule amounts be included in the guidelines schedule at all income levels including those with $0 income. The goal here is to encourage courts to use actual, verified incomes even if they are low, but ensuring there is specific guidance in the schedule. By including $0 income, we are trying to ensure that all parents, regardless of their current employment status, are financially responsible for their children.</a:t>
            </a:r>
          </a:p>
          <a:p>
            <a:endParaRPr lang="en-US" b="0" baseline="0" dirty="0"/>
          </a:p>
          <a:p>
            <a:r>
              <a:rPr lang="en-US" b="0" baseline="0" dirty="0"/>
              <a:t>Also at the very low end, we recommend the order amount be $50 for one child and that amount to increase proportionately to the cost of raising additional children.</a:t>
            </a:r>
          </a:p>
          <a:p>
            <a:endParaRPr lang="en-US" b="0" baseline="0" dirty="0"/>
          </a:p>
          <a:p>
            <a:r>
              <a:rPr lang="en-US" b="0" baseline="0" dirty="0"/>
              <a:t>Additionally, we recommend that the schedule amounts be updated with current economic data.</a:t>
            </a:r>
            <a:endParaRPr lang="en-US" b="1" dirty="0"/>
          </a:p>
        </p:txBody>
      </p:sp>
      <p:sp>
        <p:nvSpPr>
          <p:cNvPr id="4" name="Slide Number Placeholder 3"/>
          <p:cNvSpPr>
            <a:spLocks noGrp="1"/>
          </p:cNvSpPr>
          <p:nvPr>
            <p:ph type="sldNum" sz="quarter" idx="10"/>
          </p:nvPr>
        </p:nvSpPr>
        <p:spPr/>
        <p:txBody>
          <a:bodyPr/>
          <a:lstStyle/>
          <a:p>
            <a:fld id="{B0BD1194-B3A4-4242-9F56-BAB82350934C}"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670774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r>
              <a:rPr lang="en-US" dirty="0"/>
              <a:t>The</a:t>
            </a:r>
            <a:r>
              <a:rPr lang="en-US" baseline="0" dirty="0"/>
              <a:t> information in the top box is the current guidelines at the low end, and you can see this discretionary amount of $20-$150 for incomes between $100-$1200.</a:t>
            </a:r>
          </a:p>
          <a:p>
            <a:endParaRPr lang="en-US" baseline="0" dirty="0"/>
          </a:p>
          <a:p>
            <a:r>
              <a:rPr lang="en-US" baseline="0" dirty="0"/>
              <a:t>The bottom box is our recommended schedule in which incomes at these low ends are specified beginning with $50 per month.</a:t>
            </a:r>
            <a:endParaRPr lang="en-US" dirty="0"/>
          </a:p>
        </p:txBody>
      </p:sp>
      <p:sp>
        <p:nvSpPr>
          <p:cNvPr id="4" name="Slide Number Placeholder 3"/>
          <p:cNvSpPr>
            <a:spLocks noGrp="1"/>
          </p:cNvSpPr>
          <p:nvPr>
            <p:ph type="sldNum" sz="quarter" idx="10"/>
          </p:nvPr>
        </p:nvSpPr>
        <p:spPr/>
        <p:txBody>
          <a:bodyPr/>
          <a:lstStyle/>
          <a:p>
            <a:fld id="{B7690CBC-6656-4724-9767-FA0CD3F8001C}"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3386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2"/>
            <a:ext cx="7851648" cy="1371600"/>
          </a:xfrm>
          <a:ln>
            <a:noFill/>
          </a:ln>
        </p:spPr>
        <p:txBody>
          <a:bodyPr vert="horz" tIns="0" rIns="18287"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2421403"/>
            <a:ext cx="7854696" cy="1314450"/>
          </a:xfrm>
        </p:spPr>
        <p:txBody>
          <a:bodyPr lIns="0" rIns="18287"/>
          <a:lstStyle>
            <a:lvl1pPr marL="0" marR="45676" indent="0" algn="r">
              <a:buNone/>
              <a:defRPr>
                <a:solidFill>
                  <a:schemeClr val="tx1"/>
                </a:solidFill>
              </a:defRPr>
            </a:lvl1pPr>
            <a:lvl2pPr marL="456674" indent="0" algn="ctr">
              <a:buNone/>
            </a:lvl2pPr>
            <a:lvl3pPr marL="913410" indent="0" algn="ctr">
              <a:buNone/>
            </a:lvl3pPr>
            <a:lvl4pPr marL="1370104" indent="0" algn="ctr">
              <a:buNone/>
            </a:lvl4pPr>
            <a:lvl5pPr marL="1826819" indent="0" algn="ctr">
              <a:buNone/>
            </a:lvl5pPr>
            <a:lvl6pPr marL="2283492" indent="0" algn="ctr">
              <a:buNone/>
            </a:lvl6pPr>
            <a:lvl7pPr marL="2740166" indent="0" algn="ctr">
              <a:buNone/>
            </a:lvl7pPr>
            <a:lvl8pPr marL="3196880" indent="0" algn="ctr">
              <a:buNone/>
            </a:lvl8pPr>
            <a:lvl9pPr marL="3653582"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FB2E774-2D9F-495D-8C3F-895631084795}" type="datetime1">
              <a:rPr lang="en-US" smtClean="0"/>
              <a:pPr/>
              <a:t>1/13/2023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E2FA622-20BC-4543-A541-F03F954DE7C1}" type="datetime1">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2"/>
            <a:ext cx="2057400" cy="390882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85802"/>
            <a:ext cx="6019800" cy="390882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EC9C57-A5B6-477B-9D13-75D23534669B}" type="datetime1">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371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2421402"/>
            <a:ext cx="7854696" cy="1314450"/>
          </a:xfrm>
        </p:spPr>
        <p:txBody>
          <a:bodyPr lIns="0" rIns="13716"/>
          <a:lstStyle>
            <a:lvl1pPr marL="0" marR="34289" indent="0" algn="r">
              <a:buNone/>
              <a:defRPr>
                <a:solidFill>
                  <a:schemeClr val="tx1"/>
                </a:solidFill>
              </a:defRPr>
            </a:lvl1pPr>
            <a:lvl2pPr marL="342515" indent="0" algn="ctr">
              <a:buNone/>
            </a:lvl2pPr>
            <a:lvl3pPr marL="685069" indent="0" algn="ctr">
              <a:buNone/>
            </a:lvl3pPr>
            <a:lvl4pPr marL="1027604" indent="0" algn="ctr">
              <a:buNone/>
            </a:lvl4pPr>
            <a:lvl5pPr marL="1370138" indent="0" algn="ctr">
              <a:buNone/>
            </a:lvl5pPr>
            <a:lvl6pPr marL="1712693" indent="0" algn="ctr">
              <a:buNone/>
            </a:lvl6pPr>
            <a:lvl7pPr marL="2055206" indent="0" algn="ctr">
              <a:buNone/>
            </a:lvl7pPr>
            <a:lvl8pPr marL="2397720" indent="0" algn="ctr">
              <a:buNone/>
            </a:lvl8pPr>
            <a:lvl9pPr marL="2740235"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E66571B-697A-4B68-9FE6-DFAFF3F54C19}" type="datetime1">
              <a:rPr lang="en-US" smtClean="0">
                <a:solidFill>
                  <a:srgbClr val="DBF5F9">
                    <a:shade val="90000"/>
                  </a:srgbClr>
                </a:solidFill>
              </a:rPr>
              <a:pPr/>
              <a:t>1/13/2023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33A28E-E568-4D65-80D7-918D5AA6BDD2}"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028498"/>
            <a:ext cx="7772400" cy="1132284"/>
          </a:xfrm>
        </p:spPr>
        <p:txBody>
          <a:bodyPr lIns="34289" rIns="34289" anchor="t"/>
          <a:lstStyle>
            <a:lvl1pPr marL="0" indent="0">
              <a:buNone/>
              <a:defRPr sz="1700">
                <a:solidFill>
                  <a:schemeClr val="tx1"/>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0E812D-6B45-41C4-9520-C10AE248D8CA}" type="datetime1">
              <a:rPr lang="en-US" smtClean="0">
                <a:solidFill>
                  <a:srgbClr val="DBF5F9">
                    <a:shade val="90000"/>
                  </a:srgbClr>
                </a:solidFill>
              </a:rPr>
              <a:pPr/>
              <a:t>1/13/2023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460E62-AD1F-482F-9BE2-8BD291F765A1}"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34289"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391436"/>
            <a:ext cx="4040188" cy="494514"/>
          </a:xfrm>
        </p:spPr>
        <p:txBody>
          <a:bodyPr lIns="34289" tIns="0" rIns="34289" bIns="0" anchor="ctr">
            <a:noAutofit/>
          </a:bodyP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69" y="1394821"/>
            <a:ext cx="4041775" cy="491132"/>
          </a:xfrm>
        </p:spPr>
        <p:txBody>
          <a:bodyPr lIns="34289" tIns="0" rIns="34289" bIns="0" anchor="ct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69" y="1885950"/>
            <a:ext cx="4041775"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3B78098-C974-435B-97C4-73786D65B494}" type="datetime1">
              <a:rPr lang="en-US" smtClean="0">
                <a:solidFill>
                  <a:srgbClr val="04617B">
                    <a:shade val="90000"/>
                  </a:srgbClr>
                </a:solidFill>
              </a:rPr>
              <a:pPr/>
              <a:t>1/13/2023</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34289"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8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E908C30-5C0E-4D6B-946C-4ABC3CC9EA01}" type="datetime1">
              <a:rPr lang="en-US" smtClean="0">
                <a:solidFill>
                  <a:srgbClr val="04617B">
                    <a:shade val="90000"/>
                  </a:srgbClr>
                </a:solidFill>
              </a:rPr>
              <a:pPr/>
              <a:t>1/13/2023</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1835C-9B43-4055-B242-710E419E94D9}" type="datetime1">
              <a:rPr lang="en-US" smtClean="0">
                <a:solidFill>
                  <a:srgbClr val="04617B">
                    <a:shade val="90000"/>
                  </a:srgbClr>
                </a:solidFill>
              </a:rPr>
              <a:pPr/>
              <a:t>1/13/2023</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5"/>
            <a:ext cx="2743200" cy="871538"/>
          </a:xfrm>
        </p:spPr>
        <p:txBody>
          <a:bodyPr lIns="0" anchor="b">
            <a:noAutofit/>
          </a:bodyPr>
          <a:lstStyle>
            <a:lvl1pPr algn="l" rtl="0">
              <a:spcBef>
                <a:spcPct val="0"/>
              </a:spcBef>
              <a:buNone/>
              <a:defRPr sz="20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257300"/>
            <a:ext cx="2743200" cy="3429000"/>
          </a:xfrm>
        </p:spPr>
        <p:txBody>
          <a:bodyPr lIns="13716" rIns="13716"/>
          <a:lstStyle>
            <a:lvl1pPr marL="0" indent="0" algn="l">
              <a:buNone/>
              <a:defRPr sz="1100"/>
            </a:lvl1pPr>
            <a:lvl2pPr indent="0" algn="l">
              <a:buNone/>
              <a:defRPr sz="900"/>
            </a:lvl2pPr>
            <a:lvl3pPr indent="0" algn="l">
              <a:buNone/>
              <a:defRPr sz="800"/>
            </a:lvl3pPr>
            <a:lvl4pPr indent="0" algn="l">
              <a:buNone/>
              <a:defRPr sz="700"/>
            </a:lvl4pPr>
            <a:lvl5pPr indent="0" algn="l">
              <a:buNone/>
              <a:defRPr sz="7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100"/>
            </a:lvl1pPr>
            <a:lvl2pPr>
              <a:defRPr sz="2000"/>
            </a:lvl2pPr>
            <a:lvl3pPr>
              <a:defRPr sz="1800"/>
            </a:lvl3pPr>
            <a:lvl4pPr>
              <a:defRPr sz="15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A37961-6F7D-4D77-A3F2-91C358C1E7A8}"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6651686-E6ED-4375-9AAC-8701A08C4781}" type="datetime1">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68516" tIns="34289" rIns="68516" bIns="34289" rtlCol="0" anchor="ctr"/>
          <a:lstStyle/>
          <a:p>
            <a:pPr algn="ctr" defTabSz="685069"/>
            <a:endParaRPr lang="en-US" sz="1400" dirty="0">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68516" tIns="34289" rIns="68516" bIns="34289" rtlCol="0" anchor="ctr"/>
          <a:lstStyle/>
          <a:p>
            <a:pPr algn="ctr" defTabSz="685069"/>
            <a:endParaRPr lang="en-US" sz="1400" dirty="0">
              <a:solidFill>
                <a:prstClr val="white"/>
              </a:solidFill>
            </a:endParaRPr>
          </a:p>
        </p:txBody>
      </p:sp>
      <p:sp>
        <p:nvSpPr>
          <p:cNvPr id="2" name="Title 1"/>
          <p:cNvSpPr>
            <a:spLocks noGrp="1"/>
          </p:cNvSpPr>
          <p:nvPr>
            <p:ph type="title"/>
          </p:nvPr>
        </p:nvSpPr>
        <p:spPr>
          <a:xfrm>
            <a:off x="609600" y="882749"/>
            <a:ext cx="2212848" cy="1186966"/>
          </a:xfrm>
        </p:spPr>
        <p:txBody>
          <a:bodyPr vert="horz" lIns="34289" tIns="34289" rIns="34289" bIns="34289" anchor="b"/>
          <a:lstStyle>
            <a:lvl1pPr algn="l">
              <a:buNone/>
              <a:defRPr sz="15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121589"/>
            <a:ext cx="2209800" cy="1634490"/>
          </a:xfrm>
        </p:spPr>
        <p:txBody>
          <a:bodyPr lIns="47963" rIns="34289" bIns="34289" anchor="t"/>
          <a:lstStyle>
            <a:lvl1pPr marL="0" indent="0" algn="l">
              <a:spcBef>
                <a:spcPts val="188"/>
              </a:spcBef>
              <a:buFontTx/>
              <a:buNone/>
              <a:defRPr sz="1000"/>
            </a:lvl1pPr>
            <a:lvl2pPr>
              <a:defRPr sz="900"/>
            </a:lvl2pPr>
            <a:lvl3pPr>
              <a:defRPr sz="800"/>
            </a:lvl3pPr>
            <a:lvl4pPr>
              <a:defRPr sz="700"/>
            </a:lvl4pPr>
            <a:lvl5pPr>
              <a:defRPr sz="7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2B1A4CC-5B9C-49D8-BFAF-60CC77AAEEDB}"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a:xfrm>
            <a:off x="8077200" y="4767264"/>
            <a:ext cx="609600" cy="273844"/>
          </a:xfrm>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en-US" dirty="0"/>
              <a:t>Click icon to add picture</a:t>
            </a:r>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16" tIns="34289" rIns="68516" bIns="34289" anchor="t" compatLnSpc="1"/>
          <a:lstStyle/>
          <a:p>
            <a:pPr defTabSz="685069"/>
            <a:endParaRPr lang="en-US" sz="1400" dirty="0">
              <a:solidFill>
                <a:prstClr val="black"/>
              </a:solidFill>
            </a:endParaRPr>
          </a:p>
        </p:txBody>
      </p:sp>
      <p:sp>
        <p:nvSpPr>
          <p:cNvPr id="11" name="Freeform 10"/>
          <p:cNvSpPr>
            <a:spLocks/>
          </p:cNvSpPr>
          <p:nvPr/>
        </p:nvSpPr>
        <p:spPr bwMode="auto">
          <a:xfrm flipV="1">
            <a:off x="4381500" y="4664913"/>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16" tIns="34289" rIns="68516" bIns="34289" anchor="t" compatLnSpc="1"/>
          <a:lstStyle/>
          <a:p>
            <a:pPr defTabSz="685069"/>
            <a:endParaRPr lang="en-US" sz="1400" dirty="0">
              <a:solidFill>
                <a:prstClr val="black"/>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C9DDA3-EA79-47AF-84C7-58DE6059F16D}"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2"/>
            <a:ext cx="2057400" cy="390882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85802"/>
            <a:ext cx="6019800" cy="390882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8EE997-BFF9-4017-A449-1437AC306FE5}"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371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2421402"/>
            <a:ext cx="7854696" cy="1314450"/>
          </a:xfrm>
        </p:spPr>
        <p:txBody>
          <a:bodyPr lIns="0" rIns="13716"/>
          <a:lstStyle>
            <a:lvl1pPr marL="0" marR="34289" indent="0" algn="r">
              <a:buNone/>
              <a:defRPr>
                <a:solidFill>
                  <a:schemeClr val="tx1"/>
                </a:solidFill>
              </a:defRPr>
            </a:lvl1pPr>
            <a:lvl2pPr marL="342578" indent="0" algn="ctr">
              <a:buNone/>
            </a:lvl2pPr>
            <a:lvl3pPr marL="685188" indent="0" algn="ctr">
              <a:buNone/>
            </a:lvl3pPr>
            <a:lvl4pPr marL="1027782" indent="0" algn="ctr">
              <a:buNone/>
            </a:lvl4pPr>
            <a:lvl5pPr marL="1370376" indent="0" algn="ctr">
              <a:buNone/>
            </a:lvl5pPr>
            <a:lvl6pPr marL="1712987" indent="0" algn="ctr">
              <a:buNone/>
            </a:lvl6pPr>
            <a:lvl7pPr marL="2055563" indent="0" algn="ctr">
              <a:buNone/>
            </a:lvl7pPr>
            <a:lvl8pPr marL="2398140" indent="0" algn="ctr">
              <a:buNone/>
            </a:lvl8pPr>
            <a:lvl9pPr marL="2740718"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E66571B-697A-4B68-9FE6-DFAFF3F54C19}" type="datetime1">
              <a:rPr lang="en-US" smtClean="0">
                <a:solidFill>
                  <a:srgbClr val="DBF5F9">
                    <a:shade val="90000"/>
                  </a:srgbClr>
                </a:solidFill>
              </a:rPr>
              <a:pPr/>
              <a:t>1/13/2023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33A28E-E568-4D65-80D7-918D5AA6BDD2}"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028498"/>
            <a:ext cx="7772400" cy="1132284"/>
          </a:xfrm>
        </p:spPr>
        <p:txBody>
          <a:bodyPr lIns="34289" rIns="34289" anchor="t"/>
          <a:lstStyle>
            <a:lvl1pPr marL="0" indent="0">
              <a:buNone/>
              <a:defRPr sz="1700">
                <a:solidFill>
                  <a:schemeClr val="tx1"/>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0E812D-6B45-41C4-9520-C10AE248D8CA}" type="datetime1">
              <a:rPr lang="en-US" smtClean="0">
                <a:solidFill>
                  <a:srgbClr val="DBF5F9">
                    <a:shade val="90000"/>
                  </a:srgbClr>
                </a:solidFill>
              </a:rPr>
              <a:pPr/>
              <a:t>1/13/2023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460E62-AD1F-482F-9BE2-8BD291F765A1}"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34289"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391436"/>
            <a:ext cx="4040188" cy="494514"/>
          </a:xfrm>
        </p:spPr>
        <p:txBody>
          <a:bodyPr lIns="34289" tIns="0" rIns="34289" bIns="0" anchor="ctr">
            <a:noAutofit/>
          </a:bodyP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62" y="1394821"/>
            <a:ext cx="4041775" cy="491132"/>
          </a:xfrm>
        </p:spPr>
        <p:txBody>
          <a:bodyPr lIns="34289" tIns="0" rIns="34289" bIns="0" anchor="ct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62" y="1885950"/>
            <a:ext cx="4041775"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3B78098-C974-435B-97C4-73786D65B494}" type="datetime1">
              <a:rPr lang="en-US" smtClean="0">
                <a:solidFill>
                  <a:srgbClr val="04617B">
                    <a:shade val="90000"/>
                  </a:srgbClr>
                </a:solidFill>
              </a:rPr>
              <a:pPr/>
              <a:t>1/13/2023</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34289"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8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E908C30-5C0E-4D6B-946C-4ABC3CC9EA01}" type="datetime1">
              <a:rPr lang="en-US" smtClean="0">
                <a:solidFill>
                  <a:srgbClr val="04617B">
                    <a:shade val="90000"/>
                  </a:srgbClr>
                </a:solidFill>
              </a:rPr>
              <a:pPr/>
              <a:t>1/13/2023</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1835C-9B43-4055-B242-710E419E94D9}" type="datetime1">
              <a:rPr lang="en-US" smtClean="0">
                <a:solidFill>
                  <a:srgbClr val="04617B">
                    <a:shade val="90000"/>
                  </a:srgbClr>
                </a:solidFill>
              </a:rPr>
              <a:pPr/>
              <a:t>1/13/2023</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3"/>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028500"/>
            <a:ext cx="7772400" cy="1132284"/>
          </a:xfrm>
        </p:spPr>
        <p:txBody>
          <a:bodyPr lIns="45676" rIns="45676"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9B74DE0-3640-42A8-A8B2-844092BB0D37}" type="datetime1">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5"/>
            <a:ext cx="2743200" cy="871538"/>
          </a:xfrm>
        </p:spPr>
        <p:txBody>
          <a:bodyPr lIns="0" anchor="b">
            <a:noAutofit/>
          </a:bodyPr>
          <a:lstStyle>
            <a:lvl1pPr algn="l" rtl="0">
              <a:spcBef>
                <a:spcPct val="0"/>
              </a:spcBef>
              <a:buNone/>
              <a:defRPr sz="20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257300"/>
            <a:ext cx="2743200" cy="3429000"/>
          </a:xfrm>
        </p:spPr>
        <p:txBody>
          <a:bodyPr lIns="13716" rIns="13716"/>
          <a:lstStyle>
            <a:lvl1pPr marL="0" indent="0" algn="l">
              <a:buNone/>
              <a:defRPr sz="1100"/>
            </a:lvl1pPr>
            <a:lvl2pPr indent="0" algn="l">
              <a:buNone/>
              <a:defRPr sz="900"/>
            </a:lvl2pPr>
            <a:lvl3pPr indent="0" algn="l">
              <a:buNone/>
              <a:defRPr sz="800"/>
            </a:lvl3pPr>
            <a:lvl4pPr indent="0" algn="l">
              <a:buNone/>
              <a:defRPr sz="700"/>
            </a:lvl4pPr>
            <a:lvl5pPr indent="0" algn="l">
              <a:buNone/>
              <a:defRPr sz="7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100"/>
            </a:lvl1pPr>
            <a:lvl2pPr>
              <a:defRPr sz="2000"/>
            </a:lvl2pPr>
            <a:lvl3pPr>
              <a:defRPr sz="1800"/>
            </a:lvl3pPr>
            <a:lvl4pPr>
              <a:defRPr sz="15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A37961-6F7D-4D77-A3F2-91C358C1E7A8}"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68526" tIns="34289" rIns="68526" bIns="34289" rtlCol="0" anchor="ctr"/>
          <a:lstStyle/>
          <a:p>
            <a:pPr algn="ctr" defTabSz="685188"/>
            <a:endParaRPr lang="en-US" sz="1400" dirty="0">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68526" tIns="34289" rIns="68526" bIns="34289" rtlCol="0" anchor="ctr"/>
          <a:lstStyle/>
          <a:p>
            <a:pPr algn="ctr" defTabSz="685188"/>
            <a:endParaRPr lang="en-US" sz="1400" dirty="0">
              <a:solidFill>
                <a:prstClr val="white"/>
              </a:solidFill>
            </a:endParaRPr>
          </a:p>
        </p:txBody>
      </p:sp>
      <p:sp>
        <p:nvSpPr>
          <p:cNvPr id="2" name="Title 1"/>
          <p:cNvSpPr>
            <a:spLocks noGrp="1"/>
          </p:cNvSpPr>
          <p:nvPr>
            <p:ph type="title"/>
          </p:nvPr>
        </p:nvSpPr>
        <p:spPr>
          <a:xfrm>
            <a:off x="609600" y="882749"/>
            <a:ext cx="2212848" cy="1186966"/>
          </a:xfrm>
        </p:spPr>
        <p:txBody>
          <a:bodyPr vert="horz" lIns="34289" tIns="34289" rIns="34289" bIns="34289" anchor="b"/>
          <a:lstStyle>
            <a:lvl1pPr algn="l">
              <a:buNone/>
              <a:defRPr sz="15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121589"/>
            <a:ext cx="2209800" cy="1634490"/>
          </a:xfrm>
        </p:spPr>
        <p:txBody>
          <a:bodyPr lIns="47970" rIns="34289" bIns="34289" anchor="t"/>
          <a:lstStyle>
            <a:lvl1pPr marL="0" indent="0" algn="l">
              <a:spcBef>
                <a:spcPts val="188"/>
              </a:spcBef>
              <a:buFontTx/>
              <a:buNone/>
              <a:defRPr sz="1000"/>
            </a:lvl1pPr>
            <a:lvl2pPr>
              <a:defRPr sz="900"/>
            </a:lvl2pPr>
            <a:lvl3pPr>
              <a:defRPr sz="800"/>
            </a:lvl3pPr>
            <a:lvl4pPr>
              <a:defRPr sz="700"/>
            </a:lvl4pPr>
            <a:lvl5pPr>
              <a:defRPr sz="7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2B1A4CC-5B9C-49D8-BFAF-60CC77AAEEDB}"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a:xfrm>
            <a:off x="8077200" y="4767264"/>
            <a:ext cx="609600" cy="273844"/>
          </a:xfrm>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en-US" dirty="0"/>
              <a:t>Click icon to add picture</a:t>
            </a:r>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26" tIns="34289" rIns="68526" bIns="34289" anchor="t" compatLnSpc="1"/>
          <a:lstStyle/>
          <a:p>
            <a:pPr defTabSz="685188"/>
            <a:endParaRPr lang="en-US" sz="1400" dirty="0">
              <a:solidFill>
                <a:prstClr val="black"/>
              </a:solidFill>
            </a:endParaRPr>
          </a:p>
        </p:txBody>
      </p:sp>
      <p:sp>
        <p:nvSpPr>
          <p:cNvPr id="11" name="Freeform 10"/>
          <p:cNvSpPr>
            <a:spLocks/>
          </p:cNvSpPr>
          <p:nvPr/>
        </p:nvSpPr>
        <p:spPr bwMode="auto">
          <a:xfrm flipV="1">
            <a:off x="4381500" y="4664906"/>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26" tIns="34289" rIns="68526" bIns="34289" anchor="t" compatLnSpc="1"/>
          <a:lstStyle/>
          <a:p>
            <a:pPr defTabSz="685188"/>
            <a:endParaRPr lang="en-US" sz="1400" dirty="0">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C9DDA3-EA79-47AF-84C7-58DE6059F16D}"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2"/>
            <a:ext cx="2057400" cy="390882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85802"/>
            <a:ext cx="6019800" cy="390882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8EE997-BFF9-4017-A449-1437AC306FE5}"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371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2421402"/>
            <a:ext cx="7854696" cy="1314450"/>
          </a:xfrm>
        </p:spPr>
        <p:txBody>
          <a:bodyPr lIns="0" rIns="13716"/>
          <a:lstStyle>
            <a:lvl1pPr marL="0" marR="34289" indent="0" algn="r">
              <a:buNone/>
              <a:defRPr>
                <a:solidFill>
                  <a:schemeClr val="tx1"/>
                </a:solidFill>
              </a:defRPr>
            </a:lvl1pPr>
            <a:lvl2pPr marL="342632" indent="0" algn="ctr">
              <a:buNone/>
            </a:lvl2pPr>
            <a:lvl3pPr marL="685290" indent="0" algn="ctr">
              <a:buNone/>
            </a:lvl3pPr>
            <a:lvl4pPr marL="1027935" indent="0" algn="ctr">
              <a:buNone/>
            </a:lvl4pPr>
            <a:lvl5pPr marL="1370580" indent="0" algn="ctr">
              <a:buNone/>
            </a:lvl5pPr>
            <a:lvl6pPr marL="1713239" indent="0" algn="ctr">
              <a:buNone/>
            </a:lvl6pPr>
            <a:lvl7pPr marL="2055869" indent="0" algn="ctr">
              <a:buNone/>
            </a:lvl7pPr>
            <a:lvl8pPr marL="2398500" indent="0" algn="ctr">
              <a:buNone/>
            </a:lvl8pPr>
            <a:lvl9pPr marL="2741132"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E66571B-697A-4B68-9FE6-DFAFF3F54C19}" type="datetime1">
              <a:rPr lang="en-US" smtClean="0">
                <a:solidFill>
                  <a:srgbClr val="DBF5F9">
                    <a:shade val="90000"/>
                  </a:srgbClr>
                </a:solidFill>
              </a:rPr>
              <a:pPr/>
              <a:t>1/13/2023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33A28E-E568-4D65-80D7-918D5AA6BDD2}"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028498"/>
            <a:ext cx="7772400" cy="1132284"/>
          </a:xfrm>
        </p:spPr>
        <p:txBody>
          <a:bodyPr lIns="34289" rIns="34289" anchor="t"/>
          <a:lstStyle>
            <a:lvl1pPr marL="0" indent="0">
              <a:buNone/>
              <a:defRPr sz="1700">
                <a:solidFill>
                  <a:schemeClr val="tx1"/>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0E812D-6B45-41C4-9520-C10AE248D8CA}" type="datetime1">
              <a:rPr lang="en-US" smtClean="0">
                <a:solidFill>
                  <a:srgbClr val="DBF5F9">
                    <a:shade val="90000"/>
                  </a:srgbClr>
                </a:solidFill>
              </a:rPr>
              <a:pPr/>
              <a:t>1/13/2023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460E62-AD1F-482F-9BE2-8BD291F765A1}"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34289"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391436"/>
            <a:ext cx="4040188" cy="494514"/>
          </a:xfrm>
        </p:spPr>
        <p:txBody>
          <a:bodyPr lIns="34289" tIns="0" rIns="34289" bIns="0" anchor="ctr">
            <a:noAutofit/>
          </a:bodyP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56" y="1394821"/>
            <a:ext cx="4041775" cy="491132"/>
          </a:xfrm>
        </p:spPr>
        <p:txBody>
          <a:bodyPr lIns="34289" tIns="0" rIns="34289" bIns="0" anchor="ct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56" y="1885950"/>
            <a:ext cx="4041775"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3B78098-C974-435B-97C4-73786D65B494}" type="datetime1">
              <a:rPr lang="en-US" smtClean="0">
                <a:solidFill>
                  <a:srgbClr val="04617B">
                    <a:shade val="90000"/>
                  </a:srgbClr>
                </a:solidFill>
              </a:rPr>
              <a:pPr/>
              <a:t>1/13/2023</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34289"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8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E908C30-5C0E-4D6B-946C-4ABC3CC9EA01}" type="datetime1">
              <a:rPr lang="en-US" smtClean="0">
                <a:solidFill>
                  <a:srgbClr val="04617B">
                    <a:shade val="90000"/>
                  </a:srgbClr>
                </a:solidFill>
              </a:rPr>
              <a:pPr/>
              <a:t>1/13/2023</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a:t>Click to edit Master title style</a:t>
            </a:r>
          </a:p>
        </p:txBody>
      </p:sp>
      <p:sp>
        <p:nvSpPr>
          <p:cNvPr id="3" name="Content Placeholder 2"/>
          <p:cNvSpPr>
            <a:spLocks noGrp="1"/>
          </p:cNvSpPr>
          <p:nvPr>
            <p:ph sz="half" idx="1"/>
          </p:nvPr>
        </p:nvSpPr>
        <p:spPr>
          <a:xfrm>
            <a:off x="457200" y="1440069"/>
            <a:ext cx="4038600" cy="3326129"/>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40069"/>
            <a:ext cx="4038600" cy="3326129"/>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6A1BB87-E801-4B50-A975-D9F40286FB46}" type="datetime1">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1835C-9B43-4055-B242-710E419E94D9}" type="datetime1">
              <a:rPr lang="en-US" smtClean="0">
                <a:solidFill>
                  <a:srgbClr val="04617B">
                    <a:shade val="90000"/>
                  </a:srgbClr>
                </a:solidFill>
              </a:rPr>
              <a:pPr/>
              <a:t>1/13/2023</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5"/>
            <a:ext cx="2743200" cy="871538"/>
          </a:xfrm>
        </p:spPr>
        <p:txBody>
          <a:bodyPr lIns="0" anchor="b">
            <a:noAutofit/>
          </a:bodyPr>
          <a:lstStyle>
            <a:lvl1pPr algn="l" rtl="0">
              <a:spcBef>
                <a:spcPct val="0"/>
              </a:spcBef>
              <a:buNone/>
              <a:defRPr sz="20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257300"/>
            <a:ext cx="2743200" cy="3429000"/>
          </a:xfrm>
        </p:spPr>
        <p:txBody>
          <a:bodyPr lIns="13716" rIns="13716"/>
          <a:lstStyle>
            <a:lvl1pPr marL="0" indent="0" algn="l">
              <a:buNone/>
              <a:defRPr sz="1100"/>
            </a:lvl1pPr>
            <a:lvl2pPr indent="0" algn="l">
              <a:buNone/>
              <a:defRPr sz="900"/>
            </a:lvl2pPr>
            <a:lvl3pPr indent="0" algn="l">
              <a:buNone/>
              <a:defRPr sz="800"/>
            </a:lvl3pPr>
            <a:lvl4pPr indent="0" algn="l">
              <a:buNone/>
              <a:defRPr sz="700"/>
            </a:lvl4pPr>
            <a:lvl5pPr indent="0" algn="l">
              <a:buNone/>
              <a:defRPr sz="7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100"/>
            </a:lvl1pPr>
            <a:lvl2pPr>
              <a:defRPr sz="2000"/>
            </a:lvl2pPr>
            <a:lvl3pPr>
              <a:defRPr sz="1800"/>
            </a:lvl3pPr>
            <a:lvl4pPr>
              <a:defRPr sz="15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A37961-6F7D-4D77-A3F2-91C358C1E7A8}"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68535" tIns="34289" rIns="68535" bIns="34289" rtlCol="0" anchor="ctr"/>
          <a:lstStyle/>
          <a:p>
            <a:pPr algn="ctr" defTabSz="685290"/>
            <a:endParaRPr lang="en-US" sz="1400" dirty="0">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68535" tIns="34289" rIns="68535" bIns="34289" rtlCol="0" anchor="ctr"/>
          <a:lstStyle/>
          <a:p>
            <a:pPr algn="ctr" defTabSz="685290"/>
            <a:endParaRPr lang="en-US" sz="1400" dirty="0">
              <a:solidFill>
                <a:prstClr val="white"/>
              </a:solidFill>
            </a:endParaRPr>
          </a:p>
        </p:txBody>
      </p:sp>
      <p:sp>
        <p:nvSpPr>
          <p:cNvPr id="2" name="Title 1"/>
          <p:cNvSpPr>
            <a:spLocks noGrp="1"/>
          </p:cNvSpPr>
          <p:nvPr>
            <p:ph type="title"/>
          </p:nvPr>
        </p:nvSpPr>
        <p:spPr>
          <a:xfrm>
            <a:off x="609600" y="882749"/>
            <a:ext cx="2212848" cy="1186966"/>
          </a:xfrm>
        </p:spPr>
        <p:txBody>
          <a:bodyPr vert="horz" lIns="34289" tIns="34289" rIns="34289" bIns="34289" anchor="b"/>
          <a:lstStyle>
            <a:lvl1pPr algn="l">
              <a:buNone/>
              <a:defRPr sz="15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121589"/>
            <a:ext cx="2209800" cy="1634490"/>
          </a:xfrm>
        </p:spPr>
        <p:txBody>
          <a:bodyPr lIns="47976" rIns="34289" bIns="34289" anchor="t"/>
          <a:lstStyle>
            <a:lvl1pPr marL="0" indent="0" algn="l">
              <a:spcBef>
                <a:spcPts val="188"/>
              </a:spcBef>
              <a:buFontTx/>
              <a:buNone/>
              <a:defRPr sz="1000"/>
            </a:lvl1pPr>
            <a:lvl2pPr>
              <a:defRPr sz="900"/>
            </a:lvl2pPr>
            <a:lvl3pPr>
              <a:defRPr sz="800"/>
            </a:lvl3pPr>
            <a:lvl4pPr>
              <a:defRPr sz="700"/>
            </a:lvl4pPr>
            <a:lvl5pPr>
              <a:defRPr sz="7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2B1A4CC-5B9C-49D8-BFAF-60CC77AAEEDB}"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a:xfrm>
            <a:off x="8077200" y="4767264"/>
            <a:ext cx="609600" cy="273844"/>
          </a:xfrm>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en-US" dirty="0"/>
              <a:t>Click icon to add picture</a:t>
            </a:r>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35" tIns="34289" rIns="68535" bIns="34289" anchor="t" compatLnSpc="1"/>
          <a:lstStyle/>
          <a:p>
            <a:pPr defTabSz="685290"/>
            <a:endParaRPr lang="en-US" sz="1400" dirty="0">
              <a:solidFill>
                <a:prstClr val="black"/>
              </a:solidFill>
            </a:endParaRPr>
          </a:p>
        </p:txBody>
      </p:sp>
      <p:sp>
        <p:nvSpPr>
          <p:cNvPr id="11" name="Freeform 10"/>
          <p:cNvSpPr>
            <a:spLocks/>
          </p:cNvSpPr>
          <p:nvPr/>
        </p:nvSpPr>
        <p:spPr bwMode="auto">
          <a:xfrm flipV="1">
            <a:off x="4381500" y="4664900"/>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35" tIns="34289" rIns="68535" bIns="34289" anchor="t" compatLnSpc="1"/>
          <a:lstStyle/>
          <a:p>
            <a:pPr defTabSz="685290"/>
            <a:endParaRPr lang="en-US" sz="1400" dirty="0">
              <a:solidFill>
                <a:prstClr val="black"/>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C9DDA3-EA79-47AF-84C7-58DE6059F16D}"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2"/>
            <a:ext cx="2057400" cy="390882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85802"/>
            <a:ext cx="6019800" cy="390882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8EE997-BFF9-4017-A449-1437AC306FE5}"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371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2421402"/>
            <a:ext cx="7854696" cy="1314450"/>
          </a:xfrm>
        </p:spPr>
        <p:txBody>
          <a:bodyPr lIns="0" rIns="13716"/>
          <a:lstStyle>
            <a:lvl1pPr marL="0" marR="34289" indent="0" algn="r">
              <a:buNone/>
              <a:defRPr>
                <a:solidFill>
                  <a:schemeClr val="tx1"/>
                </a:solidFill>
              </a:defRPr>
            </a:lvl1pPr>
            <a:lvl2pPr marL="342686" indent="0" algn="ctr">
              <a:buNone/>
            </a:lvl2pPr>
            <a:lvl3pPr marL="685392" indent="0" algn="ctr">
              <a:buNone/>
            </a:lvl3pPr>
            <a:lvl4pPr marL="1028088" indent="0" algn="ctr">
              <a:buNone/>
            </a:lvl4pPr>
            <a:lvl5pPr marL="1370784" indent="0" algn="ctr">
              <a:buNone/>
            </a:lvl5pPr>
            <a:lvl6pPr marL="1713491" indent="0" algn="ctr">
              <a:buNone/>
            </a:lvl6pPr>
            <a:lvl7pPr marL="2056175" indent="0" algn="ctr">
              <a:buNone/>
            </a:lvl7pPr>
            <a:lvl8pPr marL="2398860" indent="0" algn="ctr">
              <a:buNone/>
            </a:lvl8pPr>
            <a:lvl9pPr marL="2741546"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E66571B-697A-4B68-9FE6-DFAFF3F54C19}" type="datetime1">
              <a:rPr lang="en-US" smtClean="0">
                <a:solidFill>
                  <a:srgbClr val="DBF5F9">
                    <a:shade val="90000"/>
                  </a:srgbClr>
                </a:solidFill>
              </a:rPr>
              <a:pPr/>
              <a:t>1/13/2023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33A28E-E568-4D65-80D7-918D5AA6BDD2}"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028498"/>
            <a:ext cx="7772400" cy="1132284"/>
          </a:xfrm>
        </p:spPr>
        <p:txBody>
          <a:bodyPr lIns="34289" rIns="34289" anchor="t"/>
          <a:lstStyle>
            <a:lvl1pPr marL="0" indent="0">
              <a:buNone/>
              <a:defRPr sz="1700">
                <a:solidFill>
                  <a:schemeClr val="tx1"/>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0E812D-6B45-41C4-9520-C10AE248D8CA}" type="datetime1">
              <a:rPr lang="en-US" smtClean="0">
                <a:solidFill>
                  <a:srgbClr val="DBF5F9">
                    <a:shade val="90000"/>
                  </a:srgbClr>
                </a:solidFill>
              </a:rPr>
              <a:pPr/>
              <a:t>1/13/2023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460E62-AD1F-482F-9BE2-8BD291F765A1}"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34289"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391436"/>
            <a:ext cx="4040188" cy="494514"/>
          </a:xfrm>
        </p:spPr>
        <p:txBody>
          <a:bodyPr lIns="34289" tIns="0" rIns="34289" bIns="0" anchor="ctr">
            <a:noAutofit/>
          </a:bodyP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50" y="1394821"/>
            <a:ext cx="4041775" cy="491132"/>
          </a:xfrm>
        </p:spPr>
        <p:txBody>
          <a:bodyPr lIns="34289" tIns="0" rIns="34289" bIns="0" anchor="ct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50" y="1885950"/>
            <a:ext cx="4041775"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3B78098-C974-435B-97C4-73786D65B494}" type="datetime1">
              <a:rPr lang="en-US" smtClean="0">
                <a:solidFill>
                  <a:srgbClr val="04617B">
                    <a:shade val="90000"/>
                  </a:srgbClr>
                </a:solidFill>
              </a:rPr>
              <a:pPr/>
              <a:t>1/13/2023</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676"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391437"/>
            <a:ext cx="4040188" cy="494514"/>
          </a:xfrm>
        </p:spPr>
        <p:txBody>
          <a:bodyPr lIns="45676" tIns="0" rIns="45676"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77" y="1394818"/>
            <a:ext cx="4041775" cy="491132"/>
          </a:xfrm>
        </p:spPr>
        <p:txBody>
          <a:bodyPr lIns="45676" tIns="0" rIns="45676"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2"/>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77" y="1885952"/>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5EA8B68-7CF7-47E2-8774-D64797E75FC1}" type="datetime1">
              <a:rPr lang="en-US" smtClean="0"/>
              <a:pPr/>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34289"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8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E908C30-5C0E-4D6B-946C-4ABC3CC9EA01}" type="datetime1">
              <a:rPr lang="en-US" smtClean="0">
                <a:solidFill>
                  <a:srgbClr val="04617B">
                    <a:shade val="90000"/>
                  </a:srgbClr>
                </a:solidFill>
              </a:rPr>
              <a:pPr/>
              <a:t>1/13/2023</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1835C-9B43-4055-B242-710E419E94D9}" type="datetime1">
              <a:rPr lang="en-US" smtClean="0">
                <a:solidFill>
                  <a:srgbClr val="04617B">
                    <a:shade val="90000"/>
                  </a:srgbClr>
                </a:solidFill>
              </a:rPr>
              <a:pPr/>
              <a:t>1/13/2023</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5"/>
            <a:ext cx="2743200" cy="871538"/>
          </a:xfrm>
        </p:spPr>
        <p:txBody>
          <a:bodyPr lIns="0" anchor="b">
            <a:noAutofit/>
          </a:bodyPr>
          <a:lstStyle>
            <a:lvl1pPr algn="l" rtl="0">
              <a:spcBef>
                <a:spcPct val="0"/>
              </a:spcBef>
              <a:buNone/>
              <a:defRPr sz="20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257300"/>
            <a:ext cx="2743200" cy="3429000"/>
          </a:xfrm>
        </p:spPr>
        <p:txBody>
          <a:bodyPr lIns="13716" rIns="13716"/>
          <a:lstStyle>
            <a:lvl1pPr marL="0" indent="0" algn="l">
              <a:buNone/>
              <a:defRPr sz="1100"/>
            </a:lvl1pPr>
            <a:lvl2pPr indent="0" algn="l">
              <a:buNone/>
              <a:defRPr sz="900"/>
            </a:lvl2pPr>
            <a:lvl3pPr indent="0" algn="l">
              <a:buNone/>
              <a:defRPr sz="800"/>
            </a:lvl3pPr>
            <a:lvl4pPr indent="0" algn="l">
              <a:buNone/>
              <a:defRPr sz="700"/>
            </a:lvl4pPr>
            <a:lvl5pPr indent="0" algn="l">
              <a:buNone/>
              <a:defRPr sz="7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100"/>
            </a:lvl1pPr>
            <a:lvl2pPr>
              <a:defRPr sz="2000"/>
            </a:lvl2pPr>
            <a:lvl3pPr>
              <a:defRPr sz="1800"/>
            </a:lvl3pPr>
            <a:lvl4pPr>
              <a:defRPr sz="15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A37961-6F7D-4D77-A3F2-91C358C1E7A8}"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68544" tIns="34289" rIns="68544" bIns="34289" rtlCol="0" anchor="ctr"/>
          <a:lstStyle/>
          <a:p>
            <a:pPr algn="ctr" defTabSz="685392"/>
            <a:endParaRPr lang="en-US" sz="1400" dirty="0">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68544" tIns="34289" rIns="68544" bIns="34289" rtlCol="0" anchor="ctr"/>
          <a:lstStyle/>
          <a:p>
            <a:pPr algn="ctr" defTabSz="685392"/>
            <a:endParaRPr lang="en-US" sz="1400" dirty="0">
              <a:solidFill>
                <a:prstClr val="white"/>
              </a:solidFill>
            </a:endParaRPr>
          </a:p>
        </p:txBody>
      </p:sp>
      <p:sp>
        <p:nvSpPr>
          <p:cNvPr id="2" name="Title 1"/>
          <p:cNvSpPr>
            <a:spLocks noGrp="1"/>
          </p:cNvSpPr>
          <p:nvPr>
            <p:ph type="title"/>
          </p:nvPr>
        </p:nvSpPr>
        <p:spPr>
          <a:xfrm>
            <a:off x="609600" y="882749"/>
            <a:ext cx="2212848" cy="1186966"/>
          </a:xfrm>
        </p:spPr>
        <p:txBody>
          <a:bodyPr vert="horz" lIns="34289" tIns="34289" rIns="34289" bIns="34289" anchor="b"/>
          <a:lstStyle>
            <a:lvl1pPr algn="l">
              <a:buNone/>
              <a:defRPr sz="15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121589"/>
            <a:ext cx="2209800" cy="1634490"/>
          </a:xfrm>
        </p:spPr>
        <p:txBody>
          <a:bodyPr lIns="47982" rIns="34289" bIns="34289" anchor="t"/>
          <a:lstStyle>
            <a:lvl1pPr marL="0" indent="0" algn="l">
              <a:spcBef>
                <a:spcPts val="188"/>
              </a:spcBef>
              <a:buFontTx/>
              <a:buNone/>
              <a:defRPr sz="1000"/>
            </a:lvl1pPr>
            <a:lvl2pPr>
              <a:defRPr sz="900"/>
            </a:lvl2pPr>
            <a:lvl3pPr>
              <a:defRPr sz="800"/>
            </a:lvl3pPr>
            <a:lvl4pPr>
              <a:defRPr sz="700"/>
            </a:lvl4pPr>
            <a:lvl5pPr>
              <a:defRPr sz="7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2B1A4CC-5B9C-49D8-BFAF-60CC77AAEEDB}"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a:xfrm>
            <a:off x="8077200" y="4767264"/>
            <a:ext cx="609600" cy="273844"/>
          </a:xfrm>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en-US" dirty="0"/>
              <a:t>Click icon to add picture</a:t>
            </a:r>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44" tIns="34289" rIns="68544" bIns="34289" anchor="t" compatLnSpc="1"/>
          <a:lstStyle/>
          <a:p>
            <a:pPr defTabSz="685392"/>
            <a:endParaRPr lang="en-US" sz="1400" dirty="0">
              <a:solidFill>
                <a:prstClr val="black"/>
              </a:solidFill>
            </a:endParaRPr>
          </a:p>
        </p:txBody>
      </p:sp>
      <p:sp>
        <p:nvSpPr>
          <p:cNvPr id="11" name="Freeform 10"/>
          <p:cNvSpPr>
            <a:spLocks/>
          </p:cNvSpPr>
          <p:nvPr/>
        </p:nvSpPr>
        <p:spPr bwMode="auto">
          <a:xfrm flipV="1">
            <a:off x="4381500" y="4664894"/>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44" tIns="34289" rIns="68544" bIns="34289" anchor="t" compatLnSpc="1"/>
          <a:lstStyle/>
          <a:p>
            <a:pPr defTabSz="685392"/>
            <a:endParaRPr lang="en-US" sz="1400" dirty="0">
              <a:solidFill>
                <a:prstClr val="black"/>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C9DDA3-EA79-47AF-84C7-58DE6059F16D}"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2"/>
            <a:ext cx="2057400" cy="390882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85802"/>
            <a:ext cx="6019800" cy="390882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8EE997-BFF9-4017-A449-1437AC306FE5}"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371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2421402"/>
            <a:ext cx="7854696" cy="1314450"/>
          </a:xfrm>
        </p:spPr>
        <p:txBody>
          <a:bodyPr lIns="0" rIns="13716"/>
          <a:lstStyle>
            <a:lvl1pPr marL="0" marR="34289" indent="0" algn="r">
              <a:buNone/>
              <a:defRPr>
                <a:solidFill>
                  <a:schemeClr val="tx1"/>
                </a:solidFill>
              </a:defRPr>
            </a:lvl1pPr>
            <a:lvl2pPr marL="342749" indent="0" algn="ctr">
              <a:buNone/>
            </a:lvl2pPr>
            <a:lvl3pPr marL="685511" indent="0" algn="ctr">
              <a:buNone/>
            </a:lvl3pPr>
            <a:lvl4pPr marL="1028267" indent="0" algn="ctr">
              <a:buNone/>
            </a:lvl4pPr>
            <a:lvl5pPr marL="1371022" indent="0" algn="ctr">
              <a:buNone/>
            </a:lvl5pPr>
            <a:lvl6pPr marL="1713785" indent="0" algn="ctr">
              <a:buNone/>
            </a:lvl6pPr>
            <a:lvl7pPr marL="2056532" indent="0" algn="ctr">
              <a:buNone/>
            </a:lvl7pPr>
            <a:lvl8pPr marL="2399280" indent="0" algn="ctr">
              <a:buNone/>
            </a:lvl8pPr>
            <a:lvl9pPr marL="2742029"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E66571B-697A-4B68-9FE6-DFAFF3F54C19}" type="datetime1">
              <a:rPr lang="en-US" smtClean="0">
                <a:solidFill>
                  <a:srgbClr val="DBF5F9">
                    <a:shade val="90000"/>
                  </a:srgbClr>
                </a:solidFill>
              </a:rPr>
              <a:pPr/>
              <a:t>1/13/2023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33A28E-E568-4D65-80D7-918D5AA6BDD2}"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028498"/>
            <a:ext cx="7772400" cy="1132284"/>
          </a:xfrm>
        </p:spPr>
        <p:txBody>
          <a:bodyPr lIns="34289" rIns="34289" anchor="t"/>
          <a:lstStyle>
            <a:lvl1pPr marL="0" indent="0">
              <a:buNone/>
              <a:defRPr sz="1700">
                <a:solidFill>
                  <a:schemeClr val="tx1"/>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0E812D-6B45-41C4-9520-C10AE248D8CA}" type="datetime1">
              <a:rPr lang="en-US" smtClean="0">
                <a:solidFill>
                  <a:srgbClr val="DBF5F9">
                    <a:shade val="90000"/>
                  </a:srgbClr>
                </a:solidFill>
              </a:rPr>
              <a:pPr/>
              <a:t>1/13/2023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460E62-AD1F-482F-9BE2-8BD291F765A1}"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676"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A241A20-5FF7-4D6B-BB08-1B09845D1F92}" type="datetime1">
              <a:rPr lang="en-US" smtClean="0"/>
              <a:pPr/>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34289"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391436"/>
            <a:ext cx="4040188" cy="494514"/>
          </a:xfrm>
        </p:spPr>
        <p:txBody>
          <a:bodyPr lIns="34289" tIns="0" rIns="34289" bIns="0" anchor="ctr">
            <a:noAutofit/>
          </a:bodyP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43" y="1394821"/>
            <a:ext cx="4041775" cy="491132"/>
          </a:xfrm>
        </p:spPr>
        <p:txBody>
          <a:bodyPr lIns="34289" tIns="0" rIns="34289" bIns="0" anchor="ct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43" y="1885950"/>
            <a:ext cx="4041775"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3B78098-C974-435B-97C4-73786D65B494}" type="datetime1">
              <a:rPr lang="en-US" smtClean="0">
                <a:solidFill>
                  <a:srgbClr val="04617B">
                    <a:shade val="90000"/>
                  </a:srgbClr>
                </a:solidFill>
              </a:rPr>
              <a:pPr/>
              <a:t>1/13/2023</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34289"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8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E908C30-5C0E-4D6B-946C-4ABC3CC9EA01}" type="datetime1">
              <a:rPr lang="en-US" smtClean="0">
                <a:solidFill>
                  <a:srgbClr val="04617B">
                    <a:shade val="90000"/>
                  </a:srgbClr>
                </a:solidFill>
              </a:rPr>
              <a:pPr/>
              <a:t>1/13/2023</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1835C-9B43-4055-B242-710E419E94D9}" type="datetime1">
              <a:rPr lang="en-US" smtClean="0">
                <a:solidFill>
                  <a:srgbClr val="04617B">
                    <a:shade val="90000"/>
                  </a:srgbClr>
                </a:solidFill>
              </a:rPr>
              <a:pPr/>
              <a:t>1/13/2023</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5"/>
            <a:ext cx="2743200" cy="871538"/>
          </a:xfrm>
        </p:spPr>
        <p:txBody>
          <a:bodyPr lIns="0" anchor="b">
            <a:noAutofit/>
          </a:bodyPr>
          <a:lstStyle>
            <a:lvl1pPr algn="l" rtl="0">
              <a:spcBef>
                <a:spcPct val="0"/>
              </a:spcBef>
              <a:buNone/>
              <a:defRPr sz="20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257300"/>
            <a:ext cx="2743200" cy="3429000"/>
          </a:xfrm>
        </p:spPr>
        <p:txBody>
          <a:bodyPr lIns="13716" rIns="13716"/>
          <a:lstStyle>
            <a:lvl1pPr marL="0" indent="0" algn="l">
              <a:buNone/>
              <a:defRPr sz="1100"/>
            </a:lvl1pPr>
            <a:lvl2pPr indent="0" algn="l">
              <a:buNone/>
              <a:defRPr sz="900"/>
            </a:lvl2pPr>
            <a:lvl3pPr indent="0" algn="l">
              <a:buNone/>
              <a:defRPr sz="800"/>
            </a:lvl3pPr>
            <a:lvl4pPr indent="0" algn="l">
              <a:buNone/>
              <a:defRPr sz="700"/>
            </a:lvl4pPr>
            <a:lvl5pPr indent="0" algn="l">
              <a:buNone/>
              <a:defRPr sz="7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100"/>
            </a:lvl1pPr>
            <a:lvl2pPr>
              <a:defRPr sz="2000"/>
            </a:lvl2pPr>
            <a:lvl3pPr>
              <a:defRPr sz="1800"/>
            </a:lvl3pPr>
            <a:lvl4pPr>
              <a:defRPr sz="15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A37961-6F7D-4D77-A3F2-91C358C1E7A8}"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68555" tIns="34289" rIns="68555" bIns="34289" rtlCol="0" anchor="ctr"/>
          <a:lstStyle/>
          <a:p>
            <a:pPr algn="ctr" defTabSz="685511"/>
            <a:endParaRPr lang="en-US" sz="1400" dirty="0">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68555" tIns="34289" rIns="68555" bIns="34289" rtlCol="0" anchor="ctr"/>
          <a:lstStyle/>
          <a:p>
            <a:pPr algn="ctr" defTabSz="685511"/>
            <a:endParaRPr lang="en-US" sz="1400" dirty="0">
              <a:solidFill>
                <a:prstClr val="white"/>
              </a:solidFill>
            </a:endParaRPr>
          </a:p>
        </p:txBody>
      </p:sp>
      <p:sp>
        <p:nvSpPr>
          <p:cNvPr id="2" name="Title 1"/>
          <p:cNvSpPr>
            <a:spLocks noGrp="1"/>
          </p:cNvSpPr>
          <p:nvPr>
            <p:ph type="title"/>
          </p:nvPr>
        </p:nvSpPr>
        <p:spPr>
          <a:xfrm>
            <a:off x="609600" y="882749"/>
            <a:ext cx="2212848" cy="1186966"/>
          </a:xfrm>
        </p:spPr>
        <p:txBody>
          <a:bodyPr vert="horz" lIns="34289" tIns="34289" rIns="34289" bIns="34289" anchor="b"/>
          <a:lstStyle>
            <a:lvl1pPr algn="l">
              <a:buNone/>
              <a:defRPr sz="15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121589"/>
            <a:ext cx="2209800" cy="1634490"/>
          </a:xfrm>
        </p:spPr>
        <p:txBody>
          <a:bodyPr lIns="47989" rIns="34289" bIns="34289" anchor="t"/>
          <a:lstStyle>
            <a:lvl1pPr marL="0" indent="0" algn="l">
              <a:spcBef>
                <a:spcPts val="188"/>
              </a:spcBef>
              <a:buFontTx/>
              <a:buNone/>
              <a:defRPr sz="1000"/>
            </a:lvl1pPr>
            <a:lvl2pPr>
              <a:defRPr sz="900"/>
            </a:lvl2pPr>
            <a:lvl3pPr>
              <a:defRPr sz="800"/>
            </a:lvl3pPr>
            <a:lvl4pPr>
              <a:defRPr sz="700"/>
            </a:lvl4pPr>
            <a:lvl5pPr>
              <a:defRPr sz="7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2B1A4CC-5B9C-49D8-BFAF-60CC77AAEEDB}"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a:xfrm>
            <a:off x="8077200" y="4767264"/>
            <a:ext cx="609600" cy="273844"/>
          </a:xfrm>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en-US" dirty="0"/>
              <a:t>Click icon to add picture</a:t>
            </a:r>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55" tIns="34289" rIns="68555" bIns="34289" anchor="t" compatLnSpc="1"/>
          <a:lstStyle/>
          <a:p>
            <a:pPr defTabSz="685511"/>
            <a:endParaRPr lang="en-US" sz="1400" dirty="0">
              <a:solidFill>
                <a:prstClr val="black"/>
              </a:solidFill>
            </a:endParaRPr>
          </a:p>
        </p:txBody>
      </p:sp>
      <p:sp>
        <p:nvSpPr>
          <p:cNvPr id="11" name="Freeform 10"/>
          <p:cNvSpPr>
            <a:spLocks/>
          </p:cNvSpPr>
          <p:nvPr/>
        </p:nvSpPr>
        <p:spPr bwMode="auto">
          <a:xfrm flipV="1">
            <a:off x="4381500" y="4664887"/>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55" tIns="34289" rIns="68555" bIns="34289" anchor="t" compatLnSpc="1"/>
          <a:lstStyle/>
          <a:p>
            <a:pPr defTabSz="685511"/>
            <a:endParaRPr lang="en-US" sz="1400" dirty="0">
              <a:solidFill>
                <a:prstClr val="black"/>
              </a:solidFil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C9DDA3-EA79-47AF-84C7-58DE6059F16D}"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2"/>
            <a:ext cx="2057400" cy="390882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85802"/>
            <a:ext cx="6019800" cy="390882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8EE997-BFF9-4017-A449-1437AC306FE5}"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371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2421402"/>
            <a:ext cx="7854696" cy="1314450"/>
          </a:xfrm>
        </p:spPr>
        <p:txBody>
          <a:bodyPr lIns="0" rIns="13716"/>
          <a:lstStyle>
            <a:lvl1pPr marL="0" marR="34289" indent="0" algn="r">
              <a:buNone/>
              <a:defRPr>
                <a:solidFill>
                  <a:schemeClr val="tx1"/>
                </a:solidFill>
              </a:defRPr>
            </a:lvl1pPr>
            <a:lvl2pPr marL="342821" indent="0" algn="ctr">
              <a:buNone/>
            </a:lvl2pPr>
            <a:lvl3pPr marL="685647" indent="0" algn="ctr">
              <a:buNone/>
            </a:lvl3pPr>
            <a:lvl4pPr marL="1028471" indent="0" algn="ctr">
              <a:buNone/>
            </a:lvl4pPr>
            <a:lvl5pPr marL="1371294" indent="0" algn="ctr">
              <a:buNone/>
            </a:lvl5pPr>
            <a:lvl6pPr marL="1714121" indent="0" algn="ctr">
              <a:buNone/>
            </a:lvl6pPr>
            <a:lvl7pPr marL="2056940" indent="0" algn="ctr">
              <a:buNone/>
            </a:lvl7pPr>
            <a:lvl8pPr marL="2399760" indent="0" algn="ctr">
              <a:buNone/>
            </a:lvl8pPr>
            <a:lvl9pPr marL="2742581"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E66571B-697A-4B68-9FE6-DFAFF3F54C19}" type="datetime1">
              <a:rPr lang="en-US" smtClean="0">
                <a:solidFill>
                  <a:srgbClr val="DBF5F9">
                    <a:shade val="90000"/>
                  </a:srgbClr>
                </a:solidFill>
              </a:rPr>
              <a:pPr/>
              <a:t>1/13/2023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33A28E-E568-4D65-80D7-918D5AA6BDD2}"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028498"/>
            <a:ext cx="7772400" cy="1132284"/>
          </a:xfrm>
        </p:spPr>
        <p:txBody>
          <a:bodyPr lIns="34289" rIns="34289" anchor="t"/>
          <a:lstStyle>
            <a:lvl1pPr marL="0" indent="0">
              <a:buNone/>
              <a:defRPr sz="1700">
                <a:solidFill>
                  <a:schemeClr val="tx1"/>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0E812D-6B45-41C4-9520-C10AE248D8CA}" type="datetime1">
              <a:rPr lang="en-US" smtClean="0">
                <a:solidFill>
                  <a:srgbClr val="DBF5F9">
                    <a:shade val="90000"/>
                  </a:srgbClr>
                </a:solidFill>
              </a:rPr>
              <a:pPr/>
              <a:t>1/13/2023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40778-1420-4D30-B693-4185662D0822}" type="datetime1">
              <a:rPr lang="en-US" smtClean="0"/>
              <a:pPr/>
              <a:t>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460E62-AD1F-482F-9BE2-8BD291F765A1}"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34289"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391436"/>
            <a:ext cx="4040188" cy="494514"/>
          </a:xfrm>
        </p:spPr>
        <p:txBody>
          <a:bodyPr lIns="34289" tIns="0" rIns="34289" bIns="0" anchor="ctr">
            <a:noAutofit/>
          </a:bodyP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35" y="1394821"/>
            <a:ext cx="4041775" cy="491132"/>
          </a:xfrm>
        </p:spPr>
        <p:txBody>
          <a:bodyPr lIns="34289" tIns="0" rIns="34289" bIns="0" anchor="ct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35" y="1885950"/>
            <a:ext cx="4041775"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3B78098-C974-435B-97C4-73786D65B494}" type="datetime1">
              <a:rPr lang="en-US" smtClean="0">
                <a:solidFill>
                  <a:srgbClr val="04617B">
                    <a:shade val="90000"/>
                  </a:srgbClr>
                </a:solidFill>
              </a:rPr>
              <a:pPr/>
              <a:t>1/13/2023</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34289"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8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E908C30-5C0E-4D6B-946C-4ABC3CC9EA01}" type="datetime1">
              <a:rPr lang="en-US" smtClean="0">
                <a:solidFill>
                  <a:srgbClr val="04617B">
                    <a:shade val="90000"/>
                  </a:srgbClr>
                </a:solidFill>
              </a:rPr>
              <a:pPr/>
              <a:t>1/13/2023</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1835C-9B43-4055-B242-710E419E94D9}" type="datetime1">
              <a:rPr lang="en-US" smtClean="0">
                <a:solidFill>
                  <a:srgbClr val="04617B">
                    <a:shade val="90000"/>
                  </a:srgbClr>
                </a:solidFill>
              </a:rPr>
              <a:pPr/>
              <a:t>1/13/2023</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5"/>
            <a:ext cx="2743200" cy="871538"/>
          </a:xfrm>
        </p:spPr>
        <p:txBody>
          <a:bodyPr lIns="0" anchor="b">
            <a:noAutofit/>
          </a:bodyPr>
          <a:lstStyle>
            <a:lvl1pPr algn="l" rtl="0">
              <a:spcBef>
                <a:spcPct val="0"/>
              </a:spcBef>
              <a:buNone/>
              <a:defRPr sz="20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257300"/>
            <a:ext cx="2743200" cy="3429000"/>
          </a:xfrm>
        </p:spPr>
        <p:txBody>
          <a:bodyPr lIns="13716" rIns="13716"/>
          <a:lstStyle>
            <a:lvl1pPr marL="0" indent="0" algn="l">
              <a:buNone/>
              <a:defRPr sz="1100"/>
            </a:lvl1pPr>
            <a:lvl2pPr indent="0" algn="l">
              <a:buNone/>
              <a:defRPr sz="900"/>
            </a:lvl2pPr>
            <a:lvl3pPr indent="0" algn="l">
              <a:buNone/>
              <a:defRPr sz="800"/>
            </a:lvl3pPr>
            <a:lvl4pPr indent="0" algn="l">
              <a:buNone/>
              <a:defRPr sz="700"/>
            </a:lvl4pPr>
            <a:lvl5pPr indent="0" algn="l">
              <a:buNone/>
              <a:defRPr sz="7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100"/>
            </a:lvl1pPr>
            <a:lvl2pPr>
              <a:defRPr sz="2000"/>
            </a:lvl2pPr>
            <a:lvl3pPr>
              <a:defRPr sz="1800"/>
            </a:lvl3pPr>
            <a:lvl4pPr>
              <a:defRPr sz="15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A37961-6F7D-4D77-A3F2-91C358C1E7A8}"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68567" tIns="34289" rIns="68567" bIns="34289" rtlCol="0" anchor="ctr"/>
          <a:lstStyle/>
          <a:p>
            <a:pPr algn="ctr" defTabSz="685647"/>
            <a:endParaRPr lang="en-US" sz="1400" dirty="0">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68567" tIns="34289" rIns="68567" bIns="34289" rtlCol="0" anchor="ctr"/>
          <a:lstStyle/>
          <a:p>
            <a:pPr algn="ctr" defTabSz="685647"/>
            <a:endParaRPr lang="en-US" sz="1400" dirty="0">
              <a:solidFill>
                <a:prstClr val="white"/>
              </a:solidFill>
            </a:endParaRPr>
          </a:p>
        </p:txBody>
      </p:sp>
      <p:sp>
        <p:nvSpPr>
          <p:cNvPr id="2" name="Title 1"/>
          <p:cNvSpPr>
            <a:spLocks noGrp="1"/>
          </p:cNvSpPr>
          <p:nvPr>
            <p:ph type="title"/>
          </p:nvPr>
        </p:nvSpPr>
        <p:spPr>
          <a:xfrm>
            <a:off x="609600" y="882749"/>
            <a:ext cx="2212848" cy="1186966"/>
          </a:xfrm>
        </p:spPr>
        <p:txBody>
          <a:bodyPr vert="horz" lIns="34289" tIns="34289" rIns="34289" bIns="34289" anchor="b"/>
          <a:lstStyle>
            <a:lvl1pPr algn="l">
              <a:buNone/>
              <a:defRPr sz="15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121589"/>
            <a:ext cx="2209800" cy="1634490"/>
          </a:xfrm>
        </p:spPr>
        <p:txBody>
          <a:bodyPr lIns="47997" rIns="34289" bIns="34289" anchor="t"/>
          <a:lstStyle>
            <a:lvl1pPr marL="0" indent="0" algn="l">
              <a:spcBef>
                <a:spcPts val="188"/>
              </a:spcBef>
              <a:buFontTx/>
              <a:buNone/>
              <a:defRPr sz="1000"/>
            </a:lvl1pPr>
            <a:lvl2pPr>
              <a:defRPr sz="900"/>
            </a:lvl2pPr>
            <a:lvl3pPr>
              <a:defRPr sz="800"/>
            </a:lvl3pPr>
            <a:lvl4pPr>
              <a:defRPr sz="700"/>
            </a:lvl4pPr>
            <a:lvl5pPr>
              <a:defRPr sz="7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2B1A4CC-5B9C-49D8-BFAF-60CC77AAEEDB}"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a:xfrm>
            <a:off x="8077200" y="4767264"/>
            <a:ext cx="609600" cy="273844"/>
          </a:xfrm>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en-US" dirty="0"/>
              <a:t>Click icon to add picture</a:t>
            </a:r>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67" tIns="34289" rIns="68567" bIns="34289" anchor="t" compatLnSpc="1"/>
          <a:lstStyle/>
          <a:p>
            <a:pPr defTabSz="685647"/>
            <a:endParaRPr lang="en-US" sz="1400" dirty="0">
              <a:solidFill>
                <a:prstClr val="black"/>
              </a:solidFill>
            </a:endParaRPr>
          </a:p>
        </p:txBody>
      </p:sp>
      <p:sp>
        <p:nvSpPr>
          <p:cNvPr id="11" name="Freeform 10"/>
          <p:cNvSpPr>
            <a:spLocks/>
          </p:cNvSpPr>
          <p:nvPr/>
        </p:nvSpPr>
        <p:spPr bwMode="auto">
          <a:xfrm flipV="1">
            <a:off x="4381500" y="466487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67" tIns="34289" rIns="68567" bIns="34289" anchor="t" compatLnSpc="1"/>
          <a:lstStyle/>
          <a:p>
            <a:pPr defTabSz="685647"/>
            <a:endParaRPr lang="en-US" sz="1400" dirty="0">
              <a:solidFill>
                <a:prstClr val="black"/>
              </a:solidFil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C9DDA3-EA79-47AF-84C7-58DE6059F16D}"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2"/>
            <a:ext cx="2057400" cy="390882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85802"/>
            <a:ext cx="6019800" cy="390882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8EE997-BFF9-4017-A449-1437AC306FE5}"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371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2421402"/>
            <a:ext cx="7854696" cy="1314450"/>
          </a:xfrm>
        </p:spPr>
        <p:txBody>
          <a:bodyPr lIns="0" rIns="13716"/>
          <a:lstStyle>
            <a:lvl1pPr marL="0" marR="34290" indent="0" algn="r">
              <a:buNone/>
              <a:defRPr>
                <a:solidFill>
                  <a:schemeClr val="tx1"/>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E66571B-697A-4B68-9FE6-DFAFF3F54C19}" type="datetime1">
              <a:rPr lang="en-US" smtClean="0">
                <a:solidFill>
                  <a:srgbClr val="DBF5F9">
                    <a:shade val="90000"/>
                  </a:srgbClr>
                </a:solidFill>
              </a:rPr>
              <a:pPr/>
              <a:t>1/13/2023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33A28E-E568-4D65-80D7-918D5AA6BDD2}"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7"/>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257305"/>
            <a:ext cx="2743200" cy="3429001"/>
          </a:xfrm>
        </p:spPr>
        <p:txBody>
          <a:bodyPr lIns="18287" rIns="18287"/>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257305"/>
            <a:ext cx="5111750" cy="3429001"/>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FE5B224-A842-4EA8-AC1F-A0C6CAA7E226}" type="datetime1">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C6657-05FA-4207-AE6A-4CD066233943}" type="slidenum">
              <a:rPr lang="en-US" smtClean="0"/>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028498"/>
            <a:ext cx="7772400" cy="1132284"/>
          </a:xfrm>
        </p:spPr>
        <p:txBody>
          <a:bodyPr lIns="34290" rIns="34290" anchor="t"/>
          <a:lstStyle>
            <a:lvl1pPr marL="0" indent="0">
              <a:buNone/>
              <a:defRPr sz="1700">
                <a:solidFill>
                  <a:schemeClr val="tx1"/>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0E812D-6B45-41C4-9520-C10AE248D8CA}" type="datetime1">
              <a:rPr lang="en-US" smtClean="0">
                <a:solidFill>
                  <a:srgbClr val="DBF5F9">
                    <a:shade val="90000"/>
                  </a:srgbClr>
                </a:solidFill>
              </a:rPr>
              <a:pPr/>
              <a:t>1/13/2023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DBF5F9">
                    <a:shade val="90000"/>
                  </a:srgbClr>
                </a:solidFill>
              </a:rPr>
              <a:pPr/>
              <a:t>‹#›</a:t>
            </a:fld>
            <a:endParaRPr lang="en-US"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000"/>
            </a:lvl1pPr>
            <a:lvl2pPr>
              <a:defRPr sz="1800"/>
            </a:lvl2pPr>
            <a:lvl3pPr>
              <a:defRPr sz="1500"/>
            </a:lvl3pPr>
            <a:lvl4pPr>
              <a:defRPr sz="14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460E62-AD1F-482F-9BE2-8BD291F765A1}"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3429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391436"/>
            <a:ext cx="4040188" cy="494514"/>
          </a:xfrm>
        </p:spPr>
        <p:txBody>
          <a:bodyPr lIns="34290" tIns="0" rIns="34290" bIns="0" anchor="ctr">
            <a:noAutofit/>
          </a:bodyP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394819"/>
            <a:ext cx="4041775" cy="491132"/>
          </a:xfrm>
        </p:spPr>
        <p:txBody>
          <a:bodyPr lIns="34290" tIns="0" rIns="34290" bIns="0" anchor="ctr"/>
          <a:lstStyle>
            <a:lvl1pPr marL="0" indent="0">
              <a:buNone/>
              <a:defRPr sz="1800" b="1" cap="none" baseline="0">
                <a:solidFill>
                  <a:schemeClr val="tx2"/>
                </a:solidFill>
                <a:effectLst/>
              </a:defRPr>
            </a:lvl1pPr>
            <a:lvl2pPr>
              <a:buNone/>
              <a:defRPr sz="1500" b="1"/>
            </a:lvl2pPr>
            <a:lvl3pPr>
              <a:buNone/>
              <a:defRPr sz="1400" b="1"/>
            </a:lvl3pPr>
            <a:lvl4pPr>
              <a:buNone/>
              <a:defRPr sz="1200" b="1"/>
            </a:lvl4pPr>
            <a:lvl5pPr>
              <a:buNone/>
              <a:defRPr sz="12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1700"/>
            </a:lvl1pPr>
            <a:lvl2pPr>
              <a:defRPr sz="1500"/>
            </a:lvl2pPr>
            <a:lvl3pPr>
              <a:defRPr sz="140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3B78098-C974-435B-97C4-73786D65B494}" type="datetime1">
              <a:rPr lang="en-US" smtClean="0">
                <a:solidFill>
                  <a:srgbClr val="04617B">
                    <a:shade val="90000"/>
                  </a:srgbClr>
                </a:solidFill>
              </a:rPr>
              <a:pPr/>
              <a:t>1/13/2023</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3429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8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E908C30-5C0E-4D6B-946C-4ABC3CC9EA01}" type="datetime1">
              <a:rPr lang="en-US" smtClean="0">
                <a:solidFill>
                  <a:srgbClr val="04617B">
                    <a:shade val="90000"/>
                  </a:srgbClr>
                </a:solidFill>
              </a:rPr>
              <a:pPr/>
              <a:t>1/13/2023</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1835C-9B43-4055-B242-710E419E94D9}" type="datetime1">
              <a:rPr lang="en-US" smtClean="0">
                <a:solidFill>
                  <a:srgbClr val="04617B">
                    <a:shade val="90000"/>
                  </a:srgbClr>
                </a:solidFill>
              </a:rPr>
              <a:pPr/>
              <a:t>1/13/2023</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0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257300"/>
            <a:ext cx="2743200" cy="3429000"/>
          </a:xfrm>
        </p:spPr>
        <p:txBody>
          <a:bodyPr lIns="13716" rIns="13716"/>
          <a:lstStyle>
            <a:lvl1pPr marL="0" indent="0" algn="l">
              <a:buNone/>
              <a:defRPr sz="1100"/>
            </a:lvl1pPr>
            <a:lvl2pPr indent="0" algn="l">
              <a:buNone/>
              <a:defRPr sz="900"/>
            </a:lvl2pPr>
            <a:lvl3pPr indent="0" algn="l">
              <a:buNone/>
              <a:defRPr sz="800"/>
            </a:lvl3pPr>
            <a:lvl4pPr indent="0" algn="l">
              <a:buNone/>
              <a:defRPr sz="700"/>
            </a:lvl4pPr>
            <a:lvl5pPr indent="0" algn="l">
              <a:buNone/>
              <a:defRPr sz="7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100"/>
            </a:lvl1pPr>
            <a:lvl2pPr>
              <a:defRPr sz="2000"/>
            </a:lvl2pPr>
            <a:lvl3pPr>
              <a:defRPr sz="1800"/>
            </a:lvl3pPr>
            <a:lvl4pPr>
              <a:defRPr sz="1500"/>
            </a:lvl4pPr>
            <a:lvl5pPr>
              <a:defRPr sz="1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A37961-6F7D-4D77-A3F2-91C358C1E7A8}"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68580" tIns="34290" rIns="68580" bIns="34290" rtlCol="0" anchor="ctr"/>
          <a:lstStyle/>
          <a:p>
            <a:pPr algn="ctr" defTabSz="685800"/>
            <a:endParaRPr lang="en-US" sz="1400" dirty="0">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68580" tIns="34290" rIns="68580" bIns="34290" rtlCol="0" anchor="ctr"/>
          <a:lstStyle/>
          <a:p>
            <a:pPr algn="ctr" defTabSz="685800"/>
            <a:endParaRPr lang="en-US" sz="1400" dirty="0">
              <a:solidFill>
                <a:prstClr val="white"/>
              </a:solidFill>
            </a:endParaRPr>
          </a:p>
        </p:txBody>
      </p:sp>
      <p:sp>
        <p:nvSpPr>
          <p:cNvPr id="2" name="Title 1"/>
          <p:cNvSpPr>
            <a:spLocks noGrp="1"/>
          </p:cNvSpPr>
          <p:nvPr>
            <p:ph type="title"/>
          </p:nvPr>
        </p:nvSpPr>
        <p:spPr>
          <a:xfrm>
            <a:off x="609600" y="882748"/>
            <a:ext cx="2212848" cy="1186966"/>
          </a:xfrm>
        </p:spPr>
        <p:txBody>
          <a:bodyPr vert="horz" lIns="34290" tIns="34290" rIns="34290" bIns="34290" anchor="b"/>
          <a:lstStyle>
            <a:lvl1pPr algn="l">
              <a:buNone/>
              <a:defRPr sz="15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121589"/>
            <a:ext cx="2209800" cy="1634490"/>
          </a:xfrm>
        </p:spPr>
        <p:txBody>
          <a:bodyPr lIns="48006" rIns="34290" bIns="34290" anchor="t"/>
          <a:lstStyle>
            <a:lvl1pPr marL="0" indent="0" algn="l">
              <a:spcBef>
                <a:spcPts val="188"/>
              </a:spcBef>
              <a:buFontTx/>
              <a:buNone/>
              <a:defRPr sz="1000"/>
            </a:lvl1pPr>
            <a:lvl2pPr>
              <a:defRPr sz="900"/>
            </a:lvl2pPr>
            <a:lvl3pPr>
              <a:defRPr sz="800"/>
            </a:lvl3pPr>
            <a:lvl4pPr>
              <a:defRPr sz="700"/>
            </a:lvl4pPr>
            <a:lvl5pPr>
              <a:defRPr sz="7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2B1A4CC-5B9C-49D8-BFAF-60CC77AAEEDB}" type="datetime1">
              <a:rPr lang="en-US" smtClean="0">
                <a:solidFill>
                  <a:srgbClr val="04617B">
                    <a:shade val="90000"/>
                  </a:srgbClr>
                </a:solidFill>
              </a:rPr>
              <a:pPr/>
              <a:t>1/13/2023</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a:xfrm>
            <a:off x="8077200" y="4767264"/>
            <a:ext cx="609600" cy="273844"/>
          </a:xfrm>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en-US" dirty="0"/>
              <a:t>Click icon to add picture</a:t>
            </a:r>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defTabSz="685800"/>
            <a:endParaRPr lang="en-US" sz="1400" dirty="0">
              <a:solidFill>
                <a:prstClr val="black"/>
              </a:solidFill>
            </a:endParaRPr>
          </a:p>
        </p:txBody>
      </p:sp>
      <p:sp>
        <p:nvSpPr>
          <p:cNvPr id="11" name="Freeform 10"/>
          <p:cNvSpPr>
            <a:spLocks/>
          </p:cNvSpPr>
          <p:nvPr/>
        </p:nvSpPr>
        <p:spPr bwMode="auto">
          <a:xfrm flipV="1">
            <a:off x="4381500" y="4664870"/>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defTabSz="685800"/>
            <a:endParaRPr lang="en-US" sz="1400" dirty="0">
              <a:solidFill>
                <a:prstClr val="black"/>
              </a:solidFill>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C9DDA3-EA79-47AF-84C7-58DE6059F16D}"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2"/>
            <a:ext cx="2057400" cy="390882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85802"/>
            <a:ext cx="6019800" cy="390882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8EE997-BFF9-4017-A449-1437AC306FE5}" type="datetime1">
              <a:rPr lang="en-US" smtClean="0">
                <a:solidFill>
                  <a:srgbClr val="04617B">
                    <a:shade val="90000"/>
                  </a:srgbClr>
                </a:solidFill>
              </a:rPr>
              <a:pPr/>
              <a:t>1/13/2023</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9"/>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91352" tIns="45676" rIns="91352" bIns="45676" rtlCol="0" anchor="ctr"/>
          <a:lstStyle/>
          <a:p>
            <a:pPr algn="ctr" eaLnBrk="1" latinLnBrk="0" hangingPunct="1"/>
            <a:endParaRPr kumimoji="0" lang="en-US" dirty="0"/>
          </a:p>
        </p:txBody>
      </p:sp>
      <p:sp>
        <p:nvSpPr>
          <p:cNvPr id="12" name="Right Triangle 11"/>
          <p:cNvSpPr/>
          <p:nvPr/>
        </p:nvSpPr>
        <p:spPr>
          <a:xfrm rot="420000" flipV="1">
            <a:off x="8004134" y="4019828"/>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91352" tIns="45676" rIns="91352" bIns="45676" rtlCol="0" anchor="ctr"/>
          <a:lstStyle/>
          <a:p>
            <a:pPr algn="ctr" eaLnBrk="1" latinLnBrk="0" hangingPunct="1"/>
            <a:endParaRPr kumimoji="0" lang="en-US" dirty="0"/>
          </a:p>
        </p:txBody>
      </p:sp>
      <p:sp>
        <p:nvSpPr>
          <p:cNvPr id="2" name="Title 1"/>
          <p:cNvSpPr>
            <a:spLocks noGrp="1"/>
          </p:cNvSpPr>
          <p:nvPr>
            <p:ph type="title"/>
          </p:nvPr>
        </p:nvSpPr>
        <p:spPr>
          <a:xfrm>
            <a:off x="609600" y="882750"/>
            <a:ext cx="2212848" cy="1186966"/>
          </a:xfrm>
        </p:spPr>
        <p:txBody>
          <a:bodyPr vert="horz" lIns="45676" tIns="45676" rIns="45676" bIns="45676"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121591"/>
            <a:ext cx="2209800" cy="1634490"/>
          </a:xfrm>
        </p:spPr>
        <p:txBody>
          <a:bodyPr lIns="63943" rIns="45676" bIns="45676"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0E29DAF-8776-493D-B32D-5075C13349A5}" type="datetime1">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4767266"/>
            <a:ext cx="609600" cy="273843"/>
          </a:xfrm>
        </p:spPr>
        <p:txBody>
          <a:bodyPr/>
          <a:lstStyle/>
          <a:p>
            <a:fld id="{1A3C6657-05FA-4207-AE6A-4CD066233943}" type="slidenum">
              <a:rPr lang="en-US" smtClean="0"/>
              <a:pPr/>
              <a:t>‹#›</a:t>
            </a:fld>
            <a:endParaRPr lang="en-US" dirty="0"/>
          </a:p>
        </p:txBody>
      </p:sp>
      <p:sp>
        <p:nvSpPr>
          <p:cNvPr id="3" name="Picture Placeholder 2"/>
          <p:cNvSpPr>
            <a:spLocks noGrp="1"/>
          </p:cNvSpPr>
          <p:nvPr>
            <p:ph type="pic" idx="1"/>
          </p:nvPr>
        </p:nvSpPr>
        <p:spPr>
          <a:xfrm rot="420000">
            <a:off x="3485793" y="899649"/>
            <a:ext cx="4617720" cy="2948939"/>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4362452"/>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352" tIns="45676" rIns="91352" bIns="45676"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4664916"/>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352" tIns="45676" rIns="91352" bIns="45676"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352" tIns="45676" rIns="91352" bIns="45676"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534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352" tIns="45676" rIns="91352" bIns="45676"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tIns="45676"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451609"/>
            <a:ext cx="8229600" cy="3291840"/>
          </a:xfrm>
          <a:prstGeom prst="rect">
            <a:avLst/>
          </a:prstGeom>
        </p:spPr>
        <p:txBody>
          <a:bodyPr vert="horz" lIns="91352" tIns="45676" rIns="91352" bIns="45676">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4767266"/>
            <a:ext cx="2133600" cy="27384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1DE3188-CEB6-4902-A8E8-ADE62FDCE68F}" type="datetime1">
              <a:rPr lang="en-US" smtClean="0"/>
              <a:pPr/>
              <a:t>1/13/2023</a:t>
            </a:fld>
            <a:endParaRPr lang="en-US" dirty="0"/>
          </a:p>
        </p:txBody>
      </p:sp>
      <p:sp>
        <p:nvSpPr>
          <p:cNvPr id="22" name="Footer Placeholder 21"/>
          <p:cNvSpPr>
            <a:spLocks noGrp="1"/>
          </p:cNvSpPr>
          <p:nvPr>
            <p:ph type="ftr" sz="quarter" idx="3"/>
          </p:nvPr>
        </p:nvSpPr>
        <p:spPr>
          <a:xfrm>
            <a:off x="2667000" y="4767266"/>
            <a:ext cx="3352800" cy="27384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4767266"/>
            <a:ext cx="762000" cy="27384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3C6657-05FA-4207-AE6A-4CD066233943}" type="slidenum">
              <a:rPr lang="en-US" smtClean="0"/>
              <a:pPr/>
              <a:t>‹#›</a:t>
            </a:fld>
            <a:endParaRPr lang="en-US" dirty="0"/>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055" indent="-274055"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39376" indent="-246624"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3410" indent="-246624"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7400" indent="-21009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1455" indent="-21009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5447" indent="-21009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18128" indent="-182683"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2183" indent="-182683"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6174" indent="-182683"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6674" algn="l" rtl="0" eaLnBrk="1" latinLnBrk="0" hangingPunct="1">
        <a:defRPr kumimoji="0" kern="1200">
          <a:solidFill>
            <a:schemeClr val="tx1"/>
          </a:solidFill>
          <a:latin typeface="+mn-lt"/>
          <a:ea typeface="+mn-ea"/>
          <a:cs typeface="+mn-cs"/>
        </a:defRPr>
      </a:lvl2pPr>
      <a:lvl3pPr marL="913410" algn="l" rtl="0" eaLnBrk="1" latinLnBrk="0" hangingPunct="1">
        <a:defRPr kumimoji="0" kern="1200">
          <a:solidFill>
            <a:schemeClr val="tx1"/>
          </a:solidFill>
          <a:latin typeface="+mn-lt"/>
          <a:ea typeface="+mn-ea"/>
          <a:cs typeface="+mn-cs"/>
        </a:defRPr>
      </a:lvl3pPr>
      <a:lvl4pPr marL="1370104" algn="l" rtl="0" eaLnBrk="1" latinLnBrk="0" hangingPunct="1">
        <a:defRPr kumimoji="0" kern="1200">
          <a:solidFill>
            <a:schemeClr val="tx1"/>
          </a:solidFill>
          <a:latin typeface="+mn-lt"/>
          <a:ea typeface="+mn-ea"/>
          <a:cs typeface="+mn-cs"/>
        </a:defRPr>
      </a:lvl4pPr>
      <a:lvl5pPr marL="1826819" algn="l" rtl="0" eaLnBrk="1" latinLnBrk="0" hangingPunct="1">
        <a:defRPr kumimoji="0" kern="1200">
          <a:solidFill>
            <a:schemeClr val="tx1"/>
          </a:solidFill>
          <a:latin typeface="+mn-lt"/>
          <a:ea typeface="+mn-ea"/>
          <a:cs typeface="+mn-cs"/>
        </a:defRPr>
      </a:lvl5pPr>
      <a:lvl6pPr marL="2283492" algn="l" rtl="0" eaLnBrk="1" latinLnBrk="0" hangingPunct="1">
        <a:defRPr kumimoji="0" kern="1200">
          <a:solidFill>
            <a:schemeClr val="tx1"/>
          </a:solidFill>
          <a:latin typeface="+mn-lt"/>
          <a:ea typeface="+mn-ea"/>
          <a:cs typeface="+mn-cs"/>
        </a:defRPr>
      </a:lvl6pPr>
      <a:lvl7pPr marL="2740166" algn="l" rtl="0" eaLnBrk="1" latinLnBrk="0" hangingPunct="1">
        <a:defRPr kumimoji="0" kern="1200">
          <a:solidFill>
            <a:schemeClr val="tx1"/>
          </a:solidFill>
          <a:latin typeface="+mn-lt"/>
          <a:ea typeface="+mn-ea"/>
          <a:cs typeface="+mn-cs"/>
        </a:defRPr>
      </a:lvl7pPr>
      <a:lvl8pPr marL="3196880" algn="l" rtl="0" eaLnBrk="1" latinLnBrk="0" hangingPunct="1">
        <a:defRPr kumimoji="0" kern="1200">
          <a:solidFill>
            <a:schemeClr val="tx1"/>
          </a:solidFill>
          <a:latin typeface="+mn-lt"/>
          <a:ea typeface="+mn-ea"/>
          <a:cs typeface="+mn-cs"/>
        </a:defRPr>
      </a:lvl8pPr>
      <a:lvl9pPr marL="3653582"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16" tIns="34289" rIns="68516" bIns="34289" anchor="t" compatLnSpc="1"/>
          <a:lstStyle/>
          <a:p>
            <a:pPr defTabSz="685069"/>
            <a:endParaRPr lang="en-US" sz="1400" dirty="0">
              <a:solidFill>
                <a:prstClr val="black"/>
              </a:solidFill>
            </a:endParaRPr>
          </a:p>
        </p:txBody>
      </p:sp>
      <p:sp>
        <p:nvSpPr>
          <p:cNvPr id="8" name="Freeform 7"/>
          <p:cNvSpPr>
            <a:spLocks/>
          </p:cNvSpPr>
          <p:nvPr/>
        </p:nvSpPr>
        <p:spPr bwMode="auto">
          <a:xfrm>
            <a:off x="4381500" y="-5355"/>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16" tIns="34289" rIns="68516" bIns="34289" anchor="t" compatLnSpc="1"/>
          <a:lstStyle/>
          <a:p>
            <a:pPr defTabSz="685069"/>
            <a:endParaRPr lang="en-US" sz="1400" dirty="0">
              <a:solidFill>
                <a:prstClr val="black"/>
              </a:solidFill>
            </a:endParaRPr>
          </a:p>
        </p:txBody>
      </p:sp>
      <p:sp>
        <p:nvSpPr>
          <p:cNvPr id="9" name="Title Placeholder 8"/>
          <p:cNvSpPr>
            <a:spLocks noGrp="1"/>
          </p:cNvSpPr>
          <p:nvPr>
            <p:ph type="title"/>
          </p:nvPr>
        </p:nvSpPr>
        <p:spPr>
          <a:xfrm>
            <a:off x="457200" y="528066"/>
            <a:ext cx="8229600" cy="857250"/>
          </a:xfrm>
          <a:prstGeom prst="rect">
            <a:avLst/>
          </a:prstGeom>
        </p:spPr>
        <p:txBody>
          <a:bodyPr vert="horz" lIns="0" tIns="34289"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451610"/>
            <a:ext cx="8229600" cy="3291840"/>
          </a:xfrm>
          <a:prstGeom prst="rect">
            <a:avLst/>
          </a:prstGeom>
        </p:spPr>
        <p:txBody>
          <a:bodyPr vert="horz" lIns="68516" tIns="34289" rIns="68516" bIns="34289">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4767264"/>
            <a:ext cx="2133600" cy="273844"/>
          </a:xfrm>
          <a:prstGeom prst="rect">
            <a:avLst/>
          </a:prstGeom>
        </p:spPr>
        <p:txBody>
          <a:bodyPr vert="horz" lIns="0" tIns="0" rIns="0" bIns="0" anchor="b"/>
          <a:lstStyle>
            <a:lvl1pPr algn="l" defTabSz="685069" eaLnBrk="1" latinLnBrk="0" hangingPunct="1">
              <a:defRPr kumimoji="0" sz="900">
                <a:solidFill>
                  <a:schemeClr val="tx2">
                    <a:shade val="90000"/>
                  </a:schemeClr>
                </a:solidFill>
              </a:defRPr>
            </a:lvl1pPr>
          </a:lstStyle>
          <a:p>
            <a:fld id="{5F32FC3B-AA33-4C05-A3EB-1FE7A7CB6D72}" type="datetime1">
              <a:rPr lang="en-US" smtClean="0">
                <a:solidFill>
                  <a:srgbClr val="04617B">
                    <a:shade val="90000"/>
                  </a:srgbClr>
                </a:solidFill>
              </a:rPr>
              <a:pPr/>
              <a:t>1/13/2023</a:t>
            </a:fld>
            <a:endParaRPr lang="en-US" dirty="0">
              <a:solidFill>
                <a:srgbClr val="04617B">
                  <a:shade val="90000"/>
                </a:srgbClr>
              </a:solidFill>
            </a:endParaRPr>
          </a:p>
        </p:txBody>
      </p:sp>
      <p:sp>
        <p:nvSpPr>
          <p:cNvPr id="22" name="Footer Placeholder 21"/>
          <p:cNvSpPr>
            <a:spLocks noGrp="1"/>
          </p:cNvSpPr>
          <p:nvPr>
            <p:ph type="ftr" sz="quarter" idx="3"/>
          </p:nvPr>
        </p:nvSpPr>
        <p:spPr>
          <a:xfrm>
            <a:off x="2667000" y="4767264"/>
            <a:ext cx="3352800" cy="273844"/>
          </a:xfrm>
          <a:prstGeom prst="rect">
            <a:avLst/>
          </a:prstGeom>
        </p:spPr>
        <p:txBody>
          <a:bodyPr vert="horz" lIns="0" tIns="0" rIns="0" bIns="0" anchor="b"/>
          <a:lstStyle>
            <a:lvl1pPr algn="l" defTabSz="685069" eaLnBrk="1" latinLnBrk="0" hangingPunct="1">
              <a:defRPr kumimoji="0" sz="900">
                <a:solidFill>
                  <a:schemeClr val="tx2">
                    <a:shade val="90000"/>
                  </a:schemeClr>
                </a:solidFill>
              </a:defRPr>
            </a:lvl1pPr>
          </a:lstStyle>
          <a:p>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7924800" y="4767264"/>
            <a:ext cx="762000" cy="273844"/>
          </a:xfrm>
          <a:prstGeom prst="rect">
            <a:avLst/>
          </a:prstGeom>
        </p:spPr>
        <p:txBody>
          <a:bodyPr vert="horz" lIns="0" tIns="0" rIns="0" bIns="0" anchor="b"/>
          <a:lstStyle>
            <a:lvl1pPr algn="r" defTabSz="685069" eaLnBrk="1" latinLnBrk="0" hangingPunct="1">
              <a:defRPr kumimoji="0" sz="900">
                <a:solidFill>
                  <a:schemeClr val="tx2">
                    <a:shade val="90000"/>
                  </a:schemeClr>
                </a:solidFill>
              </a:defRPr>
            </a:lvl1p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069"/>
              <a:endParaRPr lang="en-US" sz="14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069"/>
              <a:endParaRPr lang="en-US" sz="1400" dirty="0">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800" b="0" kern="1200">
          <a:ln>
            <a:noFill/>
          </a:ln>
          <a:solidFill>
            <a:schemeClr val="tx2"/>
          </a:solidFill>
          <a:effectLst/>
          <a:latin typeface="+mj-lt"/>
          <a:ea typeface="+mj-ea"/>
          <a:cs typeface="+mj-cs"/>
        </a:defRPr>
      </a:lvl1pPr>
    </p:titleStyle>
    <p:bodyStyle>
      <a:lvl1pPr marL="205525" indent="-205525" algn="l" rtl="0" eaLnBrk="1" latinLnBrk="0" hangingPunct="1">
        <a:spcBef>
          <a:spcPct val="20000"/>
        </a:spcBef>
        <a:buClr>
          <a:schemeClr val="accent3"/>
        </a:buClr>
        <a:buSzPct val="95000"/>
        <a:buFont typeface="Wingdings 2"/>
        <a:buChar char=""/>
        <a:defRPr kumimoji="0" sz="2000" kern="1200">
          <a:solidFill>
            <a:schemeClr val="tx1"/>
          </a:solidFill>
          <a:latin typeface="+mn-lt"/>
          <a:ea typeface="+mn-ea"/>
          <a:cs typeface="+mn-cs"/>
        </a:defRPr>
      </a:lvl1pPr>
      <a:lvl2pPr marL="479544" indent="-184973"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069" indent="-184973" algn="l" rtl="0" eaLnBrk="1" latinLnBrk="0" hangingPunct="1">
        <a:spcBef>
          <a:spcPct val="20000"/>
        </a:spcBef>
        <a:buClr>
          <a:schemeClr val="accent2"/>
        </a:buClr>
        <a:buSzPct val="70000"/>
        <a:buFont typeface="Wingdings 2"/>
        <a:buChar char=""/>
        <a:defRPr kumimoji="0" sz="1600" kern="1200">
          <a:solidFill>
            <a:schemeClr val="tx1"/>
          </a:solidFill>
          <a:latin typeface="+mn-lt"/>
          <a:ea typeface="+mn-ea"/>
          <a:cs typeface="+mn-cs"/>
        </a:defRPr>
      </a:lvl3pPr>
      <a:lvl4pPr marL="890594" indent="-157562"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6118" indent="-157562"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1603" indent="-157562" algn="l" rtl="0" eaLnBrk="1" latinLnBrk="0" hangingPunct="1">
        <a:spcBef>
          <a:spcPct val="20000"/>
        </a:spcBef>
        <a:buClr>
          <a:schemeClr val="accent5"/>
        </a:buClr>
        <a:buSzPct val="80000"/>
        <a:buFont typeface="Wingdings 2"/>
        <a:buChar char=""/>
        <a:defRPr kumimoji="0" sz="1400" kern="1200">
          <a:solidFill>
            <a:schemeClr val="tx1"/>
          </a:solidFill>
          <a:latin typeface="+mn-lt"/>
          <a:ea typeface="+mn-ea"/>
          <a:cs typeface="+mn-cs"/>
        </a:defRPr>
      </a:lvl6pPr>
      <a:lvl7pPr marL="1438632" indent="-137030"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4157" indent="-13703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49682" indent="-137030" algn="l" rtl="0" eaLnBrk="1" latinLnBrk="0" hangingPunct="1">
        <a:spcBef>
          <a:spcPct val="20000"/>
        </a:spcBef>
        <a:buClr>
          <a:schemeClr val="tx2"/>
        </a:buClr>
        <a:buFontTx/>
        <a:buChar char="•"/>
        <a:defRPr kumimoji="0" sz="11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515" algn="l" rtl="0" eaLnBrk="1" latinLnBrk="0" hangingPunct="1">
        <a:defRPr kumimoji="0" kern="1200">
          <a:solidFill>
            <a:schemeClr val="tx1"/>
          </a:solidFill>
          <a:latin typeface="+mn-lt"/>
          <a:ea typeface="+mn-ea"/>
          <a:cs typeface="+mn-cs"/>
        </a:defRPr>
      </a:lvl2pPr>
      <a:lvl3pPr marL="685069" algn="l" rtl="0" eaLnBrk="1" latinLnBrk="0" hangingPunct="1">
        <a:defRPr kumimoji="0" kern="1200">
          <a:solidFill>
            <a:schemeClr val="tx1"/>
          </a:solidFill>
          <a:latin typeface="+mn-lt"/>
          <a:ea typeface="+mn-ea"/>
          <a:cs typeface="+mn-cs"/>
        </a:defRPr>
      </a:lvl3pPr>
      <a:lvl4pPr marL="1027604" algn="l" rtl="0" eaLnBrk="1" latinLnBrk="0" hangingPunct="1">
        <a:defRPr kumimoji="0" kern="1200">
          <a:solidFill>
            <a:schemeClr val="tx1"/>
          </a:solidFill>
          <a:latin typeface="+mn-lt"/>
          <a:ea typeface="+mn-ea"/>
          <a:cs typeface="+mn-cs"/>
        </a:defRPr>
      </a:lvl4pPr>
      <a:lvl5pPr marL="1370138" algn="l" rtl="0" eaLnBrk="1" latinLnBrk="0" hangingPunct="1">
        <a:defRPr kumimoji="0" kern="1200">
          <a:solidFill>
            <a:schemeClr val="tx1"/>
          </a:solidFill>
          <a:latin typeface="+mn-lt"/>
          <a:ea typeface="+mn-ea"/>
          <a:cs typeface="+mn-cs"/>
        </a:defRPr>
      </a:lvl5pPr>
      <a:lvl6pPr marL="1712693" algn="l" rtl="0" eaLnBrk="1" latinLnBrk="0" hangingPunct="1">
        <a:defRPr kumimoji="0" kern="1200">
          <a:solidFill>
            <a:schemeClr val="tx1"/>
          </a:solidFill>
          <a:latin typeface="+mn-lt"/>
          <a:ea typeface="+mn-ea"/>
          <a:cs typeface="+mn-cs"/>
        </a:defRPr>
      </a:lvl6pPr>
      <a:lvl7pPr marL="2055206" algn="l" rtl="0" eaLnBrk="1" latinLnBrk="0" hangingPunct="1">
        <a:defRPr kumimoji="0" kern="1200">
          <a:solidFill>
            <a:schemeClr val="tx1"/>
          </a:solidFill>
          <a:latin typeface="+mn-lt"/>
          <a:ea typeface="+mn-ea"/>
          <a:cs typeface="+mn-cs"/>
        </a:defRPr>
      </a:lvl7pPr>
      <a:lvl8pPr marL="2397720" algn="l" rtl="0" eaLnBrk="1" latinLnBrk="0" hangingPunct="1">
        <a:defRPr kumimoji="0" kern="1200">
          <a:solidFill>
            <a:schemeClr val="tx1"/>
          </a:solidFill>
          <a:latin typeface="+mn-lt"/>
          <a:ea typeface="+mn-ea"/>
          <a:cs typeface="+mn-cs"/>
        </a:defRPr>
      </a:lvl8pPr>
      <a:lvl9pPr marL="2740235"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26" tIns="34289" rIns="68526" bIns="34289" anchor="t" compatLnSpc="1"/>
          <a:lstStyle/>
          <a:p>
            <a:pPr defTabSz="685188"/>
            <a:endParaRPr lang="en-US" sz="1400" dirty="0">
              <a:solidFill>
                <a:prstClr val="black"/>
              </a:solidFill>
            </a:endParaRPr>
          </a:p>
        </p:txBody>
      </p:sp>
      <p:sp>
        <p:nvSpPr>
          <p:cNvPr id="8" name="Freeform 7"/>
          <p:cNvSpPr>
            <a:spLocks/>
          </p:cNvSpPr>
          <p:nvPr/>
        </p:nvSpPr>
        <p:spPr bwMode="auto">
          <a:xfrm>
            <a:off x="4381500" y="-5355"/>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26" tIns="34289" rIns="68526" bIns="34289" anchor="t" compatLnSpc="1"/>
          <a:lstStyle/>
          <a:p>
            <a:pPr defTabSz="685188"/>
            <a:endParaRPr lang="en-US" sz="1400" dirty="0">
              <a:solidFill>
                <a:prstClr val="black"/>
              </a:solidFill>
            </a:endParaRPr>
          </a:p>
        </p:txBody>
      </p:sp>
      <p:sp>
        <p:nvSpPr>
          <p:cNvPr id="9" name="Title Placeholder 8"/>
          <p:cNvSpPr>
            <a:spLocks noGrp="1"/>
          </p:cNvSpPr>
          <p:nvPr>
            <p:ph type="title"/>
          </p:nvPr>
        </p:nvSpPr>
        <p:spPr>
          <a:xfrm>
            <a:off x="457200" y="528066"/>
            <a:ext cx="8229600" cy="857250"/>
          </a:xfrm>
          <a:prstGeom prst="rect">
            <a:avLst/>
          </a:prstGeom>
        </p:spPr>
        <p:txBody>
          <a:bodyPr vert="horz" lIns="0" tIns="34289"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451610"/>
            <a:ext cx="8229600" cy="3291840"/>
          </a:xfrm>
          <a:prstGeom prst="rect">
            <a:avLst/>
          </a:prstGeom>
        </p:spPr>
        <p:txBody>
          <a:bodyPr vert="horz" lIns="68526" tIns="34289" rIns="68526" bIns="34289">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4767264"/>
            <a:ext cx="2133600" cy="273844"/>
          </a:xfrm>
          <a:prstGeom prst="rect">
            <a:avLst/>
          </a:prstGeom>
        </p:spPr>
        <p:txBody>
          <a:bodyPr vert="horz" lIns="0" tIns="0" rIns="0" bIns="0" anchor="b"/>
          <a:lstStyle>
            <a:lvl1pPr algn="l" defTabSz="685188" eaLnBrk="1" latinLnBrk="0" hangingPunct="1">
              <a:defRPr kumimoji="0" sz="900">
                <a:solidFill>
                  <a:schemeClr val="tx2">
                    <a:shade val="90000"/>
                  </a:schemeClr>
                </a:solidFill>
              </a:defRPr>
            </a:lvl1pPr>
          </a:lstStyle>
          <a:p>
            <a:fld id="{5F32FC3B-AA33-4C05-A3EB-1FE7A7CB6D72}" type="datetime1">
              <a:rPr lang="en-US" smtClean="0">
                <a:solidFill>
                  <a:srgbClr val="04617B">
                    <a:shade val="90000"/>
                  </a:srgbClr>
                </a:solidFill>
              </a:rPr>
              <a:pPr/>
              <a:t>1/13/2023</a:t>
            </a:fld>
            <a:endParaRPr lang="en-US" dirty="0">
              <a:solidFill>
                <a:srgbClr val="04617B">
                  <a:shade val="90000"/>
                </a:srgbClr>
              </a:solidFill>
            </a:endParaRPr>
          </a:p>
        </p:txBody>
      </p:sp>
      <p:sp>
        <p:nvSpPr>
          <p:cNvPr id="22" name="Footer Placeholder 21"/>
          <p:cNvSpPr>
            <a:spLocks noGrp="1"/>
          </p:cNvSpPr>
          <p:nvPr>
            <p:ph type="ftr" sz="quarter" idx="3"/>
          </p:nvPr>
        </p:nvSpPr>
        <p:spPr>
          <a:xfrm>
            <a:off x="2667000" y="4767264"/>
            <a:ext cx="3352800" cy="273844"/>
          </a:xfrm>
          <a:prstGeom prst="rect">
            <a:avLst/>
          </a:prstGeom>
        </p:spPr>
        <p:txBody>
          <a:bodyPr vert="horz" lIns="0" tIns="0" rIns="0" bIns="0" anchor="b"/>
          <a:lstStyle>
            <a:lvl1pPr algn="l" defTabSz="685188" eaLnBrk="1" latinLnBrk="0" hangingPunct="1">
              <a:defRPr kumimoji="0" sz="900">
                <a:solidFill>
                  <a:schemeClr val="tx2">
                    <a:shade val="90000"/>
                  </a:schemeClr>
                </a:solidFill>
              </a:defRPr>
            </a:lvl1pPr>
          </a:lstStyle>
          <a:p>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7924800" y="4767264"/>
            <a:ext cx="762000" cy="273844"/>
          </a:xfrm>
          <a:prstGeom prst="rect">
            <a:avLst/>
          </a:prstGeom>
        </p:spPr>
        <p:txBody>
          <a:bodyPr vert="horz" lIns="0" tIns="0" rIns="0" bIns="0" anchor="b"/>
          <a:lstStyle>
            <a:lvl1pPr algn="r" defTabSz="685188" eaLnBrk="1" latinLnBrk="0" hangingPunct="1">
              <a:defRPr kumimoji="0" sz="900">
                <a:solidFill>
                  <a:schemeClr val="tx2">
                    <a:shade val="90000"/>
                  </a:schemeClr>
                </a:solidFill>
              </a:defRPr>
            </a:lvl1p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188"/>
              <a:endParaRPr lang="en-US" sz="14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188"/>
              <a:endParaRPr lang="en-US" sz="1400" dirty="0">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3800" b="0" kern="1200">
          <a:ln>
            <a:noFill/>
          </a:ln>
          <a:solidFill>
            <a:schemeClr val="tx2"/>
          </a:solidFill>
          <a:effectLst/>
          <a:latin typeface="+mj-lt"/>
          <a:ea typeface="+mj-ea"/>
          <a:cs typeface="+mj-cs"/>
        </a:defRPr>
      </a:lvl1pPr>
    </p:titleStyle>
    <p:bodyStyle>
      <a:lvl1pPr marL="205560" indent="-205560" algn="l" rtl="0" eaLnBrk="1" latinLnBrk="0" hangingPunct="1">
        <a:spcBef>
          <a:spcPct val="20000"/>
        </a:spcBef>
        <a:buClr>
          <a:schemeClr val="accent3"/>
        </a:buClr>
        <a:buSzPct val="95000"/>
        <a:buFont typeface="Wingdings 2"/>
        <a:buChar char=""/>
        <a:defRPr kumimoji="0" sz="2000" kern="1200">
          <a:solidFill>
            <a:schemeClr val="tx1"/>
          </a:solidFill>
          <a:latin typeface="+mn-lt"/>
          <a:ea typeface="+mn-ea"/>
          <a:cs typeface="+mn-cs"/>
        </a:defRPr>
      </a:lvl1pPr>
      <a:lvl2pPr marL="479628" indent="-185004"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188" indent="-185004" algn="l" rtl="0" eaLnBrk="1" latinLnBrk="0" hangingPunct="1">
        <a:spcBef>
          <a:spcPct val="20000"/>
        </a:spcBef>
        <a:buClr>
          <a:schemeClr val="accent2"/>
        </a:buClr>
        <a:buSzPct val="70000"/>
        <a:buFont typeface="Wingdings 2"/>
        <a:buChar char=""/>
        <a:defRPr kumimoji="0" sz="1600" kern="1200">
          <a:solidFill>
            <a:schemeClr val="tx1"/>
          </a:solidFill>
          <a:latin typeface="+mn-lt"/>
          <a:ea typeface="+mn-ea"/>
          <a:cs typeface="+mn-cs"/>
        </a:defRPr>
      </a:lvl3pPr>
      <a:lvl4pPr marL="890748" indent="-157590"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6307" indent="-157590"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1834" indent="-157590" algn="l" rtl="0" eaLnBrk="1" latinLnBrk="0" hangingPunct="1">
        <a:spcBef>
          <a:spcPct val="20000"/>
        </a:spcBef>
        <a:buClr>
          <a:schemeClr val="accent5"/>
        </a:buClr>
        <a:buSzPct val="80000"/>
        <a:buFont typeface="Wingdings 2"/>
        <a:buChar char=""/>
        <a:defRPr kumimoji="0" sz="1400" kern="1200">
          <a:solidFill>
            <a:schemeClr val="tx1"/>
          </a:solidFill>
          <a:latin typeface="+mn-lt"/>
          <a:ea typeface="+mn-ea"/>
          <a:cs typeface="+mn-cs"/>
        </a:defRPr>
      </a:lvl6pPr>
      <a:lvl7pPr marL="1438884" indent="-137051"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4444" indent="-137051"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0004" indent="-137051" algn="l" rtl="0" eaLnBrk="1" latinLnBrk="0" hangingPunct="1">
        <a:spcBef>
          <a:spcPct val="20000"/>
        </a:spcBef>
        <a:buClr>
          <a:schemeClr val="tx2"/>
        </a:buClr>
        <a:buFontTx/>
        <a:buChar char="•"/>
        <a:defRPr kumimoji="0" sz="11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578" algn="l" rtl="0" eaLnBrk="1" latinLnBrk="0" hangingPunct="1">
        <a:defRPr kumimoji="0" kern="1200">
          <a:solidFill>
            <a:schemeClr val="tx1"/>
          </a:solidFill>
          <a:latin typeface="+mn-lt"/>
          <a:ea typeface="+mn-ea"/>
          <a:cs typeface="+mn-cs"/>
        </a:defRPr>
      </a:lvl2pPr>
      <a:lvl3pPr marL="685188" algn="l" rtl="0" eaLnBrk="1" latinLnBrk="0" hangingPunct="1">
        <a:defRPr kumimoji="0" kern="1200">
          <a:solidFill>
            <a:schemeClr val="tx1"/>
          </a:solidFill>
          <a:latin typeface="+mn-lt"/>
          <a:ea typeface="+mn-ea"/>
          <a:cs typeface="+mn-cs"/>
        </a:defRPr>
      </a:lvl3pPr>
      <a:lvl4pPr marL="1027782" algn="l" rtl="0" eaLnBrk="1" latinLnBrk="0" hangingPunct="1">
        <a:defRPr kumimoji="0" kern="1200">
          <a:solidFill>
            <a:schemeClr val="tx1"/>
          </a:solidFill>
          <a:latin typeface="+mn-lt"/>
          <a:ea typeface="+mn-ea"/>
          <a:cs typeface="+mn-cs"/>
        </a:defRPr>
      </a:lvl4pPr>
      <a:lvl5pPr marL="1370376" algn="l" rtl="0" eaLnBrk="1" latinLnBrk="0" hangingPunct="1">
        <a:defRPr kumimoji="0" kern="1200">
          <a:solidFill>
            <a:schemeClr val="tx1"/>
          </a:solidFill>
          <a:latin typeface="+mn-lt"/>
          <a:ea typeface="+mn-ea"/>
          <a:cs typeface="+mn-cs"/>
        </a:defRPr>
      </a:lvl5pPr>
      <a:lvl6pPr marL="1712987" algn="l" rtl="0" eaLnBrk="1" latinLnBrk="0" hangingPunct="1">
        <a:defRPr kumimoji="0" kern="1200">
          <a:solidFill>
            <a:schemeClr val="tx1"/>
          </a:solidFill>
          <a:latin typeface="+mn-lt"/>
          <a:ea typeface="+mn-ea"/>
          <a:cs typeface="+mn-cs"/>
        </a:defRPr>
      </a:lvl6pPr>
      <a:lvl7pPr marL="2055563" algn="l" rtl="0" eaLnBrk="1" latinLnBrk="0" hangingPunct="1">
        <a:defRPr kumimoji="0" kern="1200">
          <a:solidFill>
            <a:schemeClr val="tx1"/>
          </a:solidFill>
          <a:latin typeface="+mn-lt"/>
          <a:ea typeface="+mn-ea"/>
          <a:cs typeface="+mn-cs"/>
        </a:defRPr>
      </a:lvl7pPr>
      <a:lvl8pPr marL="2398140" algn="l" rtl="0" eaLnBrk="1" latinLnBrk="0" hangingPunct="1">
        <a:defRPr kumimoji="0" kern="1200">
          <a:solidFill>
            <a:schemeClr val="tx1"/>
          </a:solidFill>
          <a:latin typeface="+mn-lt"/>
          <a:ea typeface="+mn-ea"/>
          <a:cs typeface="+mn-cs"/>
        </a:defRPr>
      </a:lvl8pPr>
      <a:lvl9pPr marL="2740718"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35" tIns="34289" rIns="68535" bIns="34289" anchor="t" compatLnSpc="1"/>
          <a:lstStyle/>
          <a:p>
            <a:pPr defTabSz="685290"/>
            <a:endParaRPr lang="en-US" sz="1400" dirty="0">
              <a:solidFill>
                <a:prstClr val="black"/>
              </a:solidFill>
            </a:endParaRPr>
          </a:p>
        </p:txBody>
      </p:sp>
      <p:sp>
        <p:nvSpPr>
          <p:cNvPr id="8" name="Freeform 7"/>
          <p:cNvSpPr>
            <a:spLocks/>
          </p:cNvSpPr>
          <p:nvPr/>
        </p:nvSpPr>
        <p:spPr bwMode="auto">
          <a:xfrm>
            <a:off x="4381500" y="-5355"/>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35" tIns="34289" rIns="68535" bIns="34289" anchor="t" compatLnSpc="1"/>
          <a:lstStyle/>
          <a:p>
            <a:pPr defTabSz="685290"/>
            <a:endParaRPr lang="en-US" sz="1400" dirty="0">
              <a:solidFill>
                <a:prstClr val="black"/>
              </a:solidFill>
            </a:endParaRPr>
          </a:p>
        </p:txBody>
      </p:sp>
      <p:sp>
        <p:nvSpPr>
          <p:cNvPr id="9" name="Title Placeholder 8"/>
          <p:cNvSpPr>
            <a:spLocks noGrp="1"/>
          </p:cNvSpPr>
          <p:nvPr>
            <p:ph type="title"/>
          </p:nvPr>
        </p:nvSpPr>
        <p:spPr>
          <a:xfrm>
            <a:off x="457200" y="528066"/>
            <a:ext cx="8229600" cy="857250"/>
          </a:xfrm>
          <a:prstGeom prst="rect">
            <a:avLst/>
          </a:prstGeom>
        </p:spPr>
        <p:txBody>
          <a:bodyPr vert="horz" lIns="0" tIns="34289"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451610"/>
            <a:ext cx="8229600" cy="3291840"/>
          </a:xfrm>
          <a:prstGeom prst="rect">
            <a:avLst/>
          </a:prstGeom>
        </p:spPr>
        <p:txBody>
          <a:bodyPr vert="horz" lIns="68535" tIns="34289" rIns="68535" bIns="34289">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4767264"/>
            <a:ext cx="2133600" cy="273844"/>
          </a:xfrm>
          <a:prstGeom prst="rect">
            <a:avLst/>
          </a:prstGeom>
        </p:spPr>
        <p:txBody>
          <a:bodyPr vert="horz" lIns="0" tIns="0" rIns="0" bIns="0" anchor="b"/>
          <a:lstStyle>
            <a:lvl1pPr algn="l" defTabSz="685290" eaLnBrk="1" latinLnBrk="0" hangingPunct="1">
              <a:defRPr kumimoji="0" sz="900">
                <a:solidFill>
                  <a:schemeClr val="tx2">
                    <a:shade val="90000"/>
                  </a:schemeClr>
                </a:solidFill>
              </a:defRPr>
            </a:lvl1pPr>
          </a:lstStyle>
          <a:p>
            <a:fld id="{5F32FC3B-AA33-4C05-A3EB-1FE7A7CB6D72}" type="datetime1">
              <a:rPr lang="en-US" smtClean="0">
                <a:solidFill>
                  <a:srgbClr val="04617B">
                    <a:shade val="90000"/>
                  </a:srgbClr>
                </a:solidFill>
              </a:rPr>
              <a:pPr/>
              <a:t>1/13/2023</a:t>
            </a:fld>
            <a:endParaRPr lang="en-US" dirty="0">
              <a:solidFill>
                <a:srgbClr val="04617B">
                  <a:shade val="90000"/>
                </a:srgbClr>
              </a:solidFill>
            </a:endParaRPr>
          </a:p>
        </p:txBody>
      </p:sp>
      <p:sp>
        <p:nvSpPr>
          <p:cNvPr id="22" name="Footer Placeholder 21"/>
          <p:cNvSpPr>
            <a:spLocks noGrp="1"/>
          </p:cNvSpPr>
          <p:nvPr>
            <p:ph type="ftr" sz="quarter" idx="3"/>
          </p:nvPr>
        </p:nvSpPr>
        <p:spPr>
          <a:xfrm>
            <a:off x="2667000" y="4767264"/>
            <a:ext cx="3352800" cy="273844"/>
          </a:xfrm>
          <a:prstGeom prst="rect">
            <a:avLst/>
          </a:prstGeom>
        </p:spPr>
        <p:txBody>
          <a:bodyPr vert="horz" lIns="0" tIns="0" rIns="0" bIns="0" anchor="b"/>
          <a:lstStyle>
            <a:lvl1pPr algn="l" defTabSz="685290" eaLnBrk="1" latinLnBrk="0" hangingPunct="1">
              <a:defRPr kumimoji="0" sz="900">
                <a:solidFill>
                  <a:schemeClr val="tx2">
                    <a:shade val="90000"/>
                  </a:schemeClr>
                </a:solidFill>
              </a:defRPr>
            </a:lvl1pPr>
          </a:lstStyle>
          <a:p>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7924800" y="4767264"/>
            <a:ext cx="762000" cy="273844"/>
          </a:xfrm>
          <a:prstGeom prst="rect">
            <a:avLst/>
          </a:prstGeom>
        </p:spPr>
        <p:txBody>
          <a:bodyPr vert="horz" lIns="0" tIns="0" rIns="0" bIns="0" anchor="b"/>
          <a:lstStyle>
            <a:lvl1pPr algn="r" defTabSz="685290" eaLnBrk="1" latinLnBrk="0" hangingPunct="1">
              <a:defRPr kumimoji="0" sz="900">
                <a:solidFill>
                  <a:schemeClr val="tx2">
                    <a:shade val="90000"/>
                  </a:schemeClr>
                </a:solidFill>
              </a:defRPr>
            </a:lvl1p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290"/>
              <a:endParaRPr lang="en-US" sz="14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290"/>
              <a:endParaRPr lang="en-US" sz="1400" dirty="0">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800" b="0" kern="1200">
          <a:ln>
            <a:noFill/>
          </a:ln>
          <a:solidFill>
            <a:schemeClr val="tx2"/>
          </a:solidFill>
          <a:effectLst/>
          <a:latin typeface="+mj-lt"/>
          <a:ea typeface="+mj-ea"/>
          <a:cs typeface="+mj-cs"/>
        </a:defRPr>
      </a:lvl1pPr>
    </p:titleStyle>
    <p:bodyStyle>
      <a:lvl1pPr marL="205590" indent="-205590" algn="l" rtl="0" eaLnBrk="1" latinLnBrk="0" hangingPunct="1">
        <a:spcBef>
          <a:spcPct val="20000"/>
        </a:spcBef>
        <a:buClr>
          <a:schemeClr val="accent3"/>
        </a:buClr>
        <a:buSzPct val="95000"/>
        <a:buFont typeface="Wingdings 2"/>
        <a:buChar char=""/>
        <a:defRPr kumimoji="0" sz="2000" kern="1200">
          <a:solidFill>
            <a:schemeClr val="tx1"/>
          </a:solidFill>
          <a:latin typeface="+mn-lt"/>
          <a:ea typeface="+mn-ea"/>
          <a:cs typeface="+mn-cs"/>
        </a:defRPr>
      </a:lvl1pPr>
      <a:lvl2pPr marL="479700" indent="-185031"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290" indent="-185031" algn="l" rtl="0" eaLnBrk="1" latinLnBrk="0" hangingPunct="1">
        <a:spcBef>
          <a:spcPct val="20000"/>
        </a:spcBef>
        <a:buClr>
          <a:schemeClr val="accent2"/>
        </a:buClr>
        <a:buSzPct val="70000"/>
        <a:buFont typeface="Wingdings 2"/>
        <a:buChar char=""/>
        <a:defRPr kumimoji="0" sz="1600" kern="1200">
          <a:solidFill>
            <a:schemeClr val="tx1"/>
          </a:solidFill>
          <a:latin typeface="+mn-lt"/>
          <a:ea typeface="+mn-ea"/>
          <a:cs typeface="+mn-cs"/>
        </a:defRPr>
      </a:lvl3pPr>
      <a:lvl4pPr marL="890880" indent="-157614"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6469" indent="-157614"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2032" indent="-157614" algn="l" rtl="0" eaLnBrk="1" latinLnBrk="0" hangingPunct="1">
        <a:spcBef>
          <a:spcPct val="20000"/>
        </a:spcBef>
        <a:buClr>
          <a:schemeClr val="accent5"/>
        </a:buClr>
        <a:buSzPct val="80000"/>
        <a:buFont typeface="Wingdings 2"/>
        <a:buChar char=""/>
        <a:defRPr kumimoji="0" sz="1400" kern="1200">
          <a:solidFill>
            <a:schemeClr val="tx1"/>
          </a:solidFill>
          <a:latin typeface="+mn-lt"/>
          <a:ea typeface="+mn-ea"/>
          <a:cs typeface="+mn-cs"/>
        </a:defRPr>
      </a:lvl6pPr>
      <a:lvl7pPr marL="1439100" indent="-137069"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4690" indent="-137069"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0280" indent="-137069" algn="l" rtl="0" eaLnBrk="1" latinLnBrk="0" hangingPunct="1">
        <a:spcBef>
          <a:spcPct val="20000"/>
        </a:spcBef>
        <a:buClr>
          <a:schemeClr val="tx2"/>
        </a:buClr>
        <a:buFontTx/>
        <a:buChar char="•"/>
        <a:defRPr kumimoji="0" sz="11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632" algn="l" rtl="0" eaLnBrk="1" latinLnBrk="0" hangingPunct="1">
        <a:defRPr kumimoji="0" kern="1200">
          <a:solidFill>
            <a:schemeClr val="tx1"/>
          </a:solidFill>
          <a:latin typeface="+mn-lt"/>
          <a:ea typeface="+mn-ea"/>
          <a:cs typeface="+mn-cs"/>
        </a:defRPr>
      </a:lvl2pPr>
      <a:lvl3pPr marL="685290" algn="l" rtl="0" eaLnBrk="1" latinLnBrk="0" hangingPunct="1">
        <a:defRPr kumimoji="0" kern="1200">
          <a:solidFill>
            <a:schemeClr val="tx1"/>
          </a:solidFill>
          <a:latin typeface="+mn-lt"/>
          <a:ea typeface="+mn-ea"/>
          <a:cs typeface="+mn-cs"/>
        </a:defRPr>
      </a:lvl3pPr>
      <a:lvl4pPr marL="1027935" algn="l" rtl="0" eaLnBrk="1" latinLnBrk="0" hangingPunct="1">
        <a:defRPr kumimoji="0" kern="1200">
          <a:solidFill>
            <a:schemeClr val="tx1"/>
          </a:solidFill>
          <a:latin typeface="+mn-lt"/>
          <a:ea typeface="+mn-ea"/>
          <a:cs typeface="+mn-cs"/>
        </a:defRPr>
      </a:lvl4pPr>
      <a:lvl5pPr marL="1370580" algn="l" rtl="0" eaLnBrk="1" latinLnBrk="0" hangingPunct="1">
        <a:defRPr kumimoji="0" kern="1200">
          <a:solidFill>
            <a:schemeClr val="tx1"/>
          </a:solidFill>
          <a:latin typeface="+mn-lt"/>
          <a:ea typeface="+mn-ea"/>
          <a:cs typeface="+mn-cs"/>
        </a:defRPr>
      </a:lvl5pPr>
      <a:lvl6pPr marL="1713239" algn="l" rtl="0" eaLnBrk="1" latinLnBrk="0" hangingPunct="1">
        <a:defRPr kumimoji="0" kern="1200">
          <a:solidFill>
            <a:schemeClr val="tx1"/>
          </a:solidFill>
          <a:latin typeface="+mn-lt"/>
          <a:ea typeface="+mn-ea"/>
          <a:cs typeface="+mn-cs"/>
        </a:defRPr>
      </a:lvl6pPr>
      <a:lvl7pPr marL="2055869" algn="l" rtl="0" eaLnBrk="1" latinLnBrk="0" hangingPunct="1">
        <a:defRPr kumimoji="0" kern="1200">
          <a:solidFill>
            <a:schemeClr val="tx1"/>
          </a:solidFill>
          <a:latin typeface="+mn-lt"/>
          <a:ea typeface="+mn-ea"/>
          <a:cs typeface="+mn-cs"/>
        </a:defRPr>
      </a:lvl7pPr>
      <a:lvl8pPr marL="2398500" algn="l" rtl="0" eaLnBrk="1" latinLnBrk="0" hangingPunct="1">
        <a:defRPr kumimoji="0" kern="1200">
          <a:solidFill>
            <a:schemeClr val="tx1"/>
          </a:solidFill>
          <a:latin typeface="+mn-lt"/>
          <a:ea typeface="+mn-ea"/>
          <a:cs typeface="+mn-cs"/>
        </a:defRPr>
      </a:lvl8pPr>
      <a:lvl9pPr marL="2741132"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44" tIns="34289" rIns="68544" bIns="34289" anchor="t" compatLnSpc="1"/>
          <a:lstStyle/>
          <a:p>
            <a:pPr defTabSz="685392"/>
            <a:endParaRPr lang="en-US" sz="1400" dirty="0">
              <a:solidFill>
                <a:prstClr val="black"/>
              </a:solidFill>
            </a:endParaRPr>
          </a:p>
        </p:txBody>
      </p:sp>
      <p:sp>
        <p:nvSpPr>
          <p:cNvPr id="8" name="Freeform 7"/>
          <p:cNvSpPr>
            <a:spLocks/>
          </p:cNvSpPr>
          <p:nvPr/>
        </p:nvSpPr>
        <p:spPr bwMode="auto">
          <a:xfrm>
            <a:off x="4381500" y="-5355"/>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44" tIns="34289" rIns="68544" bIns="34289" anchor="t" compatLnSpc="1"/>
          <a:lstStyle/>
          <a:p>
            <a:pPr defTabSz="685392"/>
            <a:endParaRPr lang="en-US" sz="1400" dirty="0">
              <a:solidFill>
                <a:prstClr val="black"/>
              </a:solidFill>
            </a:endParaRPr>
          </a:p>
        </p:txBody>
      </p:sp>
      <p:sp>
        <p:nvSpPr>
          <p:cNvPr id="9" name="Title Placeholder 8"/>
          <p:cNvSpPr>
            <a:spLocks noGrp="1"/>
          </p:cNvSpPr>
          <p:nvPr>
            <p:ph type="title"/>
          </p:nvPr>
        </p:nvSpPr>
        <p:spPr>
          <a:xfrm>
            <a:off x="457200" y="528066"/>
            <a:ext cx="8229600" cy="857250"/>
          </a:xfrm>
          <a:prstGeom prst="rect">
            <a:avLst/>
          </a:prstGeom>
        </p:spPr>
        <p:txBody>
          <a:bodyPr vert="horz" lIns="0" tIns="34289"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451610"/>
            <a:ext cx="8229600" cy="3291840"/>
          </a:xfrm>
          <a:prstGeom prst="rect">
            <a:avLst/>
          </a:prstGeom>
        </p:spPr>
        <p:txBody>
          <a:bodyPr vert="horz" lIns="68544" tIns="34289" rIns="68544" bIns="34289">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4767264"/>
            <a:ext cx="2133600" cy="273844"/>
          </a:xfrm>
          <a:prstGeom prst="rect">
            <a:avLst/>
          </a:prstGeom>
        </p:spPr>
        <p:txBody>
          <a:bodyPr vert="horz" lIns="0" tIns="0" rIns="0" bIns="0" anchor="b"/>
          <a:lstStyle>
            <a:lvl1pPr algn="l" defTabSz="685392" eaLnBrk="1" latinLnBrk="0" hangingPunct="1">
              <a:defRPr kumimoji="0" sz="900">
                <a:solidFill>
                  <a:schemeClr val="tx2">
                    <a:shade val="90000"/>
                  </a:schemeClr>
                </a:solidFill>
              </a:defRPr>
            </a:lvl1pPr>
          </a:lstStyle>
          <a:p>
            <a:fld id="{5F32FC3B-AA33-4C05-A3EB-1FE7A7CB6D72}" type="datetime1">
              <a:rPr lang="en-US" smtClean="0">
                <a:solidFill>
                  <a:srgbClr val="04617B">
                    <a:shade val="90000"/>
                  </a:srgbClr>
                </a:solidFill>
              </a:rPr>
              <a:pPr/>
              <a:t>1/13/2023</a:t>
            </a:fld>
            <a:endParaRPr lang="en-US" dirty="0">
              <a:solidFill>
                <a:srgbClr val="04617B">
                  <a:shade val="90000"/>
                </a:srgbClr>
              </a:solidFill>
            </a:endParaRPr>
          </a:p>
        </p:txBody>
      </p:sp>
      <p:sp>
        <p:nvSpPr>
          <p:cNvPr id="22" name="Footer Placeholder 21"/>
          <p:cNvSpPr>
            <a:spLocks noGrp="1"/>
          </p:cNvSpPr>
          <p:nvPr>
            <p:ph type="ftr" sz="quarter" idx="3"/>
          </p:nvPr>
        </p:nvSpPr>
        <p:spPr>
          <a:xfrm>
            <a:off x="2667000" y="4767264"/>
            <a:ext cx="3352800" cy="273844"/>
          </a:xfrm>
          <a:prstGeom prst="rect">
            <a:avLst/>
          </a:prstGeom>
        </p:spPr>
        <p:txBody>
          <a:bodyPr vert="horz" lIns="0" tIns="0" rIns="0" bIns="0" anchor="b"/>
          <a:lstStyle>
            <a:lvl1pPr algn="l" defTabSz="685392" eaLnBrk="1" latinLnBrk="0" hangingPunct="1">
              <a:defRPr kumimoji="0" sz="900">
                <a:solidFill>
                  <a:schemeClr val="tx2">
                    <a:shade val="90000"/>
                  </a:schemeClr>
                </a:solidFill>
              </a:defRPr>
            </a:lvl1pPr>
          </a:lstStyle>
          <a:p>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7924800" y="4767264"/>
            <a:ext cx="762000" cy="273844"/>
          </a:xfrm>
          <a:prstGeom prst="rect">
            <a:avLst/>
          </a:prstGeom>
        </p:spPr>
        <p:txBody>
          <a:bodyPr vert="horz" lIns="0" tIns="0" rIns="0" bIns="0" anchor="b"/>
          <a:lstStyle>
            <a:lvl1pPr algn="r" defTabSz="685392" eaLnBrk="1" latinLnBrk="0" hangingPunct="1">
              <a:defRPr kumimoji="0" sz="900">
                <a:solidFill>
                  <a:schemeClr val="tx2">
                    <a:shade val="90000"/>
                  </a:schemeClr>
                </a:solidFill>
              </a:defRPr>
            </a:lvl1p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392"/>
              <a:endParaRPr lang="en-US" sz="14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392"/>
              <a:endParaRPr lang="en-US" sz="1400" dirty="0">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3800" b="0" kern="1200">
          <a:ln>
            <a:noFill/>
          </a:ln>
          <a:solidFill>
            <a:schemeClr val="tx2"/>
          </a:solidFill>
          <a:effectLst/>
          <a:latin typeface="+mj-lt"/>
          <a:ea typeface="+mj-ea"/>
          <a:cs typeface="+mj-cs"/>
        </a:defRPr>
      </a:lvl1pPr>
    </p:titleStyle>
    <p:bodyStyle>
      <a:lvl1pPr marL="205620" indent="-205620" algn="l" rtl="0" eaLnBrk="1" latinLnBrk="0" hangingPunct="1">
        <a:spcBef>
          <a:spcPct val="20000"/>
        </a:spcBef>
        <a:buClr>
          <a:schemeClr val="accent3"/>
        </a:buClr>
        <a:buSzPct val="95000"/>
        <a:buFont typeface="Wingdings 2"/>
        <a:buChar char=""/>
        <a:defRPr kumimoji="0" sz="2000" kern="1200">
          <a:solidFill>
            <a:schemeClr val="tx1"/>
          </a:solidFill>
          <a:latin typeface="+mn-lt"/>
          <a:ea typeface="+mn-ea"/>
          <a:cs typeface="+mn-cs"/>
        </a:defRPr>
      </a:lvl1pPr>
      <a:lvl2pPr marL="479772" indent="-185058"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392" indent="-185058" algn="l" rtl="0" eaLnBrk="1" latinLnBrk="0" hangingPunct="1">
        <a:spcBef>
          <a:spcPct val="20000"/>
        </a:spcBef>
        <a:buClr>
          <a:schemeClr val="accent2"/>
        </a:buClr>
        <a:buSzPct val="70000"/>
        <a:buFont typeface="Wingdings 2"/>
        <a:buChar char=""/>
        <a:defRPr kumimoji="0" sz="1600" kern="1200">
          <a:solidFill>
            <a:schemeClr val="tx1"/>
          </a:solidFill>
          <a:latin typeface="+mn-lt"/>
          <a:ea typeface="+mn-ea"/>
          <a:cs typeface="+mn-cs"/>
        </a:defRPr>
      </a:lvl3pPr>
      <a:lvl4pPr marL="891012" indent="-157638"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6631" indent="-157638"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2230" indent="-157638" algn="l" rtl="0" eaLnBrk="1" latinLnBrk="0" hangingPunct="1">
        <a:spcBef>
          <a:spcPct val="20000"/>
        </a:spcBef>
        <a:buClr>
          <a:schemeClr val="accent5"/>
        </a:buClr>
        <a:buSzPct val="80000"/>
        <a:buFont typeface="Wingdings 2"/>
        <a:buChar char=""/>
        <a:defRPr kumimoji="0" sz="1400" kern="1200">
          <a:solidFill>
            <a:schemeClr val="tx1"/>
          </a:solidFill>
          <a:latin typeface="+mn-lt"/>
          <a:ea typeface="+mn-ea"/>
          <a:cs typeface="+mn-cs"/>
        </a:defRPr>
      </a:lvl6pPr>
      <a:lvl7pPr marL="1439316" indent="-137087"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4936" indent="-137087"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0556" indent="-137087" algn="l" rtl="0" eaLnBrk="1" latinLnBrk="0" hangingPunct="1">
        <a:spcBef>
          <a:spcPct val="20000"/>
        </a:spcBef>
        <a:buClr>
          <a:schemeClr val="tx2"/>
        </a:buClr>
        <a:buFontTx/>
        <a:buChar char="•"/>
        <a:defRPr kumimoji="0" sz="11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686" algn="l" rtl="0" eaLnBrk="1" latinLnBrk="0" hangingPunct="1">
        <a:defRPr kumimoji="0" kern="1200">
          <a:solidFill>
            <a:schemeClr val="tx1"/>
          </a:solidFill>
          <a:latin typeface="+mn-lt"/>
          <a:ea typeface="+mn-ea"/>
          <a:cs typeface="+mn-cs"/>
        </a:defRPr>
      </a:lvl2pPr>
      <a:lvl3pPr marL="685392" algn="l" rtl="0" eaLnBrk="1" latinLnBrk="0" hangingPunct="1">
        <a:defRPr kumimoji="0" kern="1200">
          <a:solidFill>
            <a:schemeClr val="tx1"/>
          </a:solidFill>
          <a:latin typeface="+mn-lt"/>
          <a:ea typeface="+mn-ea"/>
          <a:cs typeface="+mn-cs"/>
        </a:defRPr>
      </a:lvl3pPr>
      <a:lvl4pPr marL="1028088" algn="l" rtl="0" eaLnBrk="1" latinLnBrk="0" hangingPunct="1">
        <a:defRPr kumimoji="0" kern="1200">
          <a:solidFill>
            <a:schemeClr val="tx1"/>
          </a:solidFill>
          <a:latin typeface="+mn-lt"/>
          <a:ea typeface="+mn-ea"/>
          <a:cs typeface="+mn-cs"/>
        </a:defRPr>
      </a:lvl4pPr>
      <a:lvl5pPr marL="1370784" algn="l" rtl="0" eaLnBrk="1" latinLnBrk="0" hangingPunct="1">
        <a:defRPr kumimoji="0" kern="1200">
          <a:solidFill>
            <a:schemeClr val="tx1"/>
          </a:solidFill>
          <a:latin typeface="+mn-lt"/>
          <a:ea typeface="+mn-ea"/>
          <a:cs typeface="+mn-cs"/>
        </a:defRPr>
      </a:lvl5pPr>
      <a:lvl6pPr marL="1713491" algn="l" rtl="0" eaLnBrk="1" latinLnBrk="0" hangingPunct="1">
        <a:defRPr kumimoji="0" kern="1200">
          <a:solidFill>
            <a:schemeClr val="tx1"/>
          </a:solidFill>
          <a:latin typeface="+mn-lt"/>
          <a:ea typeface="+mn-ea"/>
          <a:cs typeface="+mn-cs"/>
        </a:defRPr>
      </a:lvl6pPr>
      <a:lvl7pPr marL="2056175" algn="l" rtl="0" eaLnBrk="1" latinLnBrk="0" hangingPunct="1">
        <a:defRPr kumimoji="0" kern="1200">
          <a:solidFill>
            <a:schemeClr val="tx1"/>
          </a:solidFill>
          <a:latin typeface="+mn-lt"/>
          <a:ea typeface="+mn-ea"/>
          <a:cs typeface="+mn-cs"/>
        </a:defRPr>
      </a:lvl7pPr>
      <a:lvl8pPr marL="2398860" algn="l" rtl="0" eaLnBrk="1" latinLnBrk="0" hangingPunct="1">
        <a:defRPr kumimoji="0" kern="1200">
          <a:solidFill>
            <a:schemeClr val="tx1"/>
          </a:solidFill>
          <a:latin typeface="+mn-lt"/>
          <a:ea typeface="+mn-ea"/>
          <a:cs typeface="+mn-cs"/>
        </a:defRPr>
      </a:lvl8pPr>
      <a:lvl9pPr marL="2741546"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55" tIns="34289" rIns="68555" bIns="34289" anchor="t" compatLnSpc="1"/>
          <a:lstStyle/>
          <a:p>
            <a:pPr defTabSz="685511"/>
            <a:endParaRPr lang="en-US" sz="1400" dirty="0">
              <a:solidFill>
                <a:prstClr val="black"/>
              </a:solidFill>
            </a:endParaRPr>
          </a:p>
        </p:txBody>
      </p:sp>
      <p:sp>
        <p:nvSpPr>
          <p:cNvPr id="8" name="Freeform 7"/>
          <p:cNvSpPr>
            <a:spLocks/>
          </p:cNvSpPr>
          <p:nvPr/>
        </p:nvSpPr>
        <p:spPr bwMode="auto">
          <a:xfrm>
            <a:off x="4381500" y="-5355"/>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55" tIns="34289" rIns="68555" bIns="34289" anchor="t" compatLnSpc="1"/>
          <a:lstStyle/>
          <a:p>
            <a:pPr defTabSz="685511"/>
            <a:endParaRPr lang="en-US" sz="1400" dirty="0">
              <a:solidFill>
                <a:prstClr val="black"/>
              </a:solidFill>
            </a:endParaRPr>
          </a:p>
        </p:txBody>
      </p:sp>
      <p:sp>
        <p:nvSpPr>
          <p:cNvPr id="9" name="Title Placeholder 8"/>
          <p:cNvSpPr>
            <a:spLocks noGrp="1"/>
          </p:cNvSpPr>
          <p:nvPr>
            <p:ph type="title"/>
          </p:nvPr>
        </p:nvSpPr>
        <p:spPr>
          <a:xfrm>
            <a:off x="457200" y="528066"/>
            <a:ext cx="8229600" cy="857250"/>
          </a:xfrm>
          <a:prstGeom prst="rect">
            <a:avLst/>
          </a:prstGeom>
        </p:spPr>
        <p:txBody>
          <a:bodyPr vert="horz" lIns="0" tIns="34289"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451610"/>
            <a:ext cx="8229600" cy="3291840"/>
          </a:xfrm>
          <a:prstGeom prst="rect">
            <a:avLst/>
          </a:prstGeom>
        </p:spPr>
        <p:txBody>
          <a:bodyPr vert="horz" lIns="68555" tIns="34289" rIns="68555" bIns="34289">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4767264"/>
            <a:ext cx="2133600" cy="273844"/>
          </a:xfrm>
          <a:prstGeom prst="rect">
            <a:avLst/>
          </a:prstGeom>
        </p:spPr>
        <p:txBody>
          <a:bodyPr vert="horz" lIns="0" tIns="0" rIns="0" bIns="0" anchor="b"/>
          <a:lstStyle>
            <a:lvl1pPr algn="l" defTabSz="685511" eaLnBrk="1" latinLnBrk="0" hangingPunct="1">
              <a:defRPr kumimoji="0" sz="900">
                <a:solidFill>
                  <a:schemeClr val="tx2">
                    <a:shade val="90000"/>
                  </a:schemeClr>
                </a:solidFill>
              </a:defRPr>
            </a:lvl1pPr>
          </a:lstStyle>
          <a:p>
            <a:fld id="{5F32FC3B-AA33-4C05-A3EB-1FE7A7CB6D72}" type="datetime1">
              <a:rPr lang="en-US" smtClean="0">
                <a:solidFill>
                  <a:srgbClr val="04617B">
                    <a:shade val="90000"/>
                  </a:srgbClr>
                </a:solidFill>
              </a:rPr>
              <a:pPr/>
              <a:t>1/13/2023</a:t>
            </a:fld>
            <a:endParaRPr lang="en-US" dirty="0">
              <a:solidFill>
                <a:srgbClr val="04617B">
                  <a:shade val="90000"/>
                </a:srgbClr>
              </a:solidFill>
            </a:endParaRPr>
          </a:p>
        </p:txBody>
      </p:sp>
      <p:sp>
        <p:nvSpPr>
          <p:cNvPr id="22" name="Footer Placeholder 21"/>
          <p:cNvSpPr>
            <a:spLocks noGrp="1"/>
          </p:cNvSpPr>
          <p:nvPr>
            <p:ph type="ftr" sz="quarter" idx="3"/>
          </p:nvPr>
        </p:nvSpPr>
        <p:spPr>
          <a:xfrm>
            <a:off x="2667000" y="4767264"/>
            <a:ext cx="3352800" cy="273844"/>
          </a:xfrm>
          <a:prstGeom prst="rect">
            <a:avLst/>
          </a:prstGeom>
        </p:spPr>
        <p:txBody>
          <a:bodyPr vert="horz" lIns="0" tIns="0" rIns="0" bIns="0" anchor="b"/>
          <a:lstStyle>
            <a:lvl1pPr algn="l" defTabSz="685511" eaLnBrk="1" latinLnBrk="0" hangingPunct="1">
              <a:defRPr kumimoji="0" sz="900">
                <a:solidFill>
                  <a:schemeClr val="tx2">
                    <a:shade val="90000"/>
                  </a:schemeClr>
                </a:solidFill>
              </a:defRPr>
            </a:lvl1pPr>
          </a:lstStyle>
          <a:p>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7924800" y="4767264"/>
            <a:ext cx="762000" cy="273844"/>
          </a:xfrm>
          <a:prstGeom prst="rect">
            <a:avLst/>
          </a:prstGeom>
        </p:spPr>
        <p:txBody>
          <a:bodyPr vert="horz" lIns="0" tIns="0" rIns="0" bIns="0" anchor="b"/>
          <a:lstStyle>
            <a:lvl1pPr algn="r" defTabSz="685511" eaLnBrk="1" latinLnBrk="0" hangingPunct="1">
              <a:defRPr kumimoji="0" sz="900">
                <a:solidFill>
                  <a:schemeClr val="tx2">
                    <a:shade val="90000"/>
                  </a:schemeClr>
                </a:solidFill>
              </a:defRPr>
            </a:lvl1p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511"/>
              <a:endParaRPr lang="en-US" sz="14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511"/>
              <a:endParaRPr lang="en-US" sz="1400" dirty="0">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3800" b="0" kern="1200">
          <a:ln>
            <a:noFill/>
          </a:ln>
          <a:solidFill>
            <a:schemeClr val="tx2"/>
          </a:solidFill>
          <a:effectLst/>
          <a:latin typeface="+mj-lt"/>
          <a:ea typeface="+mj-ea"/>
          <a:cs typeface="+mj-cs"/>
        </a:defRPr>
      </a:lvl1pPr>
    </p:titleStyle>
    <p:bodyStyle>
      <a:lvl1pPr marL="205655" indent="-205655" algn="l" rtl="0" eaLnBrk="1" latinLnBrk="0" hangingPunct="1">
        <a:spcBef>
          <a:spcPct val="20000"/>
        </a:spcBef>
        <a:buClr>
          <a:schemeClr val="accent3"/>
        </a:buClr>
        <a:buSzPct val="95000"/>
        <a:buFont typeface="Wingdings 2"/>
        <a:buChar char=""/>
        <a:defRPr kumimoji="0" sz="2000" kern="1200">
          <a:solidFill>
            <a:schemeClr val="tx1"/>
          </a:solidFill>
          <a:latin typeface="+mn-lt"/>
          <a:ea typeface="+mn-ea"/>
          <a:cs typeface="+mn-cs"/>
        </a:defRPr>
      </a:lvl1pPr>
      <a:lvl2pPr marL="479856" indent="-185090"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511" indent="-185090" algn="l" rtl="0" eaLnBrk="1" latinLnBrk="0" hangingPunct="1">
        <a:spcBef>
          <a:spcPct val="20000"/>
        </a:spcBef>
        <a:buClr>
          <a:schemeClr val="accent2"/>
        </a:buClr>
        <a:buSzPct val="70000"/>
        <a:buFont typeface="Wingdings 2"/>
        <a:buChar char=""/>
        <a:defRPr kumimoji="0" sz="1600" kern="1200">
          <a:solidFill>
            <a:schemeClr val="tx1"/>
          </a:solidFill>
          <a:latin typeface="+mn-lt"/>
          <a:ea typeface="+mn-ea"/>
          <a:cs typeface="+mn-cs"/>
        </a:defRPr>
      </a:lvl3pPr>
      <a:lvl4pPr marL="891166" indent="-157666"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6820" indent="-157666"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2461" indent="-157666" algn="l" rtl="0" eaLnBrk="1" latinLnBrk="0" hangingPunct="1">
        <a:spcBef>
          <a:spcPct val="20000"/>
        </a:spcBef>
        <a:buClr>
          <a:schemeClr val="accent5"/>
        </a:buClr>
        <a:buSzPct val="80000"/>
        <a:buFont typeface="Wingdings 2"/>
        <a:buChar char=""/>
        <a:defRPr kumimoji="0" sz="1400" kern="1200">
          <a:solidFill>
            <a:schemeClr val="tx1"/>
          </a:solidFill>
          <a:latin typeface="+mn-lt"/>
          <a:ea typeface="+mn-ea"/>
          <a:cs typeface="+mn-cs"/>
        </a:defRPr>
      </a:lvl6pPr>
      <a:lvl7pPr marL="1439568" indent="-137108"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223" indent="-137108"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0878" indent="-137108" algn="l" rtl="0" eaLnBrk="1" latinLnBrk="0" hangingPunct="1">
        <a:spcBef>
          <a:spcPct val="20000"/>
        </a:spcBef>
        <a:buClr>
          <a:schemeClr val="tx2"/>
        </a:buClr>
        <a:buFontTx/>
        <a:buChar char="•"/>
        <a:defRPr kumimoji="0" sz="11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749" algn="l" rtl="0" eaLnBrk="1" latinLnBrk="0" hangingPunct="1">
        <a:defRPr kumimoji="0" kern="1200">
          <a:solidFill>
            <a:schemeClr val="tx1"/>
          </a:solidFill>
          <a:latin typeface="+mn-lt"/>
          <a:ea typeface="+mn-ea"/>
          <a:cs typeface="+mn-cs"/>
        </a:defRPr>
      </a:lvl2pPr>
      <a:lvl3pPr marL="685511" algn="l" rtl="0" eaLnBrk="1" latinLnBrk="0" hangingPunct="1">
        <a:defRPr kumimoji="0" kern="1200">
          <a:solidFill>
            <a:schemeClr val="tx1"/>
          </a:solidFill>
          <a:latin typeface="+mn-lt"/>
          <a:ea typeface="+mn-ea"/>
          <a:cs typeface="+mn-cs"/>
        </a:defRPr>
      </a:lvl3pPr>
      <a:lvl4pPr marL="1028267" algn="l" rtl="0" eaLnBrk="1" latinLnBrk="0" hangingPunct="1">
        <a:defRPr kumimoji="0" kern="1200">
          <a:solidFill>
            <a:schemeClr val="tx1"/>
          </a:solidFill>
          <a:latin typeface="+mn-lt"/>
          <a:ea typeface="+mn-ea"/>
          <a:cs typeface="+mn-cs"/>
        </a:defRPr>
      </a:lvl4pPr>
      <a:lvl5pPr marL="1371022" algn="l" rtl="0" eaLnBrk="1" latinLnBrk="0" hangingPunct="1">
        <a:defRPr kumimoji="0" kern="1200">
          <a:solidFill>
            <a:schemeClr val="tx1"/>
          </a:solidFill>
          <a:latin typeface="+mn-lt"/>
          <a:ea typeface="+mn-ea"/>
          <a:cs typeface="+mn-cs"/>
        </a:defRPr>
      </a:lvl5pPr>
      <a:lvl6pPr marL="1713785" algn="l" rtl="0" eaLnBrk="1" latinLnBrk="0" hangingPunct="1">
        <a:defRPr kumimoji="0" kern="1200">
          <a:solidFill>
            <a:schemeClr val="tx1"/>
          </a:solidFill>
          <a:latin typeface="+mn-lt"/>
          <a:ea typeface="+mn-ea"/>
          <a:cs typeface="+mn-cs"/>
        </a:defRPr>
      </a:lvl6pPr>
      <a:lvl7pPr marL="2056532" algn="l" rtl="0" eaLnBrk="1" latinLnBrk="0" hangingPunct="1">
        <a:defRPr kumimoji="0" kern="1200">
          <a:solidFill>
            <a:schemeClr val="tx1"/>
          </a:solidFill>
          <a:latin typeface="+mn-lt"/>
          <a:ea typeface="+mn-ea"/>
          <a:cs typeface="+mn-cs"/>
        </a:defRPr>
      </a:lvl7pPr>
      <a:lvl8pPr marL="2399280" algn="l" rtl="0" eaLnBrk="1" latinLnBrk="0" hangingPunct="1">
        <a:defRPr kumimoji="0" kern="1200">
          <a:solidFill>
            <a:schemeClr val="tx1"/>
          </a:solidFill>
          <a:latin typeface="+mn-lt"/>
          <a:ea typeface="+mn-ea"/>
          <a:cs typeface="+mn-cs"/>
        </a:defRPr>
      </a:lvl8pPr>
      <a:lvl9pPr marL="2742029"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67" tIns="34289" rIns="68567" bIns="34289" anchor="t" compatLnSpc="1"/>
          <a:lstStyle/>
          <a:p>
            <a:pPr defTabSz="685647"/>
            <a:endParaRPr lang="en-US" sz="1400" dirty="0">
              <a:solidFill>
                <a:prstClr val="black"/>
              </a:solidFill>
            </a:endParaRPr>
          </a:p>
        </p:txBody>
      </p:sp>
      <p:sp>
        <p:nvSpPr>
          <p:cNvPr id="8" name="Freeform 7"/>
          <p:cNvSpPr>
            <a:spLocks/>
          </p:cNvSpPr>
          <p:nvPr/>
        </p:nvSpPr>
        <p:spPr bwMode="auto">
          <a:xfrm>
            <a:off x="4381500" y="-5355"/>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67" tIns="34289" rIns="68567" bIns="34289" anchor="t" compatLnSpc="1"/>
          <a:lstStyle/>
          <a:p>
            <a:pPr defTabSz="685647"/>
            <a:endParaRPr lang="en-US" sz="1400" dirty="0">
              <a:solidFill>
                <a:prstClr val="black"/>
              </a:solidFill>
            </a:endParaRPr>
          </a:p>
        </p:txBody>
      </p:sp>
      <p:sp>
        <p:nvSpPr>
          <p:cNvPr id="9" name="Title Placeholder 8"/>
          <p:cNvSpPr>
            <a:spLocks noGrp="1"/>
          </p:cNvSpPr>
          <p:nvPr>
            <p:ph type="title"/>
          </p:nvPr>
        </p:nvSpPr>
        <p:spPr>
          <a:xfrm>
            <a:off x="457200" y="528066"/>
            <a:ext cx="8229600" cy="857250"/>
          </a:xfrm>
          <a:prstGeom prst="rect">
            <a:avLst/>
          </a:prstGeom>
        </p:spPr>
        <p:txBody>
          <a:bodyPr vert="horz" lIns="0" tIns="34289"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451610"/>
            <a:ext cx="8229600" cy="3291840"/>
          </a:xfrm>
          <a:prstGeom prst="rect">
            <a:avLst/>
          </a:prstGeom>
        </p:spPr>
        <p:txBody>
          <a:bodyPr vert="horz" lIns="68567" tIns="34289" rIns="68567" bIns="34289">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4767264"/>
            <a:ext cx="2133600" cy="273844"/>
          </a:xfrm>
          <a:prstGeom prst="rect">
            <a:avLst/>
          </a:prstGeom>
        </p:spPr>
        <p:txBody>
          <a:bodyPr vert="horz" lIns="0" tIns="0" rIns="0" bIns="0" anchor="b"/>
          <a:lstStyle>
            <a:lvl1pPr algn="l" defTabSz="685647" eaLnBrk="1" latinLnBrk="0" hangingPunct="1">
              <a:defRPr kumimoji="0" sz="900">
                <a:solidFill>
                  <a:schemeClr val="tx2">
                    <a:shade val="90000"/>
                  </a:schemeClr>
                </a:solidFill>
              </a:defRPr>
            </a:lvl1pPr>
          </a:lstStyle>
          <a:p>
            <a:fld id="{5F32FC3B-AA33-4C05-A3EB-1FE7A7CB6D72}" type="datetime1">
              <a:rPr lang="en-US" smtClean="0">
                <a:solidFill>
                  <a:srgbClr val="04617B">
                    <a:shade val="90000"/>
                  </a:srgbClr>
                </a:solidFill>
              </a:rPr>
              <a:pPr/>
              <a:t>1/13/2023</a:t>
            </a:fld>
            <a:endParaRPr lang="en-US" dirty="0">
              <a:solidFill>
                <a:srgbClr val="04617B">
                  <a:shade val="90000"/>
                </a:srgbClr>
              </a:solidFill>
            </a:endParaRPr>
          </a:p>
        </p:txBody>
      </p:sp>
      <p:sp>
        <p:nvSpPr>
          <p:cNvPr id="22" name="Footer Placeholder 21"/>
          <p:cNvSpPr>
            <a:spLocks noGrp="1"/>
          </p:cNvSpPr>
          <p:nvPr>
            <p:ph type="ftr" sz="quarter" idx="3"/>
          </p:nvPr>
        </p:nvSpPr>
        <p:spPr>
          <a:xfrm>
            <a:off x="2667000" y="4767264"/>
            <a:ext cx="3352800" cy="273844"/>
          </a:xfrm>
          <a:prstGeom prst="rect">
            <a:avLst/>
          </a:prstGeom>
        </p:spPr>
        <p:txBody>
          <a:bodyPr vert="horz" lIns="0" tIns="0" rIns="0" bIns="0" anchor="b"/>
          <a:lstStyle>
            <a:lvl1pPr algn="l" defTabSz="685647" eaLnBrk="1" latinLnBrk="0" hangingPunct="1">
              <a:defRPr kumimoji="0" sz="900">
                <a:solidFill>
                  <a:schemeClr val="tx2">
                    <a:shade val="90000"/>
                  </a:schemeClr>
                </a:solidFill>
              </a:defRPr>
            </a:lvl1pPr>
          </a:lstStyle>
          <a:p>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7924800" y="4767264"/>
            <a:ext cx="762000" cy="273844"/>
          </a:xfrm>
          <a:prstGeom prst="rect">
            <a:avLst/>
          </a:prstGeom>
        </p:spPr>
        <p:txBody>
          <a:bodyPr vert="horz" lIns="0" tIns="0" rIns="0" bIns="0" anchor="b"/>
          <a:lstStyle>
            <a:lvl1pPr algn="r" defTabSz="685647" eaLnBrk="1" latinLnBrk="0" hangingPunct="1">
              <a:defRPr kumimoji="0" sz="900">
                <a:solidFill>
                  <a:schemeClr val="tx2">
                    <a:shade val="90000"/>
                  </a:schemeClr>
                </a:solidFill>
              </a:defRPr>
            </a:lvl1pPr>
          </a:lstStyle>
          <a:p>
            <a:fld id="{1A3C6657-05FA-4207-AE6A-4CD066233943}"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647"/>
              <a:endParaRPr lang="en-US" sz="14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647"/>
              <a:endParaRPr lang="en-US" sz="1400" dirty="0">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3800" b="0" kern="1200">
          <a:ln>
            <a:noFill/>
          </a:ln>
          <a:solidFill>
            <a:schemeClr val="tx2"/>
          </a:solidFill>
          <a:effectLst/>
          <a:latin typeface="+mj-lt"/>
          <a:ea typeface="+mj-ea"/>
          <a:cs typeface="+mj-cs"/>
        </a:defRPr>
      </a:lvl1pPr>
    </p:titleStyle>
    <p:bodyStyle>
      <a:lvl1pPr marL="205695" indent="-205695" algn="l" rtl="0" eaLnBrk="1" latinLnBrk="0" hangingPunct="1">
        <a:spcBef>
          <a:spcPct val="20000"/>
        </a:spcBef>
        <a:buClr>
          <a:schemeClr val="accent3"/>
        </a:buClr>
        <a:buSzPct val="95000"/>
        <a:buFont typeface="Wingdings 2"/>
        <a:buChar char=""/>
        <a:defRPr kumimoji="0" sz="2000" kern="1200">
          <a:solidFill>
            <a:schemeClr val="tx1"/>
          </a:solidFill>
          <a:latin typeface="+mn-lt"/>
          <a:ea typeface="+mn-ea"/>
          <a:cs typeface="+mn-cs"/>
        </a:defRPr>
      </a:lvl1pPr>
      <a:lvl2pPr marL="479952" indent="-185126"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647" indent="-185126" algn="l" rtl="0" eaLnBrk="1" latinLnBrk="0" hangingPunct="1">
        <a:spcBef>
          <a:spcPct val="20000"/>
        </a:spcBef>
        <a:buClr>
          <a:schemeClr val="accent2"/>
        </a:buClr>
        <a:buSzPct val="70000"/>
        <a:buFont typeface="Wingdings 2"/>
        <a:buChar char=""/>
        <a:defRPr kumimoji="0" sz="1600" kern="1200">
          <a:solidFill>
            <a:schemeClr val="tx1"/>
          </a:solidFill>
          <a:latin typeface="+mn-lt"/>
          <a:ea typeface="+mn-ea"/>
          <a:cs typeface="+mn-cs"/>
        </a:defRPr>
      </a:lvl3pPr>
      <a:lvl4pPr marL="891342" indent="-157698"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7036" indent="-157698"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2725" indent="-157698" algn="l" rtl="0" eaLnBrk="1" latinLnBrk="0" hangingPunct="1">
        <a:spcBef>
          <a:spcPct val="20000"/>
        </a:spcBef>
        <a:buClr>
          <a:schemeClr val="accent5"/>
        </a:buClr>
        <a:buSzPct val="80000"/>
        <a:buFont typeface="Wingdings 2"/>
        <a:buChar char=""/>
        <a:defRPr kumimoji="0" sz="1400" kern="1200">
          <a:solidFill>
            <a:schemeClr val="tx1"/>
          </a:solidFill>
          <a:latin typeface="+mn-lt"/>
          <a:ea typeface="+mn-ea"/>
          <a:cs typeface="+mn-cs"/>
        </a:defRPr>
      </a:lvl6pPr>
      <a:lvl7pPr marL="1439856" indent="-137132"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551" indent="-137132"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246" indent="-137132" algn="l" rtl="0" eaLnBrk="1" latinLnBrk="0" hangingPunct="1">
        <a:spcBef>
          <a:spcPct val="20000"/>
        </a:spcBef>
        <a:buClr>
          <a:schemeClr val="tx2"/>
        </a:buClr>
        <a:buFontTx/>
        <a:buChar char="•"/>
        <a:defRPr kumimoji="0" sz="11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21" algn="l" rtl="0" eaLnBrk="1" latinLnBrk="0" hangingPunct="1">
        <a:defRPr kumimoji="0" kern="1200">
          <a:solidFill>
            <a:schemeClr val="tx1"/>
          </a:solidFill>
          <a:latin typeface="+mn-lt"/>
          <a:ea typeface="+mn-ea"/>
          <a:cs typeface="+mn-cs"/>
        </a:defRPr>
      </a:lvl2pPr>
      <a:lvl3pPr marL="685647" algn="l" rtl="0" eaLnBrk="1" latinLnBrk="0" hangingPunct="1">
        <a:defRPr kumimoji="0" kern="1200">
          <a:solidFill>
            <a:schemeClr val="tx1"/>
          </a:solidFill>
          <a:latin typeface="+mn-lt"/>
          <a:ea typeface="+mn-ea"/>
          <a:cs typeface="+mn-cs"/>
        </a:defRPr>
      </a:lvl3pPr>
      <a:lvl4pPr marL="1028471" algn="l" rtl="0" eaLnBrk="1" latinLnBrk="0" hangingPunct="1">
        <a:defRPr kumimoji="0" kern="1200">
          <a:solidFill>
            <a:schemeClr val="tx1"/>
          </a:solidFill>
          <a:latin typeface="+mn-lt"/>
          <a:ea typeface="+mn-ea"/>
          <a:cs typeface="+mn-cs"/>
        </a:defRPr>
      </a:lvl4pPr>
      <a:lvl5pPr marL="1371294" algn="l" rtl="0" eaLnBrk="1" latinLnBrk="0" hangingPunct="1">
        <a:defRPr kumimoji="0" kern="1200">
          <a:solidFill>
            <a:schemeClr val="tx1"/>
          </a:solidFill>
          <a:latin typeface="+mn-lt"/>
          <a:ea typeface="+mn-ea"/>
          <a:cs typeface="+mn-cs"/>
        </a:defRPr>
      </a:lvl5pPr>
      <a:lvl6pPr marL="1714121" algn="l" rtl="0" eaLnBrk="1" latinLnBrk="0" hangingPunct="1">
        <a:defRPr kumimoji="0" kern="1200">
          <a:solidFill>
            <a:schemeClr val="tx1"/>
          </a:solidFill>
          <a:latin typeface="+mn-lt"/>
          <a:ea typeface="+mn-ea"/>
          <a:cs typeface="+mn-cs"/>
        </a:defRPr>
      </a:lvl6pPr>
      <a:lvl7pPr marL="2056940" algn="l" rtl="0" eaLnBrk="1" latinLnBrk="0" hangingPunct="1">
        <a:defRPr kumimoji="0" kern="1200">
          <a:solidFill>
            <a:schemeClr val="tx1"/>
          </a:solidFill>
          <a:latin typeface="+mn-lt"/>
          <a:ea typeface="+mn-ea"/>
          <a:cs typeface="+mn-cs"/>
        </a:defRPr>
      </a:lvl7pPr>
      <a:lvl8pPr marL="2399760" algn="l" rtl="0" eaLnBrk="1" latinLnBrk="0" hangingPunct="1">
        <a:defRPr kumimoji="0" kern="1200">
          <a:solidFill>
            <a:schemeClr val="tx1"/>
          </a:solidFill>
          <a:latin typeface="+mn-lt"/>
          <a:ea typeface="+mn-ea"/>
          <a:cs typeface="+mn-cs"/>
        </a:defRPr>
      </a:lvl8pPr>
      <a:lvl9pPr marL="2742581"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defTabSz="685800"/>
            <a:endParaRPr lang="en-US" sz="1400" dirty="0">
              <a:solidFill>
                <a:prstClr val="black"/>
              </a:solidFill>
            </a:endParaRPr>
          </a:p>
        </p:txBody>
      </p:sp>
      <p:sp>
        <p:nvSpPr>
          <p:cNvPr id="8" name="Freeform 7"/>
          <p:cNvSpPr>
            <a:spLocks/>
          </p:cNvSpPr>
          <p:nvPr/>
        </p:nvSpPr>
        <p:spPr bwMode="auto">
          <a:xfrm>
            <a:off x="4381500" y="-5357"/>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defTabSz="685800"/>
            <a:endParaRPr lang="en-US" sz="1400" dirty="0">
              <a:solidFill>
                <a:prstClr val="black"/>
              </a:solidFill>
            </a:endParaRPr>
          </a:p>
        </p:txBody>
      </p:sp>
      <p:sp>
        <p:nvSpPr>
          <p:cNvPr id="9" name="Title Placeholder 8"/>
          <p:cNvSpPr>
            <a:spLocks noGrp="1"/>
          </p:cNvSpPr>
          <p:nvPr>
            <p:ph type="title"/>
          </p:nvPr>
        </p:nvSpPr>
        <p:spPr>
          <a:xfrm>
            <a:off x="457200" y="528066"/>
            <a:ext cx="8229600" cy="857250"/>
          </a:xfrm>
          <a:prstGeom prst="rect">
            <a:avLst/>
          </a:prstGeom>
        </p:spPr>
        <p:txBody>
          <a:bodyPr vert="horz" lIns="0" tIns="3429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451610"/>
            <a:ext cx="8229600" cy="3291840"/>
          </a:xfrm>
          <a:prstGeom prst="rect">
            <a:avLst/>
          </a:prstGeom>
        </p:spPr>
        <p:txBody>
          <a:bodyPr vert="horz" lIns="68580" tIns="34290" rIns="68580" bIns="3429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4767264"/>
            <a:ext cx="2133600" cy="273844"/>
          </a:xfrm>
          <a:prstGeom prst="rect">
            <a:avLst/>
          </a:prstGeom>
        </p:spPr>
        <p:txBody>
          <a:bodyPr vert="horz" lIns="0" tIns="0" rIns="0" bIns="0" anchor="b"/>
          <a:lstStyle>
            <a:lvl1pPr algn="l" eaLnBrk="1" latinLnBrk="0" hangingPunct="1">
              <a:defRPr kumimoji="0" sz="900">
                <a:solidFill>
                  <a:schemeClr val="tx2">
                    <a:shade val="90000"/>
                  </a:schemeClr>
                </a:solidFill>
              </a:defRPr>
            </a:lvl1pPr>
          </a:lstStyle>
          <a:p>
            <a:pPr defTabSz="685800"/>
            <a:fld id="{5F32FC3B-AA33-4C05-A3EB-1FE7A7CB6D72}" type="datetime1">
              <a:rPr lang="en-US" smtClean="0">
                <a:solidFill>
                  <a:srgbClr val="04617B">
                    <a:shade val="90000"/>
                  </a:srgbClr>
                </a:solidFill>
              </a:rPr>
              <a:pPr defTabSz="685800"/>
              <a:t>1/13/2023</a:t>
            </a:fld>
            <a:endParaRPr lang="en-US" dirty="0">
              <a:solidFill>
                <a:srgbClr val="04617B">
                  <a:shade val="90000"/>
                </a:srgbClr>
              </a:solidFill>
            </a:endParaRPr>
          </a:p>
        </p:txBody>
      </p:sp>
      <p:sp>
        <p:nvSpPr>
          <p:cNvPr id="22" name="Footer Placeholder 21"/>
          <p:cNvSpPr>
            <a:spLocks noGrp="1"/>
          </p:cNvSpPr>
          <p:nvPr>
            <p:ph type="ftr" sz="quarter" idx="3"/>
          </p:nvPr>
        </p:nvSpPr>
        <p:spPr>
          <a:xfrm>
            <a:off x="2667000" y="4767264"/>
            <a:ext cx="3352800" cy="273844"/>
          </a:xfrm>
          <a:prstGeom prst="rect">
            <a:avLst/>
          </a:prstGeom>
        </p:spPr>
        <p:txBody>
          <a:bodyPr vert="horz" lIns="0" tIns="0" rIns="0" bIns="0" anchor="b"/>
          <a:lstStyle>
            <a:lvl1pPr algn="l" eaLnBrk="1" latinLnBrk="0" hangingPunct="1">
              <a:defRPr kumimoji="0" sz="900">
                <a:solidFill>
                  <a:schemeClr val="tx2">
                    <a:shade val="90000"/>
                  </a:schemeClr>
                </a:solidFill>
              </a:defRPr>
            </a:lvl1pPr>
          </a:lstStyle>
          <a:p>
            <a:pPr defTabSz="685800"/>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7924800" y="4767264"/>
            <a:ext cx="762000" cy="273844"/>
          </a:xfrm>
          <a:prstGeom prst="rect">
            <a:avLst/>
          </a:prstGeom>
        </p:spPr>
        <p:txBody>
          <a:bodyPr vert="horz" lIns="0" tIns="0" rIns="0" bIns="0" anchor="b"/>
          <a:lstStyle>
            <a:lvl1pPr algn="r" eaLnBrk="1" latinLnBrk="0" hangingPunct="1">
              <a:defRPr kumimoji="0" sz="900">
                <a:solidFill>
                  <a:schemeClr val="tx2">
                    <a:shade val="90000"/>
                  </a:schemeClr>
                </a:solidFill>
              </a:defRPr>
            </a:lvl1pPr>
          </a:lstStyle>
          <a:p>
            <a:pPr defTabSz="685800"/>
            <a:fld id="{1A3C6657-05FA-4207-AE6A-4CD066233943}" type="slidenum">
              <a:rPr lang="en-US" smtClean="0">
                <a:solidFill>
                  <a:srgbClr val="04617B">
                    <a:shade val="90000"/>
                  </a:srgbClr>
                </a:solidFill>
              </a:rPr>
              <a:pPr defTabSz="685800"/>
              <a:t>‹#›</a:t>
            </a:fld>
            <a:endParaRPr lang="en-US" dirty="0">
              <a:solidFill>
                <a:srgbClr val="04617B">
                  <a:shade val="90000"/>
                </a:srgbClr>
              </a:solidFill>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800"/>
              <a:endParaRPr lang="en-US" sz="14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685800"/>
              <a:endParaRPr lang="en-US" sz="1400" dirty="0">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3800" b="0" kern="1200">
          <a:ln>
            <a:noFill/>
          </a:ln>
          <a:solidFill>
            <a:schemeClr val="tx2"/>
          </a:solidFill>
          <a:effectLst/>
          <a:latin typeface="+mj-lt"/>
          <a:ea typeface="+mj-ea"/>
          <a:cs typeface="+mj-cs"/>
        </a:defRPr>
      </a:lvl1pPr>
    </p:titleStyle>
    <p:bodyStyle>
      <a:lvl1pPr marL="205740" indent="-205740" algn="l" rtl="0" eaLnBrk="1" latinLnBrk="0" hangingPunct="1">
        <a:spcBef>
          <a:spcPct val="20000"/>
        </a:spcBef>
        <a:buClr>
          <a:schemeClr val="accent3"/>
        </a:buClr>
        <a:buSzPct val="95000"/>
        <a:buFont typeface="Wingdings 2"/>
        <a:buChar char=""/>
        <a:defRPr kumimoji="0" sz="2000" kern="1200">
          <a:solidFill>
            <a:schemeClr val="tx1"/>
          </a:solidFill>
          <a:latin typeface="+mn-lt"/>
          <a:ea typeface="+mn-ea"/>
          <a:cs typeface="+mn-cs"/>
        </a:defRPr>
      </a:lvl1pPr>
      <a:lvl2pPr marL="480060" indent="-185166"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buClr>
        <a:buSzPct val="70000"/>
        <a:buFont typeface="Wingdings 2"/>
        <a:buChar char=""/>
        <a:defRPr kumimoji="0" sz="1600" kern="1200">
          <a:solidFill>
            <a:schemeClr val="tx1"/>
          </a:solidFill>
          <a:latin typeface="+mn-lt"/>
          <a:ea typeface="+mn-ea"/>
          <a:cs typeface="+mn-cs"/>
        </a:defRPr>
      </a:lvl3pPr>
      <a:lvl4pPr marL="891540" indent="-157734"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buClr>
        <a:buSzPct val="80000"/>
        <a:buFont typeface="Wingdings 2"/>
        <a:buChar char=""/>
        <a:defRPr kumimoji="0" sz="1400" kern="1200">
          <a:solidFill>
            <a:schemeClr val="tx1"/>
          </a:solidFill>
          <a:latin typeface="+mn-lt"/>
          <a:ea typeface="+mn-ea"/>
          <a:cs typeface="+mn-cs"/>
        </a:defRPr>
      </a:lvl6pPr>
      <a:lvl7pPr marL="1440180" indent="-137160"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660" indent="-137160" algn="l" rtl="0" eaLnBrk="1" latinLnBrk="0" hangingPunct="1">
        <a:spcBef>
          <a:spcPct val="20000"/>
        </a:spcBef>
        <a:buClr>
          <a:schemeClr val="tx2"/>
        </a:buClr>
        <a:buFontTx/>
        <a:buChar char="•"/>
        <a:defRPr kumimoji="0" sz="11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3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4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6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15"/>
            <a:ext cx="7772400" cy="1314449"/>
          </a:xfrm>
        </p:spPr>
        <p:txBody>
          <a:bodyPr>
            <a:normAutofit fontScale="90000"/>
          </a:bodyPr>
          <a:lstStyle/>
          <a:p>
            <a:pPr algn="ctr"/>
            <a:r>
              <a:rPr lang="en-US" dirty="0"/>
              <a:t>Child Support Guidelines Advisory Committee</a:t>
            </a:r>
          </a:p>
        </p:txBody>
      </p:sp>
      <p:sp>
        <p:nvSpPr>
          <p:cNvPr id="3" name="Subtitle 2"/>
          <p:cNvSpPr>
            <a:spLocks noGrp="1"/>
          </p:cNvSpPr>
          <p:nvPr>
            <p:ph type="subTitle" idx="1"/>
          </p:nvPr>
        </p:nvSpPr>
        <p:spPr>
          <a:xfrm>
            <a:off x="533400" y="2857501"/>
            <a:ext cx="7854696" cy="1428750"/>
          </a:xfrm>
        </p:spPr>
        <p:txBody>
          <a:bodyPr>
            <a:normAutofit fontScale="70000" lnSpcReduction="20000"/>
          </a:bodyPr>
          <a:lstStyle/>
          <a:p>
            <a:pPr algn="ctr"/>
            <a:r>
              <a:rPr lang="en-US" dirty="0"/>
              <a:t>Presentation to the House Judiciary Committee </a:t>
            </a:r>
          </a:p>
          <a:p>
            <a:pPr algn="ctr"/>
            <a:r>
              <a:rPr lang="en-US" dirty="0"/>
              <a:t>and the Senate Judicial Proceedings Committee</a:t>
            </a:r>
          </a:p>
          <a:p>
            <a:pPr algn="ctr"/>
            <a:endParaRPr lang="en-US" dirty="0"/>
          </a:p>
          <a:p>
            <a:pPr algn="ctr"/>
            <a:endParaRPr lang="en-US" dirty="0"/>
          </a:p>
          <a:p>
            <a:pPr algn="ctr"/>
            <a:r>
              <a:rPr lang="en-US" dirty="0"/>
              <a:t>Friday, January 18, 2019</a:t>
            </a:r>
          </a:p>
        </p:txBody>
      </p:sp>
      <p:sp>
        <p:nvSpPr>
          <p:cNvPr id="4" name="Slide Number Placeholder 3"/>
          <p:cNvSpPr>
            <a:spLocks noGrp="1"/>
          </p:cNvSpPr>
          <p:nvPr>
            <p:ph type="sldNum" sz="quarter" idx="12"/>
          </p:nvPr>
        </p:nvSpPr>
        <p:spPr/>
        <p:txBody>
          <a:bodyPr/>
          <a:lstStyle/>
          <a:p>
            <a:fld id="{1A3C6657-05FA-4207-AE6A-4CD066233943}"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887375038"/>
              </p:ext>
            </p:extLst>
          </p:nvPr>
        </p:nvGraphicFramePr>
        <p:xfrm>
          <a:off x="609600" y="1028700"/>
          <a:ext cx="7696200" cy="3829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p:cNvSpPr>
            <a:spLocks noGrp="1"/>
          </p:cNvSpPr>
          <p:nvPr>
            <p:ph type="title"/>
          </p:nvPr>
        </p:nvSpPr>
        <p:spPr>
          <a:xfrm>
            <a:off x="609600" y="590550"/>
            <a:ext cx="6172200" cy="514350"/>
          </a:xfrm>
        </p:spPr>
        <p:txBody>
          <a:bodyPr>
            <a:noAutofit/>
          </a:bodyPr>
          <a:lstStyle/>
          <a:p>
            <a:r>
              <a:rPr lang="en-US" sz="3600" dirty="0"/>
              <a:t>Low-Income Subcommittee cont. </a:t>
            </a:r>
          </a:p>
        </p:txBody>
      </p:sp>
      <p:sp>
        <p:nvSpPr>
          <p:cNvPr id="5" name="Slide Number Placeholder 4"/>
          <p:cNvSpPr>
            <a:spLocks noGrp="1"/>
          </p:cNvSpPr>
          <p:nvPr>
            <p:ph type="sldNum" sz="quarter" idx="12"/>
          </p:nvPr>
        </p:nvSpPr>
        <p:spPr/>
        <p:txBody>
          <a:bodyPr/>
          <a:lstStyle/>
          <a:p>
            <a:fld id="{1A3C6657-05FA-4207-AE6A-4CD066233943}" type="slidenum">
              <a:rPr lang="en-US" smtClean="0">
                <a:solidFill>
                  <a:srgbClr val="04617B">
                    <a:shade val="90000"/>
                  </a:srgbClr>
                </a:solidFill>
              </a:rPr>
              <a:pPr/>
              <a:t>10</a:t>
            </a:fld>
            <a:endParaRPr lang="en-US" dirty="0">
              <a:solidFill>
                <a:srgbClr val="04617B">
                  <a:shade val="90000"/>
                </a:srgbClr>
              </a:solidFill>
            </a:endParaRPr>
          </a:p>
        </p:txBody>
      </p:sp>
      <p:sp>
        <p:nvSpPr>
          <p:cNvPr id="6" name="TextBox 5"/>
          <p:cNvSpPr txBox="1"/>
          <p:nvPr/>
        </p:nvSpPr>
        <p:spPr>
          <a:xfrm>
            <a:off x="1371600" y="4808956"/>
            <a:ext cx="5715000" cy="346247"/>
          </a:xfrm>
          <a:prstGeom prst="rect">
            <a:avLst/>
          </a:prstGeom>
          <a:noFill/>
        </p:spPr>
        <p:txBody>
          <a:bodyPr wrap="square" lIns="68534" tIns="34289" rIns="68534" bIns="34289" rtlCol="0">
            <a:spAutoFit/>
          </a:bodyPr>
          <a:lstStyle/>
          <a:p>
            <a:pPr defTabSz="685273"/>
            <a:r>
              <a:rPr lang="en-US" sz="900" baseline="30000" dirty="0">
                <a:solidFill>
                  <a:prstClr val="black"/>
                </a:solidFill>
              </a:rPr>
              <a:t>1 </a:t>
            </a:r>
            <a:r>
              <a:rPr lang="en-US" sz="900" dirty="0">
                <a:solidFill>
                  <a:prstClr val="black"/>
                </a:solidFill>
              </a:rPr>
              <a:t>Flexibility, Efficiency, and Modernization in Child Support Enforcement Programs Rule effective January 19, 2017 (see </a:t>
            </a:r>
            <a:r>
              <a:rPr lang="en-US" sz="900" i="1" dirty="0">
                <a:solidFill>
                  <a:prstClr val="black"/>
                </a:solidFill>
              </a:rPr>
              <a:t>Title 45 of the Code of Federal Regulations § 303.11</a:t>
            </a:r>
            <a:r>
              <a:rPr lang="en-US" sz="900" dirty="0">
                <a:solidFill>
                  <a:prstClr val="black"/>
                </a:solidFill>
              </a:rPr>
              <a:t>)</a:t>
            </a:r>
            <a:endParaRPr lang="en-US" sz="1400" dirty="0">
              <a:solidFill>
                <a:prstClr val="black"/>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90550"/>
            <a:ext cx="6172200" cy="443484"/>
          </a:xfrm>
        </p:spPr>
        <p:txBody>
          <a:bodyPr>
            <a:noAutofit/>
          </a:bodyPr>
          <a:lstStyle/>
          <a:p>
            <a:r>
              <a:rPr lang="en-US" sz="3600" dirty="0"/>
              <a:t>Low-Income Subcommittee cont.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45428286"/>
              </p:ext>
            </p:extLst>
          </p:nvPr>
        </p:nvGraphicFramePr>
        <p:xfrm>
          <a:off x="1485900" y="1512552"/>
          <a:ext cx="6229350" cy="33452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11</a:t>
            </a:fld>
            <a:endParaRPr lang="en-US" dirty="0">
              <a:solidFill>
                <a:srgbClr val="04617B">
                  <a:shade val="90000"/>
                </a:srgbClr>
              </a:solidFill>
            </a:endParaRPr>
          </a:p>
        </p:txBody>
      </p:sp>
      <p:sp>
        <p:nvSpPr>
          <p:cNvPr id="6" name="TextBox 5"/>
          <p:cNvSpPr txBox="1"/>
          <p:nvPr/>
        </p:nvSpPr>
        <p:spPr>
          <a:xfrm>
            <a:off x="1485900" y="1068947"/>
            <a:ext cx="6229350" cy="346249"/>
          </a:xfrm>
          <a:prstGeom prst="rect">
            <a:avLst/>
          </a:prstGeom>
          <a:solidFill>
            <a:schemeClr val="accent1"/>
          </a:solidFill>
        </p:spPr>
        <p:txBody>
          <a:bodyPr wrap="square" lIns="68543" tIns="34289" rIns="68543" bIns="34289" rtlCol="0">
            <a:spAutoFit/>
          </a:bodyPr>
          <a:lstStyle/>
          <a:p>
            <a:pPr algn="ctr" defTabSz="685375"/>
            <a:r>
              <a:rPr lang="en-US" dirty="0">
                <a:solidFill>
                  <a:prstClr val="white"/>
                </a:solidFill>
              </a:rPr>
              <a:t>Combined Parental Incomes below $1,250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90600" y="438150"/>
            <a:ext cx="6343650" cy="857250"/>
          </a:xfrm>
        </p:spPr>
        <p:txBody>
          <a:bodyPr>
            <a:normAutofit fontScale="90000"/>
          </a:bodyPr>
          <a:lstStyle/>
          <a:p>
            <a:r>
              <a:rPr lang="en-US" sz="4000" dirty="0"/>
              <a:t>Low-Income Subcommittee cont.</a:t>
            </a:r>
            <a:br>
              <a:rPr lang="en-US" sz="3000" dirty="0"/>
            </a:br>
            <a:r>
              <a:rPr lang="en-US" sz="2700" i="1" dirty="0"/>
              <a:t>Specify Order Amounts at Low Incomes</a:t>
            </a:r>
          </a:p>
        </p:txBody>
      </p:sp>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12</a:t>
            </a:fld>
            <a:endParaRPr lang="en-US" dirty="0">
              <a:solidFill>
                <a:srgbClr val="04617B">
                  <a:shade val="90000"/>
                </a:srgbClr>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44923629"/>
              </p:ext>
            </p:extLst>
          </p:nvPr>
        </p:nvGraphicFramePr>
        <p:xfrm>
          <a:off x="1295417" y="1357886"/>
          <a:ext cx="6096001" cy="3654177"/>
        </p:xfrm>
        <a:graphic>
          <a:graphicData uri="http://schemas.openxmlformats.org/drawingml/2006/table">
            <a:tbl>
              <a:tblPr/>
              <a:tblGrid>
                <a:gridCol w="1159894">
                  <a:extLst>
                    <a:ext uri="{9D8B030D-6E8A-4147-A177-3AD203B41FA5}">
                      <a16:colId xmlns:a16="http://schemas.microsoft.com/office/drawing/2014/main" val="20000"/>
                    </a:ext>
                  </a:extLst>
                </a:gridCol>
                <a:gridCol w="589307">
                  <a:extLst>
                    <a:ext uri="{9D8B030D-6E8A-4147-A177-3AD203B41FA5}">
                      <a16:colId xmlns:a16="http://schemas.microsoft.com/office/drawing/2014/main" val="20001"/>
                    </a:ext>
                  </a:extLst>
                </a:gridCol>
                <a:gridCol w="869360">
                  <a:extLst>
                    <a:ext uri="{9D8B030D-6E8A-4147-A177-3AD203B41FA5}">
                      <a16:colId xmlns:a16="http://schemas.microsoft.com/office/drawing/2014/main" val="20002"/>
                    </a:ext>
                  </a:extLst>
                </a:gridCol>
                <a:gridCol w="869360">
                  <a:extLst>
                    <a:ext uri="{9D8B030D-6E8A-4147-A177-3AD203B41FA5}">
                      <a16:colId xmlns:a16="http://schemas.microsoft.com/office/drawing/2014/main" val="20003"/>
                    </a:ext>
                  </a:extLst>
                </a:gridCol>
                <a:gridCol w="869360">
                  <a:extLst>
                    <a:ext uri="{9D8B030D-6E8A-4147-A177-3AD203B41FA5}">
                      <a16:colId xmlns:a16="http://schemas.microsoft.com/office/drawing/2014/main" val="20004"/>
                    </a:ext>
                  </a:extLst>
                </a:gridCol>
                <a:gridCol w="869360">
                  <a:extLst>
                    <a:ext uri="{9D8B030D-6E8A-4147-A177-3AD203B41FA5}">
                      <a16:colId xmlns:a16="http://schemas.microsoft.com/office/drawing/2014/main" val="20005"/>
                    </a:ext>
                  </a:extLst>
                </a:gridCol>
                <a:gridCol w="869360">
                  <a:extLst>
                    <a:ext uri="{9D8B030D-6E8A-4147-A177-3AD203B41FA5}">
                      <a16:colId xmlns:a16="http://schemas.microsoft.com/office/drawing/2014/main" val="20006"/>
                    </a:ext>
                  </a:extLst>
                </a:gridCol>
              </a:tblGrid>
              <a:tr h="249746">
                <a:tc gridSpan="7">
                  <a:txBody>
                    <a:bodyPr/>
                    <a:lstStyle/>
                    <a:p>
                      <a:pPr marL="0" marR="0" algn="ctr">
                        <a:lnSpc>
                          <a:spcPct val="115000"/>
                        </a:lnSpc>
                        <a:spcBef>
                          <a:spcPts val="0"/>
                        </a:spcBef>
                        <a:spcAft>
                          <a:spcPts val="0"/>
                        </a:spcAft>
                      </a:pPr>
                      <a:r>
                        <a:rPr lang="en-US" sz="1400" b="1" u="sng" dirty="0">
                          <a:solidFill>
                            <a:schemeClr val="accent1"/>
                          </a:solidFill>
                          <a:latin typeface="+mn-lt"/>
                          <a:ea typeface="Times New Roman"/>
                          <a:cs typeface="Times New Roman"/>
                        </a:rPr>
                        <a:t>Current Guidelines Schedule</a:t>
                      </a:r>
                      <a:endParaRPr lang="en-US" sz="1400" dirty="0">
                        <a:solidFill>
                          <a:schemeClr val="accent1"/>
                        </a:solidFill>
                        <a:latin typeface="+mn-lt"/>
                        <a:ea typeface="Calibri"/>
                        <a:cs typeface="Times New Roman"/>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D5E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91503">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Combined Adj. Actual Income</a:t>
                      </a:r>
                      <a:endParaRPr lang="en-US" sz="1100" dirty="0">
                        <a:latin typeface="+mn-lt"/>
                        <a:ea typeface="Calibri"/>
                        <a:cs typeface="Times New Roman"/>
                      </a:endParaRPr>
                    </a:p>
                  </a:txBody>
                  <a:tcPr marL="51435" marR="51435" marT="0" marB="0" anchor="b">
                    <a:lnL w="12700" cap="flat" cmpd="sng" algn="ctr">
                      <a:solidFill>
                        <a:srgbClr val="000000"/>
                      </a:solidFill>
                      <a:prstDash val="solid"/>
                      <a:round/>
                      <a:headEnd type="none" w="med" len="med"/>
                      <a:tailEnd type="none" w="med" len="med"/>
                    </a:lnL>
                    <a:lnR>
                      <a:noFill/>
                    </a:lnR>
                    <a:lnT>
                      <a:noFill/>
                    </a:lnT>
                    <a:lnB>
                      <a:noFill/>
                    </a:lnB>
                    <a:solidFill>
                      <a:srgbClr val="CCD5EA"/>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1 Child</a:t>
                      </a:r>
                      <a:endParaRPr lang="en-US" sz="1100" dirty="0">
                        <a:latin typeface="+mn-lt"/>
                        <a:ea typeface="Calibri"/>
                        <a:cs typeface="Times New Roman"/>
                      </a:endParaRPr>
                    </a:p>
                  </a:txBody>
                  <a:tcPr marL="51435" marR="51435" marT="0" marB="0" anchor="b">
                    <a:lnL>
                      <a:noFill/>
                    </a:lnL>
                    <a:lnR>
                      <a:noFill/>
                    </a:lnR>
                    <a:lnT>
                      <a:noFill/>
                    </a:lnT>
                    <a:lnB>
                      <a:noFill/>
                    </a:lnB>
                    <a:solidFill>
                      <a:srgbClr val="CCD5EA"/>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2 Children</a:t>
                      </a:r>
                      <a:endParaRPr lang="en-US" sz="1100" dirty="0">
                        <a:latin typeface="+mn-lt"/>
                        <a:ea typeface="Calibri"/>
                        <a:cs typeface="Times New Roman"/>
                      </a:endParaRPr>
                    </a:p>
                  </a:txBody>
                  <a:tcPr marL="51435" marR="51435" marT="0" marB="0" anchor="b">
                    <a:lnL>
                      <a:noFill/>
                    </a:lnL>
                    <a:lnR>
                      <a:noFill/>
                    </a:lnR>
                    <a:lnT>
                      <a:noFill/>
                    </a:lnT>
                    <a:lnB>
                      <a:noFill/>
                    </a:lnB>
                    <a:solidFill>
                      <a:srgbClr val="CCD5EA"/>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3 Children</a:t>
                      </a:r>
                      <a:endParaRPr lang="en-US" sz="1100" dirty="0">
                        <a:latin typeface="+mn-lt"/>
                        <a:ea typeface="Calibri"/>
                        <a:cs typeface="Times New Roman"/>
                      </a:endParaRPr>
                    </a:p>
                  </a:txBody>
                  <a:tcPr marL="51435" marR="51435" marT="0" marB="0" anchor="b">
                    <a:lnL>
                      <a:noFill/>
                    </a:lnL>
                    <a:lnR>
                      <a:noFill/>
                    </a:lnR>
                    <a:lnT>
                      <a:noFill/>
                    </a:lnT>
                    <a:lnB>
                      <a:noFill/>
                    </a:lnB>
                    <a:solidFill>
                      <a:srgbClr val="CCD5EA"/>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4 Children</a:t>
                      </a:r>
                      <a:endParaRPr lang="en-US" sz="1100" dirty="0">
                        <a:latin typeface="+mn-lt"/>
                        <a:ea typeface="Calibri"/>
                        <a:cs typeface="Times New Roman"/>
                      </a:endParaRPr>
                    </a:p>
                  </a:txBody>
                  <a:tcPr marL="51435" marR="51435" marT="0" marB="0" anchor="b">
                    <a:lnL>
                      <a:noFill/>
                    </a:lnL>
                    <a:lnR>
                      <a:noFill/>
                    </a:lnR>
                    <a:lnT>
                      <a:noFill/>
                    </a:lnT>
                    <a:lnB>
                      <a:noFill/>
                    </a:lnB>
                    <a:solidFill>
                      <a:srgbClr val="CCD5EA"/>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5 Children</a:t>
                      </a:r>
                      <a:endParaRPr lang="en-US" sz="1100" dirty="0">
                        <a:latin typeface="+mn-lt"/>
                        <a:ea typeface="Calibri"/>
                        <a:cs typeface="Times New Roman"/>
                      </a:endParaRPr>
                    </a:p>
                  </a:txBody>
                  <a:tcPr marL="51435" marR="51435" marT="0" marB="0" anchor="b">
                    <a:lnL>
                      <a:noFill/>
                    </a:lnL>
                    <a:lnR>
                      <a:noFill/>
                    </a:lnR>
                    <a:lnT>
                      <a:noFill/>
                    </a:lnT>
                    <a:lnB>
                      <a:noFill/>
                    </a:lnB>
                    <a:solidFill>
                      <a:srgbClr val="CCD5EA"/>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6 Children</a:t>
                      </a:r>
                      <a:endParaRPr lang="en-US" sz="1100" dirty="0">
                        <a:latin typeface="+mn-lt"/>
                        <a:ea typeface="Calibri"/>
                        <a:cs typeface="Times New Roman"/>
                      </a:endParaRPr>
                    </a:p>
                  </a:txBody>
                  <a:tcPr marL="51435" marR="51435" marT="0" marB="0" anchor="b">
                    <a:lnL>
                      <a:noFill/>
                    </a:lnL>
                    <a:lnR w="12700" cap="flat" cmpd="sng" algn="ctr">
                      <a:solidFill>
                        <a:srgbClr val="000000"/>
                      </a:solidFill>
                      <a:prstDash val="solid"/>
                      <a:round/>
                      <a:headEnd type="none" w="med" len="med"/>
                      <a:tailEnd type="none" w="med" len="med"/>
                    </a:lnR>
                    <a:lnT>
                      <a:noFill/>
                    </a:lnT>
                    <a:lnB>
                      <a:noFill/>
                    </a:lnB>
                    <a:solidFill>
                      <a:srgbClr val="CCD5EA"/>
                    </a:solidFill>
                  </a:tcPr>
                </a:tc>
                <a:extLst>
                  <a:ext uri="{0D108BD9-81ED-4DB2-BD59-A6C34878D82A}">
                    <a16:rowId xmlns:a16="http://schemas.microsoft.com/office/drawing/2014/main" val="10002"/>
                  </a:ext>
                </a:extLst>
              </a:tr>
              <a:tr h="197168">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 </a:t>
                      </a:r>
                      <a:endParaRPr lang="en-US" sz="1100" dirty="0">
                        <a:latin typeface="+mn-lt"/>
                        <a:ea typeface="Calibri"/>
                        <a:cs typeface="Times New Roman"/>
                      </a:endParaRPr>
                    </a:p>
                  </a:txBody>
                  <a:tcPr marL="51435" marR="51435" marT="0" marB="0" anchor="b">
                    <a:lnL w="12700" cap="flat" cmpd="sng" algn="ctr">
                      <a:solidFill>
                        <a:srgbClr val="000000"/>
                      </a:solidFill>
                      <a:prstDash val="solid"/>
                      <a:round/>
                      <a:headEnd type="none" w="med" len="med"/>
                      <a:tailEnd type="none" w="med" len="med"/>
                    </a:lnL>
                    <a:lnR>
                      <a:noFill/>
                    </a:lnR>
                    <a:lnT>
                      <a:noFill/>
                    </a:lnT>
                    <a:lnB>
                      <a:noFill/>
                    </a:lnB>
                    <a:solidFill>
                      <a:srgbClr val="CCD5EA"/>
                    </a:solidFill>
                  </a:tcPr>
                </a:tc>
                <a:tc>
                  <a:txBody>
                    <a:bodyPr/>
                    <a:lstStyle/>
                    <a:p>
                      <a:pPr>
                        <a:lnSpc>
                          <a:spcPct val="115000"/>
                        </a:lnSpc>
                      </a:pPr>
                      <a:endParaRPr lang="en-US" sz="1100" dirty="0">
                        <a:latin typeface="+mn-lt"/>
                        <a:ea typeface="Times New Roman"/>
                      </a:endParaRPr>
                    </a:p>
                  </a:txBody>
                  <a:tcPr marL="51435" marR="51435" marT="0" marB="0" anchor="b">
                    <a:lnL>
                      <a:noFill/>
                    </a:lnL>
                    <a:lnR>
                      <a:noFill/>
                    </a:lnR>
                    <a:lnT>
                      <a:noFill/>
                    </a:lnT>
                    <a:lnB>
                      <a:noFill/>
                    </a:lnB>
                    <a:solidFill>
                      <a:srgbClr val="CCD5EA"/>
                    </a:solidFill>
                  </a:tcPr>
                </a:tc>
                <a:tc>
                  <a:txBody>
                    <a:bodyPr/>
                    <a:lstStyle/>
                    <a:p>
                      <a:pPr>
                        <a:lnSpc>
                          <a:spcPct val="115000"/>
                        </a:lnSpc>
                      </a:pPr>
                      <a:endParaRPr lang="en-US" sz="1100" dirty="0">
                        <a:latin typeface="+mn-lt"/>
                        <a:ea typeface="Times New Roman"/>
                      </a:endParaRPr>
                    </a:p>
                  </a:txBody>
                  <a:tcPr marL="51435" marR="51435" marT="0" marB="0" anchor="b">
                    <a:lnL>
                      <a:noFill/>
                    </a:lnL>
                    <a:lnR>
                      <a:noFill/>
                    </a:lnR>
                    <a:lnT>
                      <a:noFill/>
                    </a:lnT>
                    <a:lnB>
                      <a:noFill/>
                    </a:lnB>
                    <a:solidFill>
                      <a:srgbClr val="CCD5EA"/>
                    </a:solidFill>
                  </a:tcPr>
                </a:tc>
                <a:tc>
                  <a:txBody>
                    <a:bodyPr/>
                    <a:lstStyle/>
                    <a:p>
                      <a:pPr>
                        <a:lnSpc>
                          <a:spcPct val="115000"/>
                        </a:lnSpc>
                      </a:pPr>
                      <a:endParaRPr lang="en-US" sz="1100" dirty="0">
                        <a:latin typeface="+mn-lt"/>
                        <a:ea typeface="Times New Roman"/>
                      </a:endParaRPr>
                    </a:p>
                  </a:txBody>
                  <a:tcPr marL="51435" marR="51435" marT="0" marB="0" anchor="b">
                    <a:lnL>
                      <a:noFill/>
                    </a:lnL>
                    <a:lnR>
                      <a:noFill/>
                    </a:lnR>
                    <a:lnT>
                      <a:noFill/>
                    </a:lnT>
                    <a:lnB>
                      <a:noFill/>
                    </a:lnB>
                    <a:solidFill>
                      <a:srgbClr val="CCD5EA"/>
                    </a:solidFill>
                  </a:tcPr>
                </a:tc>
                <a:tc>
                  <a:txBody>
                    <a:bodyPr/>
                    <a:lstStyle/>
                    <a:p>
                      <a:pPr>
                        <a:lnSpc>
                          <a:spcPct val="115000"/>
                        </a:lnSpc>
                      </a:pPr>
                      <a:endParaRPr lang="en-US" sz="1100" dirty="0">
                        <a:latin typeface="+mn-lt"/>
                        <a:ea typeface="Times New Roman"/>
                      </a:endParaRPr>
                    </a:p>
                  </a:txBody>
                  <a:tcPr marL="51435" marR="51435" marT="0" marB="0" anchor="b">
                    <a:lnL>
                      <a:noFill/>
                    </a:lnL>
                    <a:lnR>
                      <a:noFill/>
                    </a:lnR>
                    <a:lnT>
                      <a:noFill/>
                    </a:lnT>
                    <a:lnB>
                      <a:noFill/>
                    </a:lnB>
                    <a:solidFill>
                      <a:srgbClr val="CCD5EA"/>
                    </a:solidFill>
                  </a:tcPr>
                </a:tc>
                <a:tc>
                  <a:txBody>
                    <a:bodyPr/>
                    <a:lstStyle/>
                    <a:p>
                      <a:pPr>
                        <a:lnSpc>
                          <a:spcPct val="115000"/>
                        </a:lnSpc>
                      </a:pPr>
                      <a:endParaRPr lang="en-US" sz="1100" dirty="0">
                        <a:latin typeface="+mn-lt"/>
                        <a:ea typeface="Times New Roman"/>
                      </a:endParaRPr>
                    </a:p>
                  </a:txBody>
                  <a:tcPr marL="51435" marR="51435" marT="0" marB="0" anchor="b">
                    <a:lnL>
                      <a:noFill/>
                    </a:lnL>
                    <a:lnR>
                      <a:noFill/>
                    </a:lnR>
                    <a:lnT>
                      <a:noFill/>
                    </a:lnT>
                    <a:lnB>
                      <a:noFill/>
                    </a:lnB>
                    <a:solidFill>
                      <a:srgbClr val="CCD5EA"/>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 </a:t>
                      </a:r>
                      <a:endParaRPr lang="en-US" sz="1100" dirty="0">
                        <a:latin typeface="+mn-lt"/>
                        <a:ea typeface="Calibri"/>
                        <a:cs typeface="Times New Roman"/>
                      </a:endParaRPr>
                    </a:p>
                  </a:txBody>
                  <a:tcPr marL="51435" marR="51435" marT="0" marB="0" anchor="b">
                    <a:lnL>
                      <a:noFill/>
                    </a:lnL>
                    <a:lnR w="12700" cap="flat" cmpd="sng" algn="ctr">
                      <a:solidFill>
                        <a:srgbClr val="000000"/>
                      </a:solidFill>
                      <a:prstDash val="solid"/>
                      <a:round/>
                      <a:headEnd type="none" w="med" len="med"/>
                      <a:tailEnd type="none" w="med" len="med"/>
                    </a:lnR>
                    <a:lnT>
                      <a:noFill/>
                    </a:lnT>
                    <a:lnB>
                      <a:noFill/>
                    </a:lnB>
                    <a:solidFill>
                      <a:srgbClr val="CCD5EA"/>
                    </a:solidFill>
                  </a:tcPr>
                </a:tc>
                <a:extLst>
                  <a:ext uri="{0D108BD9-81ED-4DB2-BD59-A6C34878D82A}">
                    <a16:rowId xmlns:a16="http://schemas.microsoft.com/office/drawing/2014/main" val="10003"/>
                  </a:ext>
                </a:extLst>
              </a:tr>
              <a:tr h="394335">
                <a:tc>
                  <a:txBody>
                    <a:bodyPr/>
                    <a:lstStyle/>
                    <a:p>
                      <a:pPr marL="0" marR="0" algn="r">
                        <a:lnSpc>
                          <a:spcPct val="115000"/>
                        </a:lnSpc>
                        <a:spcBef>
                          <a:spcPts val="0"/>
                        </a:spcBef>
                        <a:spcAft>
                          <a:spcPts val="0"/>
                        </a:spcAft>
                      </a:pPr>
                      <a:r>
                        <a:rPr lang="en-US" sz="1100" b="1" i="1" u="sng" dirty="0">
                          <a:solidFill>
                            <a:srgbClr val="000000"/>
                          </a:solidFill>
                          <a:latin typeface="+mn-lt"/>
                          <a:ea typeface="Times New Roman"/>
                          <a:cs typeface="Times New Roman"/>
                        </a:rPr>
                        <a:t>100-1200 </a:t>
                      </a:r>
                      <a:endParaRPr lang="en-US" sz="1100" dirty="0">
                        <a:latin typeface="+mn-lt"/>
                        <a:ea typeface="Calibri"/>
                        <a:cs typeface="Times New Roman"/>
                      </a:endParaRPr>
                    </a:p>
                  </a:txBody>
                  <a:tcPr marL="51435" marR="51435" marT="0" marB="0" anchor="ctr">
                    <a:lnL w="12700" cap="flat" cmpd="sng" algn="ctr">
                      <a:solidFill>
                        <a:srgbClr val="000000"/>
                      </a:solidFill>
                      <a:prstDash val="solid"/>
                      <a:round/>
                      <a:headEnd type="none" w="med" len="med"/>
                      <a:tailEnd type="none" w="med" len="med"/>
                    </a:lnL>
                    <a:lnR>
                      <a:noFill/>
                    </a:lnR>
                    <a:lnT>
                      <a:noFill/>
                    </a:lnT>
                    <a:lnB>
                      <a:noFill/>
                    </a:lnB>
                    <a:solidFill>
                      <a:srgbClr val="CCD5EA"/>
                    </a:solidFill>
                  </a:tcPr>
                </a:tc>
                <a:tc gridSpan="6">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$20 - $150 Per Month, Based on Resources And Living Expenses of Obligor and Number of Children Due Support</a:t>
                      </a:r>
                      <a:endParaRPr lang="en-US" sz="1100" dirty="0">
                        <a:latin typeface="+mn-lt"/>
                        <a:ea typeface="Calibri"/>
                        <a:cs typeface="Times New Roman"/>
                      </a:endParaRPr>
                    </a:p>
                  </a:txBody>
                  <a:tcPr marL="51435" marR="51435" marT="0" marB="0" anchor="b">
                    <a:lnL>
                      <a:noFill/>
                    </a:lnL>
                    <a:lnR w="12700" cap="flat" cmpd="sng" algn="ctr">
                      <a:solidFill>
                        <a:srgbClr val="000000"/>
                      </a:solidFill>
                      <a:prstDash val="solid"/>
                      <a:round/>
                      <a:headEnd type="none" w="med" len="med"/>
                      <a:tailEnd type="none" w="med" len="med"/>
                    </a:lnR>
                    <a:lnT>
                      <a:noFill/>
                    </a:lnT>
                    <a:lnB>
                      <a:noFill/>
                    </a:lnB>
                    <a:solidFill>
                      <a:srgbClr val="CCD5E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197168">
                <a:tc>
                  <a:txBody>
                    <a:bodyPr/>
                    <a:lstStyle/>
                    <a:p>
                      <a:pPr marL="0" marR="0" algn="r">
                        <a:lnSpc>
                          <a:spcPct val="115000"/>
                        </a:lnSpc>
                        <a:spcBef>
                          <a:spcPts val="0"/>
                        </a:spcBef>
                        <a:spcAft>
                          <a:spcPts val="0"/>
                        </a:spcAft>
                      </a:pPr>
                      <a:endParaRPr lang="en-US" sz="1100" dirty="0">
                        <a:latin typeface="+mn-lt"/>
                        <a:ea typeface="Calibri"/>
                        <a:cs typeface="Times New Roman"/>
                      </a:endParaRPr>
                    </a:p>
                  </a:txBody>
                  <a:tcPr marL="51435" marR="51435" marT="0" marB="0" anchor="ctr">
                    <a:lnL w="12700" cap="flat" cmpd="sng" algn="ctr">
                      <a:solidFill>
                        <a:srgbClr val="000000"/>
                      </a:solidFill>
                      <a:prstDash val="solid"/>
                      <a:round/>
                      <a:headEnd type="none" w="med" len="med"/>
                      <a:tailEnd type="none" w="med" len="med"/>
                    </a:lnL>
                    <a:lnR>
                      <a:noFill/>
                    </a:lnR>
                    <a:lnT>
                      <a:noFill/>
                    </a:lnT>
                    <a:lnB>
                      <a:noFill/>
                    </a:lnB>
                    <a:solidFill>
                      <a:srgbClr val="CCD5EA"/>
                    </a:solidFill>
                  </a:tcPr>
                </a:tc>
                <a:tc gridSpan="6">
                  <a:txBody>
                    <a:bodyPr/>
                    <a:lstStyle/>
                    <a:p>
                      <a:pPr marL="0" marR="0" algn="ctr">
                        <a:lnSpc>
                          <a:spcPct val="115000"/>
                        </a:lnSpc>
                        <a:spcBef>
                          <a:spcPts val="0"/>
                        </a:spcBef>
                        <a:spcAft>
                          <a:spcPts val="0"/>
                        </a:spcAft>
                      </a:pPr>
                      <a:endParaRPr lang="en-US" sz="1100" dirty="0">
                        <a:latin typeface="+mn-lt"/>
                        <a:ea typeface="Calibri"/>
                        <a:cs typeface="Times New Roman"/>
                      </a:endParaRPr>
                    </a:p>
                  </a:txBody>
                  <a:tcPr marL="51435" marR="51435" marT="0" marB="0" anchor="b">
                    <a:lnL>
                      <a:noFill/>
                    </a:lnL>
                    <a:lnR w="12700" cap="flat" cmpd="sng" algn="ctr">
                      <a:solidFill>
                        <a:srgbClr val="000000"/>
                      </a:solidFill>
                      <a:prstDash val="solid"/>
                      <a:round/>
                      <a:headEnd type="none" w="med" len="med"/>
                      <a:tailEnd type="none" w="med" len="med"/>
                    </a:lnR>
                    <a:lnT>
                      <a:noFill/>
                    </a:lnT>
                    <a:lnB>
                      <a:noFill/>
                    </a:lnB>
                    <a:solidFill>
                      <a:srgbClr val="CCD5E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9706435"/>
                  </a:ext>
                </a:extLst>
              </a:tr>
              <a:tr h="197168">
                <a:tc>
                  <a:txBody>
                    <a:bodyPr/>
                    <a:lstStyle/>
                    <a:p>
                      <a:pPr marL="0" marR="0" algn="r">
                        <a:lnSpc>
                          <a:spcPct val="115000"/>
                        </a:lnSpc>
                        <a:spcBef>
                          <a:spcPts val="0"/>
                        </a:spcBef>
                        <a:spcAft>
                          <a:spcPts val="0"/>
                        </a:spcAft>
                      </a:pPr>
                      <a:r>
                        <a:rPr lang="en-US" sz="1100" b="1" i="1" u="sng" dirty="0">
                          <a:solidFill>
                            <a:srgbClr val="000000"/>
                          </a:solidFill>
                          <a:latin typeface="+mn-lt"/>
                          <a:ea typeface="Times New Roman"/>
                          <a:cs typeface="Times New Roman"/>
                        </a:rPr>
                        <a:t>1250</a:t>
                      </a:r>
                      <a:endParaRPr lang="en-US" sz="1100" dirty="0">
                        <a:latin typeface="+mn-lt"/>
                        <a:ea typeface="Calibri"/>
                        <a:cs typeface="Times New Roman"/>
                      </a:endParaRPr>
                    </a:p>
                  </a:txBody>
                  <a:tcPr marL="51435" marR="51435"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CD5EA"/>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162</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rgbClr val="CCD5EA"/>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163</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rgbClr val="CCD5EA"/>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165</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rgbClr val="CCD5EA"/>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167</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rgbClr val="CCD5EA"/>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169</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rgbClr val="CCD5EA"/>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170</a:t>
                      </a:r>
                      <a:endParaRPr lang="en-US" sz="1100" dirty="0">
                        <a:latin typeface="+mn-lt"/>
                        <a:ea typeface="Calibri"/>
                        <a:cs typeface="Times New Roman"/>
                      </a:endParaRPr>
                    </a:p>
                  </a:txBody>
                  <a:tcPr marL="51435" marR="51435"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D5EA"/>
                    </a:solidFill>
                  </a:tcPr>
                </a:tc>
                <a:extLst>
                  <a:ext uri="{0D108BD9-81ED-4DB2-BD59-A6C34878D82A}">
                    <a16:rowId xmlns:a16="http://schemas.microsoft.com/office/drawing/2014/main" val="10005"/>
                  </a:ext>
                </a:extLst>
              </a:tr>
              <a:tr h="197168">
                <a:tc>
                  <a:txBody>
                    <a:bodyPr/>
                    <a:lstStyle/>
                    <a:p>
                      <a:pPr>
                        <a:lnSpc>
                          <a:spcPct val="115000"/>
                        </a:lnSpc>
                      </a:pPr>
                      <a:endParaRPr lang="en-US" sz="1100" dirty="0">
                        <a:latin typeface="+mn-lt"/>
                        <a:ea typeface="Times New Roman"/>
                      </a:endParaRPr>
                    </a:p>
                  </a:txBody>
                  <a:tcPr marL="51435" marR="51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dirty="0">
                        <a:latin typeface="+mn-lt"/>
                        <a:ea typeface="Times New Roman"/>
                      </a:endParaRPr>
                    </a:p>
                  </a:txBody>
                  <a:tcPr marL="51435" marR="51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dirty="0">
                        <a:latin typeface="+mn-lt"/>
                        <a:ea typeface="Times New Roman"/>
                      </a:endParaRPr>
                    </a:p>
                  </a:txBody>
                  <a:tcPr marL="51435" marR="51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dirty="0">
                        <a:latin typeface="+mn-lt"/>
                        <a:ea typeface="Times New Roman"/>
                      </a:endParaRPr>
                    </a:p>
                  </a:txBody>
                  <a:tcPr marL="51435" marR="51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dirty="0">
                        <a:latin typeface="+mn-lt"/>
                        <a:ea typeface="Times New Roman"/>
                      </a:endParaRPr>
                    </a:p>
                  </a:txBody>
                  <a:tcPr marL="51435" marR="51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dirty="0">
                        <a:latin typeface="+mn-lt"/>
                        <a:ea typeface="Times New Roman"/>
                      </a:endParaRPr>
                    </a:p>
                  </a:txBody>
                  <a:tcPr marL="51435" marR="51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dirty="0">
                        <a:latin typeface="+mn-lt"/>
                        <a:ea typeface="Times New Roman"/>
                      </a:endParaRPr>
                    </a:p>
                  </a:txBody>
                  <a:tcPr marL="51435" marR="514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9746">
                <a:tc gridSpan="7">
                  <a:txBody>
                    <a:bodyPr/>
                    <a:lstStyle/>
                    <a:p>
                      <a:pPr marL="0" marR="0" algn="ctr">
                        <a:lnSpc>
                          <a:spcPct val="115000"/>
                        </a:lnSpc>
                        <a:spcBef>
                          <a:spcPts val="0"/>
                        </a:spcBef>
                        <a:spcAft>
                          <a:spcPts val="0"/>
                        </a:spcAft>
                      </a:pPr>
                      <a:r>
                        <a:rPr lang="en-US" sz="1400" b="1" u="sng" dirty="0">
                          <a:solidFill>
                            <a:schemeClr val="accent1"/>
                          </a:solidFill>
                          <a:latin typeface="+mn-lt"/>
                          <a:ea typeface="Times New Roman"/>
                          <a:cs typeface="Times New Roman"/>
                        </a:rPr>
                        <a:t>Proposed New Guidelines Schedule</a:t>
                      </a:r>
                      <a:endParaRPr lang="en-US" sz="1400" dirty="0">
                        <a:solidFill>
                          <a:schemeClr val="accent1"/>
                        </a:solidFill>
                        <a:latin typeface="+mn-lt"/>
                        <a:ea typeface="Calibri"/>
                        <a:cs typeface="Times New Roman"/>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591503">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Combined Adj. Actual Income</a:t>
                      </a:r>
                      <a:endParaRPr lang="en-US" sz="1100" dirty="0">
                        <a:latin typeface="+mn-lt"/>
                        <a:ea typeface="Calibri"/>
                        <a:cs typeface="Times New Roman"/>
                      </a:endParaRPr>
                    </a:p>
                  </a:txBody>
                  <a:tcPr marL="51435" marR="51435" marT="0" marB="0" anchor="b">
                    <a:lnL w="12700" cap="flat" cmpd="sng" algn="ctr">
                      <a:solidFill>
                        <a:srgbClr val="000000"/>
                      </a:solidFill>
                      <a:prstDash val="solid"/>
                      <a:round/>
                      <a:headEnd type="none" w="med" len="med"/>
                      <a:tailEnd type="none" w="med" len="med"/>
                    </a:lnL>
                    <a:lnR>
                      <a:noFill/>
                    </a:lnR>
                    <a:lnT>
                      <a:noFill/>
                    </a:lnT>
                    <a:lnB>
                      <a:noFill/>
                    </a:lnB>
                    <a:solidFill>
                      <a:schemeClr val="bg2">
                        <a:lumMod val="90000"/>
                      </a:schemeClr>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1 Child</a:t>
                      </a:r>
                      <a:endParaRPr lang="en-US" sz="1100" dirty="0">
                        <a:latin typeface="+mn-lt"/>
                        <a:ea typeface="Calibri"/>
                        <a:cs typeface="Times New Roman"/>
                      </a:endParaRPr>
                    </a:p>
                  </a:txBody>
                  <a:tcPr marL="51435" marR="51435" marT="0" marB="0" anchor="b">
                    <a:lnL>
                      <a:noFill/>
                    </a:lnL>
                    <a:lnR>
                      <a:noFill/>
                    </a:lnR>
                    <a:lnT>
                      <a:noFill/>
                    </a:lnT>
                    <a:lnB>
                      <a:noFill/>
                    </a:lnB>
                    <a:solidFill>
                      <a:schemeClr val="bg2">
                        <a:lumMod val="90000"/>
                      </a:schemeClr>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2 Children</a:t>
                      </a:r>
                      <a:endParaRPr lang="en-US" sz="1100" dirty="0">
                        <a:latin typeface="+mn-lt"/>
                        <a:ea typeface="Calibri"/>
                        <a:cs typeface="Times New Roman"/>
                      </a:endParaRPr>
                    </a:p>
                  </a:txBody>
                  <a:tcPr marL="51435" marR="51435" marT="0" marB="0" anchor="b">
                    <a:lnL>
                      <a:noFill/>
                    </a:lnL>
                    <a:lnR>
                      <a:noFill/>
                    </a:lnR>
                    <a:lnT>
                      <a:noFill/>
                    </a:lnT>
                    <a:lnB>
                      <a:noFill/>
                    </a:lnB>
                    <a:solidFill>
                      <a:schemeClr val="bg2">
                        <a:lumMod val="90000"/>
                      </a:schemeClr>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3 Children</a:t>
                      </a:r>
                      <a:endParaRPr lang="en-US" sz="1100" dirty="0">
                        <a:latin typeface="+mn-lt"/>
                        <a:ea typeface="Calibri"/>
                        <a:cs typeface="Times New Roman"/>
                      </a:endParaRPr>
                    </a:p>
                  </a:txBody>
                  <a:tcPr marL="51435" marR="51435" marT="0" marB="0" anchor="b">
                    <a:lnL>
                      <a:noFill/>
                    </a:lnL>
                    <a:lnR>
                      <a:noFill/>
                    </a:lnR>
                    <a:lnT>
                      <a:noFill/>
                    </a:lnT>
                    <a:lnB>
                      <a:noFill/>
                    </a:lnB>
                    <a:solidFill>
                      <a:schemeClr val="bg2">
                        <a:lumMod val="90000"/>
                      </a:schemeClr>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4 Children</a:t>
                      </a:r>
                      <a:endParaRPr lang="en-US" sz="1100" dirty="0">
                        <a:latin typeface="+mn-lt"/>
                        <a:ea typeface="Calibri"/>
                        <a:cs typeface="Times New Roman"/>
                      </a:endParaRPr>
                    </a:p>
                  </a:txBody>
                  <a:tcPr marL="51435" marR="51435" marT="0" marB="0" anchor="b">
                    <a:lnL>
                      <a:noFill/>
                    </a:lnL>
                    <a:lnR>
                      <a:noFill/>
                    </a:lnR>
                    <a:lnT>
                      <a:noFill/>
                    </a:lnT>
                    <a:lnB>
                      <a:noFill/>
                    </a:lnB>
                    <a:solidFill>
                      <a:schemeClr val="bg2">
                        <a:lumMod val="90000"/>
                      </a:schemeClr>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5 Children</a:t>
                      </a:r>
                      <a:endParaRPr lang="en-US" sz="1100" dirty="0">
                        <a:latin typeface="+mn-lt"/>
                        <a:ea typeface="Calibri"/>
                        <a:cs typeface="Times New Roman"/>
                      </a:endParaRPr>
                    </a:p>
                  </a:txBody>
                  <a:tcPr marL="51435" marR="51435" marT="0" marB="0" anchor="b">
                    <a:lnL>
                      <a:noFill/>
                    </a:lnL>
                    <a:lnR>
                      <a:noFill/>
                    </a:lnR>
                    <a:lnT>
                      <a:noFill/>
                    </a:lnT>
                    <a:lnB>
                      <a:noFill/>
                    </a:lnB>
                    <a:solidFill>
                      <a:schemeClr val="bg2">
                        <a:lumMod val="90000"/>
                      </a:schemeClr>
                    </a:solidFill>
                  </a:tcPr>
                </a:tc>
                <a:tc>
                  <a:txBody>
                    <a:bodyPr/>
                    <a:lstStyle/>
                    <a:p>
                      <a:pPr marL="0" marR="0">
                        <a:lnSpc>
                          <a:spcPct val="115000"/>
                        </a:lnSpc>
                        <a:spcBef>
                          <a:spcPts val="0"/>
                        </a:spcBef>
                        <a:spcAft>
                          <a:spcPts val="0"/>
                        </a:spcAft>
                      </a:pPr>
                      <a:r>
                        <a:rPr lang="en-US" sz="1100" dirty="0">
                          <a:solidFill>
                            <a:srgbClr val="000000"/>
                          </a:solidFill>
                          <a:latin typeface="+mn-lt"/>
                          <a:ea typeface="Times New Roman"/>
                          <a:cs typeface="Times New Roman"/>
                        </a:rPr>
                        <a:t>6 Children</a:t>
                      </a:r>
                      <a:endParaRPr lang="en-US" sz="1100" dirty="0">
                        <a:latin typeface="+mn-lt"/>
                        <a:ea typeface="Calibri"/>
                        <a:cs typeface="Times New Roman"/>
                      </a:endParaRPr>
                    </a:p>
                  </a:txBody>
                  <a:tcPr marL="51435" marR="51435" marT="0" marB="0" anchor="b">
                    <a:lnL>
                      <a:noFill/>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extLst>
                  <a:ext uri="{0D108BD9-81ED-4DB2-BD59-A6C34878D82A}">
                    <a16:rowId xmlns:a16="http://schemas.microsoft.com/office/drawing/2014/main" val="10010"/>
                  </a:ext>
                </a:extLst>
              </a:tr>
              <a:tr h="197168">
                <a:tc>
                  <a:txBody>
                    <a:bodyPr/>
                    <a:lstStyle/>
                    <a:p>
                      <a:pPr marL="0" marR="0" algn="r">
                        <a:lnSpc>
                          <a:spcPct val="115000"/>
                        </a:lnSpc>
                        <a:spcBef>
                          <a:spcPts val="0"/>
                        </a:spcBef>
                        <a:spcAft>
                          <a:spcPts val="0"/>
                        </a:spcAft>
                      </a:pPr>
                      <a:r>
                        <a:rPr lang="en-US" sz="1100" b="1" i="1" u="sng" dirty="0">
                          <a:solidFill>
                            <a:srgbClr val="000000"/>
                          </a:solidFill>
                          <a:latin typeface="+mn-lt"/>
                          <a:ea typeface="Times New Roman"/>
                          <a:cs typeface="Times New Roman"/>
                        </a:rPr>
                        <a:t>0-1100</a:t>
                      </a:r>
                      <a:endParaRPr lang="en-US" sz="1100" dirty="0">
                        <a:latin typeface="+mn-lt"/>
                        <a:ea typeface="Calibri"/>
                        <a:cs typeface="Times New Roman"/>
                      </a:endParaRPr>
                    </a:p>
                  </a:txBody>
                  <a:tcPr marL="51435" marR="51435" marT="0" marB="0" anchor="b">
                    <a:lnL w="12700" cap="flat" cmpd="sng" algn="ctr">
                      <a:solidFill>
                        <a:srgbClr val="000000"/>
                      </a:solidFill>
                      <a:prstDash val="solid"/>
                      <a:round/>
                      <a:headEnd type="none" w="med" len="med"/>
                      <a:tailEnd type="none" w="med" len="med"/>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50</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55</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57</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58</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59</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60</a:t>
                      </a:r>
                      <a:endParaRPr lang="en-US" sz="1100" dirty="0">
                        <a:latin typeface="+mn-lt"/>
                        <a:ea typeface="Calibri"/>
                        <a:cs typeface="Times New Roman"/>
                      </a:endParaRPr>
                    </a:p>
                  </a:txBody>
                  <a:tcPr marL="51435" marR="51435" marT="0" marB="0" anchor="ctr">
                    <a:lnL>
                      <a:noFill/>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extLst>
                  <a:ext uri="{0D108BD9-81ED-4DB2-BD59-A6C34878D82A}">
                    <a16:rowId xmlns:a16="http://schemas.microsoft.com/office/drawing/2014/main" val="10011"/>
                  </a:ext>
                </a:extLst>
              </a:tr>
              <a:tr h="197168">
                <a:tc>
                  <a:txBody>
                    <a:bodyPr/>
                    <a:lstStyle/>
                    <a:p>
                      <a:pPr marL="0" marR="0" algn="r">
                        <a:lnSpc>
                          <a:spcPct val="115000"/>
                        </a:lnSpc>
                        <a:spcBef>
                          <a:spcPts val="0"/>
                        </a:spcBef>
                        <a:spcAft>
                          <a:spcPts val="0"/>
                        </a:spcAft>
                      </a:pPr>
                      <a:r>
                        <a:rPr lang="en-US" sz="1100" b="1" i="1" u="sng" dirty="0">
                          <a:solidFill>
                            <a:srgbClr val="000000"/>
                          </a:solidFill>
                          <a:latin typeface="+mn-lt"/>
                          <a:ea typeface="Times New Roman"/>
                          <a:cs typeface="Times New Roman"/>
                        </a:rPr>
                        <a:t>1150</a:t>
                      </a:r>
                      <a:endParaRPr lang="en-US" sz="1100" dirty="0">
                        <a:latin typeface="+mn-lt"/>
                        <a:ea typeface="Calibri"/>
                        <a:cs typeface="Times New Roman"/>
                      </a:endParaRPr>
                    </a:p>
                  </a:txBody>
                  <a:tcPr marL="51435" marR="51435" marT="0" marB="0" anchor="b">
                    <a:lnL w="12700" cap="flat" cmpd="sng" algn="ctr">
                      <a:solidFill>
                        <a:srgbClr val="000000"/>
                      </a:solidFill>
                      <a:prstDash val="solid"/>
                      <a:round/>
                      <a:headEnd type="none" w="med" len="med"/>
                      <a:tailEnd type="none" w="med" len="med"/>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56</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60</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62</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63</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64</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65</a:t>
                      </a:r>
                      <a:endParaRPr lang="en-US" sz="1100" dirty="0">
                        <a:latin typeface="+mn-lt"/>
                        <a:ea typeface="Calibri"/>
                        <a:cs typeface="Times New Roman"/>
                      </a:endParaRPr>
                    </a:p>
                  </a:txBody>
                  <a:tcPr marL="51435" marR="51435" marT="0" marB="0" anchor="ctr">
                    <a:lnL>
                      <a:noFill/>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extLst>
                  <a:ext uri="{0D108BD9-81ED-4DB2-BD59-A6C34878D82A}">
                    <a16:rowId xmlns:a16="http://schemas.microsoft.com/office/drawing/2014/main" val="10012"/>
                  </a:ext>
                </a:extLst>
              </a:tr>
              <a:tr h="197168">
                <a:tc>
                  <a:txBody>
                    <a:bodyPr/>
                    <a:lstStyle/>
                    <a:p>
                      <a:pPr marL="0" marR="0" algn="r">
                        <a:lnSpc>
                          <a:spcPct val="115000"/>
                        </a:lnSpc>
                        <a:spcBef>
                          <a:spcPts val="0"/>
                        </a:spcBef>
                        <a:spcAft>
                          <a:spcPts val="0"/>
                        </a:spcAft>
                      </a:pPr>
                      <a:r>
                        <a:rPr lang="en-US" sz="1100" b="1" i="1" u="sng" dirty="0">
                          <a:solidFill>
                            <a:srgbClr val="000000"/>
                          </a:solidFill>
                          <a:latin typeface="+mn-lt"/>
                          <a:ea typeface="Times New Roman"/>
                          <a:cs typeface="Times New Roman"/>
                        </a:rPr>
                        <a:t>1200</a:t>
                      </a:r>
                      <a:endParaRPr lang="en-US" sz="1100" dirty="0">
                        <a:latin typeface="+mn-lt"/>
                        <a:ea typeface="Calibri"/>
                        <a:cs typeface="Times New Roman"/>
                      </a:endParaRPr>
                    </a:p>
                  </a:txBody>
                  <a:tcPr marL="51435" marR="51435" marT="0" marB="0" anchor="b">
                    <a:lnL w="12700" cap="flat" cmpd="sng" algn="ctr">
                      <a:solidFill>
                        <a:srgbClr val="000000"/>
                      </a:solidFill>
                      <a:prstDash val="solid"/>
                      <a:round/>
                      <a:headEnd type="none" w="med" len="med"/>
                      <a:tailEnd type="none" w="med" len="med"/>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91</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98</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100</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101</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103</a:t>
                      </a:r>
                      <a:endParaRPr lang="en-US" sz="1100" dirty="0">
                        <a:latin typeface="+mn-lt"/>
                        <a:ea typeface="Calibri"/>
                        <a:cs typeface="Times New Roman"/>
                      </a:endParaRPr>
                    </a:p>
                  </a:txBody>
                  <a:tcPr marL="51435" marR="51435" marT="0" marB="0" anchor="ctr">
                    <a:lnL>
                      <a:noFill/>
                    </a:lnL>
                    <a:lnR>
                      <a:noFill/>
                    </a:lnR>
                    <a:lnT>
                      <a:noFill/>
                    </a:lnT>
                    <a:lnB>
                      <a:noFill/>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104</a:t>
                      </a:r>
                      <a:endParaRPr lang="en-US" sz="1100" dirty="0">
                        <a:latin typeface="+mn-lt"/>
                        <a:ea typeface="Calibri"/>
                        <a:cs typeface="Times New Roman"/>
                      </a:endParaRPr>
                    </a:p>
                  </a:txBody>
                  <a:tcPr marL="51435" marR="51435" marT="0" marB="0" anchor="ctr">
                    <a:lnL>
                      <a:noFill/>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extLst>
                  <a:ext uri="{0D108BD9-81ED-4DB2-BD59-A6C34878D82A}">
                    <a16:rowId xmlns:a16="http://schemas.microsoft.com/office/drawing/2014/main" val="10013"/>
                  </a:ext>
                </a:extLst>
              </a:tr>
              <a:tr h="197168">
                <a:tc>
                  <a:txBody>
                    <a:bodyPr/>
                    <a:lstStyle/>
                    <a:p>
                      <a:pPr marL="0" marR="0" algn="r">
                        <a:lnSpc>
                          <a:spcPct val="115000"/>
                        </a:lnSpc>
                        <a:spcBef>
                          <a:spcPts val="0"/>
                        </a:spcBef>
                        <a:spcAft>
                          <a:spcPts val="0"/>
                        </a:spcAft>
                      </a:pPr>
                      <a:r>
                        <a:rPr lang="en-US" sz="1100" b="1" i="1" u="sng" dirty="0">
                          <a:solidFill>
                            <a:srgbClr val="000000"/>
                          </a:solidFill>
                          <a:latin typeface="+mn-lt"/>
                          <a:ea typeface="Times New Roman"/>
                          <a:cs typeface="Times New Roman"/>
                        </a:rPr>
                        <a:t>1250</a:t>
                      </a:r>
                      <a:endParaRPr lang="en-US" sz="1100" dirty="0">
                        <a:latin typeface="+mn-lt"/>
                        <a:ea typeface="Calibri"/>
                        <a:cs typeface="Times New Roman"/>
                      </a:endParaRPr>
                    </a:p>
                  </a:txBody>
                  <a:tcPr marL="51435" marR="5143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126</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135</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139</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140</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142</a:t>
                      </a:r>
                      <a:endParaRPr lang="en-US" sz="1100" dirty="0">
                        <a:latin typeface="+mn-lt"/>
                        <a:ea typeface="Calibri"/>
                        <a:cs typeface="Times New Roman"/>
                      </a:endParaRPr>
                    </a:p>
                  </a:txBody>
                  <a:tcPr marL="51435" marR="51435" marT="0" marB="0" anchor="ctr">
                    <a:lnL>
                      <a:noFill/>
                    </a:lnL>
                    <a:lnR>
                      <a:noFill/>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0" marR="0" algn="ctr">
                        <a:lnSpc>
                          <a:spcPct val="115000"/>
                        </a:lnSpc>
                        <a:spcBef>
                          <a:spcPts val="0"/>
                        </a:spcBef>
                        <a:spcAft>
                          <a:spcPts val="0"/>
                        </a:spcAft>
                      </a:pPr>
                      <a:r>
                        <a:rPr lang="en-US" sz="1100" dirty="0">
                          <a:solidFill>
                            <a:srgbClr val="000000"/>
                          </a:solidFill>
                          <a:latin typeface="+mn-lt"/>
                          <a:ea typeface="Times New Roman"/>
                          <a:cs typeface="Times New Roman"/>
                        </a:rPr>
                        <a:t>144</a:t>
                      </a:r>
                      <a:endParaRPr lang="en-US" sz="1100" dirty="0">
                        <a:latin typeface="+mn-lt"/>
                        <a:ea typeface="Calibri"/>
                        <a:cs typeface="Times New Roman"/>
                      </a:endParaRPr>
                    </a:p>
                  </a:txBody>
                  <a:tcPr marL="51435" marR="51435"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066385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404245295"/>
              </p:ext>
            </p:extLst>
          </p:nvPr>
        </p:nvGraphicFramePr>
        <p:xfrm>
          <a:off x="1485900" y="953879"/>
          <a:ext cx="6172200" cy="4114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p:cNvSpPr>
            <a:spLocks noGrp="1"/>
          </p:cNvSpPr>
          <p:nvPr>
            <p:ph type="title"/>
          </p:nvPr>
        </p:nvSpPr>
        <p:spPr>
          <a:xfrm>
            <a:off x="914400" y="438150"/>
            <a:ext cx="6172200" cy="443484"/>
          </a:xfrm>
        </p:spPr>
        <p:txBody>
          <a:bodyPr>
            <a:noAutofit/>
          </a:bodyPr>
          <a:lstStyle/>
          <a:p>
            <a:r>
              <a:rPr lang="en-US" sz="3600" dirty="0"/>
              <a:t>Low-Income Subcommittee cont.</a:t>
            </a:r>
          </a:p>
        </p:txBody>
      </p:sp>
      <p:sp>
        <p:nvSpPr>
          <p:cNvPr id="5" name="Slide Number Placeholder 4"/>
          <p:cNvSpPr>
            <a:spLocks noGrp="1"/>
          </p:cNvSpPr>
          <p:nvPr>
            <p:ph type="sldNum" sz="quarter" idx="12"/>
          </p:nvPr>
        </p:nvSpPr>
        <p:spPr/>
        <p:txBody>
          <a:bodyPr/>
          <a:lstStyle/>
          <a:p>
            <a:fld id="{1A3C6657-05FA-4207-AE6A-4CD066233943}" type="slidenum">
              <a:rPr lang="en-US" smtClean="0">
                <a:solidFill>
                  <a:srgbClr val="04617B">
                    <a:shade val="90000"/>
                  </a:srgbClr>
                </a:solidFill>
              </a:rPr>
              <a:pPr/>
              <a:t>13</a:t>
            </a:fld>
            <a:endParaRPr lang="en-US" dirty="0">
              <a:solidFill>
                <a:srgbClr val="04617B">
                  <a:shade val="90000"/>
                </a:srgb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09550"/>
            <a:ext cx="6324600" cy="762000"/>
          </a:xfrm>
        </p:spPr>
        <p:txBody>
          <a:bodyPr>
            <a:noAutofit/>
          </a:bodyPr>
          <a:lstStyle/>
          <a:p>
            <a:r>
              <a:rPr lang="en-US" sz="3600" dirty="0"/>
              <a:t>Low-Income Subcommittee cont.</a:t>
            </a:r>
            <a:br>
              <a:rPr lang="en-US" sz="2700" dirty="0"/>
            </a:br>
            <a:r>
              <a:rPr lang="en-US" sz="2400" dirty="0"/>
              <a:t>Current and New Schedule With SSR Shaded</a:t>
            </a:r>
          </a:p>
        </p:txBody>
      </p:sp>
      <p:sp>
        <p:nvSpPr>
          <p:cNvPr id="3" name="Content Placeholder 2"/>
          <p:cNvSpPr>
            <a:spLocks noGrp="1"/>
          </p:cNvSpPr>
          <p:nvPr>
            <p:ph idx="1"/>
          </p:nvPr>
        </p:nvSpPr>
        <p:spPr>
          <a:xfrm>
            <a:off x="1143000" y="1143000"/>
            <a:ext cx="6515100" cy="4000500"/>
          </a:xfrm>
        </p:spPr>
        <p:txBody>
          <a:bodyPr/>
          <a:lstStyle/>
          <a:p>
            <a:pPr>
              <a:buNone/>
            </a:pPr>
            <a:r>
              <a:rPr lang="en-US" dirty="0"/>
              <a:t>    </a:t>
            </a:r>
          </a:p>
        </p:txBody>
      </p:sp>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14</a:t>
            </a:fld>
            <a:endParaRPr lang="en-US" dirty="0">
              <a:solidFill>
                <a:srgbClr val="04617B">
                  <a:shade val="90000"/>
                </a:srgbClr>
              </a:solidFill>
            </a:endParaRPr>
          </a:p>
        </p:txBody>
      </p:sp>
      <p:sp>
        <p:nvSpPr>
          <p:cNvPr id="6146" name="Rectangle 2"/>
          <p:cNvSpPr>
            <a:spLocks noChangeArrowheads="1"/>
          </p:cNvSpPr>
          <p:nvPr/>
        </p:nvSpPr>
        <p:spPr bwMode="auto">
          <a:xfrm>
            <a:off x="1257300" y="2854463"/>
            <a:ext cx="2971800" cy="392413"/>
          </a:xfrm>
          <a:prstGeom prst="rect">
            <a:avLst/>
          </a:prstGeom>
          <a:noFill/>
          <a:ln w="9525">
            <a:noFill/>
            <a:miter lim="800000"/>
            <a:headEnd/>
            <a:tailEnd/>
          </a:ln>
          <a:effectLst/>
        </p:spPr>
        <p:txBody>
          <a:bodyPr vert="horz" wrap="square" lIns="68579" tIns="34289" rIns="68579" bIns="34289" numCol="1" anchor="ctr" anchorCtr="0" compatLnSpc="1">
            <a:prstTxWarp prst="textNoShape">
              <a:avLst/>
            </a:prstTxWarp>
            <a:spAutoFit/>
          </a:bodyPr>
          <a:lstStyle/>
          <a:p>
            <a:pPr defTabSz="685783" fontAlgn="base">
              <a:spcBef>
                <a:spcPct val="0"/>
              </a:spcBef>
              <a:spcAft>
                <a:spcPct val="0"/>
              </a:spcAft>
            </a:pPr>
            <a:r>
              <a:rPr lang="en-US" sz="700" dirty="0">
                <a:solidFill>
                  <a:prstClr val="black"/>
                </a:solidFill>
                <a:latin typeface="Calibri"/>
                <a:ea typeface="Calibri" pitchFamily="34" charset="0"/>
                <a:cs typeface="Times New Roman" pitchFamily="18" charset="0"/>
              </a:rPr>
              <a:t> </a:t>
            </a:r>
            <a:endParaRPr lang="en-US" sz="500" dirty="0">
              <a:solidFill>
                <a:prstClr val="black"/>
              </a:solidFill>
              <a:latin typeface="Arial" pitchFamily="34" charset="0"/>
              <a:cs typeface="Arial" pitchFamily="34" charset="0"/>
            </a:endParaRPr>
          </a:p>
          <a:p>
            <a:pPr defTabSz="685783" eaLnBrk="0" fontAlgn="base" hangingPunct="0">
              <a:spcBef>
                <a:spcPct val="0"/>
              </a:spcBef>
              <a:spcAft>
                <a:spcPct val="0"/>
              </a:spcAft>
            </a:pPr>
            <a:endParaRPr lang="en-US" sz="1400" dirty="0">
              <a:solidFill>
                <a:prstClr val="black"/>
              </a:solidFill>
              <a:latin typeface="Arial" pitchFamily="34" charset="0"/>
              <a:cs typeface="Arial"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862606875"/>
              </p:ext>
            </p:extLst>
          </p:nvPr>
        </p:nvGraphicFramePr>
        <p:xfrm>
          <a:off x="1657352" y="1085851"/>
          <a:ext cx="2800349" cy="3771893"/>
        </p:xfrm>
        <a:graphic>
          <a:graphicData uri="http://schemas.openxmlformats.org/drawingml/2006/table">
            <a:tbl>
              <a:tblPr/>
              <a:tblGrid>
                <a:gridCol w="460928">
                  <a:extLst>
                    <a:ext uri="{9D8B030D-6E8A-4147-A177-3AD203B41FA5}">
                      <a16:colId xmlns:a16="http://schemas.microsoft.com/office/drawing/2014/main" val="20000"/>
                    </a:ext>
                  </a:extLst>
                </a:gridCol>
                <a:gridCol w="278296">
                  <a:extLst>
                    <a:ext uri="{9D8B030D-6E8A-4147-A177-3AD203B41FA5}">
                      <a16:colId xmlns:a16="http://schemas.microsoft.com/office/drawing/2014/main" val="20001"/>
                    </a:ext>
                  </a:extLst>
                </a:gridCol>
                <a:gridCol w="417443">
                  <a:extLst>
                    <a:ext uri="{9D8B030D-6E8A-4147-A177-3AD203B41FA5}">
                      <a16:colId xmlns:a16="http://schemas.microsoft.com/office/drawing/2014/main" val="20002"/>
                    </a:ext>
                  </a:extLst>
                </a:gridCol>
                <a:gridCol w="417443">
                  <a:extLst>
                    <a:ext uri="{9D8B030D-6E8A-4147-A177-3AD203B41FA5}">
                      <a16:colId xmlns:a16="http://schemas.microsoft.com/office/drawing/2014/main" val="20003"/>
                    </a:ext>
                  </a:extLst>
                </a:gridCol>
                <a:gridCol w="417443">
                  <a:extLst>
                    <a:ext uri="{9D8B030D-6E8A-4147-A177-3AD203B41FA5}">
                      <a16:colId xmlns:a16="http://schemas.microsoft.com/office/drawing/2014/main" val="20004"/>
                    </a:ext>
                  </a:extLst>
                </a:gridCol>
                <a:gridCol w="417443">
                  <a:extLst>
                    <a:ext uri="{9D8B030D-6E8A-4147-A177-3AD203B41FA5}">
                      <a16:colId xmlns:a16="http://schemas.microsoft.com/office/drawing/2014/main" val="20005"/>
                    </a:ext>
                  </a:extLst>
                </a:gridCol>
                <a:gridCol w="391353">
                  <a:extLst>
                    <a:ext uri="{9D8B030D-6E8A-4147-A177-3AD203B41FA5}">
                      <a16:colId xmlns:a16="http://schemas.microsoft.com/office/drawing/2014/main" val="20006"/>
                    </a:ext>
                  </a:extLst>
                </a:gridCol>
              </a:tblGrid>
              <a:tr h="407772">
                <a:tc>
                  <a:txBody>
                    <a:bodyPr/>
                    <a:lstStyle/>
                    <a:p>
                      <a:pPr marL="0" marR="0">
                        <a:lnSpc>
                          <a:spcPct val="115000"/>
                        </a:lnSpc>
                        <a:spcBef>
                          <a:spcPts val="0"/>
                        </a:spcBef>
                        <a:spcAft>
                          <a:spcPts val="0"/>
                        </a:spcAft>
                      </a:pPr>
                      <a:r>
                        <a:rPr lang="en-US" sz="500" dirty="0">
                          <a:solidFill>
                            <a:srgbClr val="000000"/>
                          </a:solidFill>
                          <a:latin typeface="Calibri"/>
                          <a:ea typeface="Times New Roman"/>
                          <a:cs typeface="Times New Roman"/>
                        </a:rPr>
                        <a:t>Combined Ad. Actual Income</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500" dirty="0">
                          <a:solidFill>
                            <a:srgbClr val="000000"/>
                          </a:solidFill>
                          <a:latin typeface="Calibri"/>
                          <a:ea typeface="Times New Roman"/>
                          <a:cs typeface="Times New Roman"/>
                        </a:rPr>
                        <a:t>1 Child</a:t>
                      </a:r>
                      <a:endParaRPr lang="en-US" sz="500" dirty="0">
                        <a:latin typeface="Calibri"/>
                        <a:ea typeface="Calibri"/>
                        <a:cs typeface="Times New Roman"/>
                      </a:endParaRPr>
                    </a:p>
                  </a:txBody>
                  <a:tcPr marL="29305" marR="2930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500" dirty="0">
                          <a:solidFill>
                            <a:srgbClr val="000000"/>
                          </a:solidFill>
                          <a:latin typeface="Calibri"/>
                          <a:ea typeface="Times New Roman"/>
                          <a:cs typeface="Times New Roman"/>
                        </a:rPr>
                        <a:t>2 Children</a:t>
                      </a:r>
                      <a:endParaRPr lang="en-US" sz="500" dirty="0">
                        <a:latin typeface="Calibri"/>
                        <a:ea typeface="Calibri"/>
                        <a:cs typeface="Times New Roman"/>
                      </a:endParaRPr>
                    </a:p>
                  </a:txBody>
                  <a:tcPr marL="29305" marR="2930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500" dirty="0">
                          <a:solidFill>
                            <a:srgbClr val="000000"/>
                          </a:solidFill>
                          <a:latin typeface="Calibri"/>
                          <a:ea typeface="Times New Roman"/>
                          <a:cs typeface="Times New Roman"/>
                        </a:rPr>
                        <a:t>3 Children</a:t>
                      </a:r>
                      <a:endParaRPr lang="en-US" sz="500" dirty="0">
                        <a:latin typeface="Calibri"/>
                        <a:ea typeface="Calibri"/>
                        <a:cs typeface="Times New Roman"/>
                      </a:endParaRPr>
                    </a:p>
                  </a:txBody>
                  <a:tcPr marL="29305" marR="2930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500" dirty="0">
                          <a:solidFill>
                            <a:srgbClr val="000000"/>
                          </a:solidFill>
                          <a:latin typeface="Calibri"/>
                          <a:ea typeface="Times New Roman"/>
                          <a:cs typeface="Times New Roman"/>
                        </a:rPr>
                        <a:t>4 Children</a:t>
                      </a:r>
                      <a:endParaRPr lang="en-US" sz="500" dirty="0">
                        <a:latin typeface="Calibri"/>
                        <a:ea typeface="Calibri"/>
                        <a:cs typeface="Times New Roman"/>
                      </a:endParaRPr>
                    </a:p>
                  </a:txBody>
                  <a:tcPr marL="29305" marR="2930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500" dirty="0">
                          <a:solidFill>
                            <a:srgbClr val="000000"/>
                          </a:solidFill>
                          <a:latin typeface="Calibri"/>
                          <a:ea typeface="Times New Roman"/>
                          <a:cs typeface="Times New Roman"/>
                        </a:rPr>
                        <a:t>5 Children</a:t>
                      </a:r>
                      <a:endParaRPr lang="en-US" sz="500" dirty="0">
                        <a:latin typeface="Calibri"/>
                        <a:ea typeface="Calibri"/>
                        <a:cs typeface="Times New Roman"/>
                      </a:endParaRPr>
                    </a:p>
                  </a:txBody>
                  <a:tcPr marL="29305" marR="29305"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500" dirty="0">
                          <a:solidFill>
                            <a:srgbClr val="000000"/>
                          </a:solidFill>
                          <a:latin typeface="Calibri"/>
                          <a:ea typeface="Times New Roman"/>
                          <a:cs typeface="Times New Roman"/>
                        </a:rPr>
                        <a:t>6 or More Children</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101943">
                <a:tc>
                  <a:txBody>
                    <a:bodyPr/>
                    <a:lstStyle/>
                    <a:p>
                      <a:pPr marL="0" marR="0">
                        <a:lnSpc>
                          <a:spcPct val="115000"/>
                        </a:lnSpc>
                        <a:spcBef>
                          <a:spcPts val="0"/>
                        </a:spcBef>
                        <a:spcAft>
                          <a:spcPts val="0"/>
                        </a:spcAft>
                      </a:pPr>
                      <a:r>
                        <a:rPr lang="en-US" sz="500" dirty="0">
                          <a:solidFill>
                            <a:srgbClr val="000000"/>
                          </a:solidFill>
                          <a:latin typeface="Calibri"/>
                          <a:ea typeface="Times New Roman"/>
                          <a:cs typeface="Times New Roman"/>
                        </a:rPr>
                        <a:t> </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US" sz="500" dirty="0">
                        <a:latin typeface="Calibri"/>
                        <a:ea typeface="Times New Roman"/>
                      </a:endParaRPr>
                    </a:p>
                  </a:txBody>
                  <a:tcPr marL="29305" marR="29305" marT="0" marB="0" anchor="b">
                    <a:lnL>
                      <a:noFill/>
                    </a:lnL>
                    <a:lnR>
                      <a:noFill/>
                    </a:lnR>
                    <a:lnT>
                      <a:noFill/>
                    </a:lnT>
                    <a:lnB>
                      <a:noFill/>
                    </a:lnB>
                  </a:tcPr>
                </a:tc>
                <a:tc>
                  <a:txBody>
                    <a:bodyPr/>
                    <a:lstStyle/>
                    <a:p>
                      <a:pPr>
                        <a:lnSpc>
                          <a:spcPct val="115000"/>
                        </a:lnSpc>
                      </a:pPr>
                      <a:endParaRPr lang="en-US" sz="500" dirty="0">
                        <a:latin typeface="Calibri"/>
                        <a:ea typeface="Times New Roman"/>
                      </a:endParaRPr>
                    </a:p>
                  </a:txBody>
                  <a:tcPr marL="29305" marR="29305" marT="0" marB="0" anchor="b">
                    <a:lnL>
                      <a:noFill/>
                    </a:lnL>
                    <a:lnR>
                      <a:noFill/>
                    </a:lnR>
                    <a:lnT>
                      <a:noFill/>
                    </a:lnT>
                    <a:lnB>
                      <a:noFill/>
                    </a:lnB>
                  </a:tcPr>
                </a:tc>
                <a:tc>
                  <a:txBody>
                    <a:bodyPr/>
                    <a:lstStyle/>
                    <a:p>
                      <a:pPr>
                        <a:lnSpc>
                          <a:spcPct val="115000"/>
                        </a:lnSpc>
                      </a:pPr>
                      <a:endParaRPr lang="en-US" sz="500" dirty="0">
                        <a:latin typeface="Calibri"/>
                        <a:ea typeface="Times New Roman"/>
                      </a:endParaRPr>
                    </a:p>
                  </a:txBody>
                  <a:tcPr marL="29305" marR="29305" marT="0" marB="0" anchor="b">
                    <a:lnL>
                      <a:noFill/>
                    </a:lnL>
                    <a:lnR>
                      <a:noFill/>
                    </a:lnR>
                    <a:lnT>
                      <a:noFill/>
                    </a:lnT>
                    <a:lnB>
                      <a:noFill/>
                    </a:lnB>
                  </a:tcPr>
                </a:tc>
                <a:tc>
                  <a:txBody>
                    <a:bodyPr/>
                    <a:lstStyle/>
                    <a:p>
                      <a:pPr>
                        <a:lnSpc>
                          <a:spcPct val="115000"/>
                        </a:lnSpc>
                      </a:pPr>
                      <a:endParaRPr lang="en-US" sz="500" dirty="0">
                        <a:latin typeface="Calibri"/>
                        <a:ea typeface="Times New Roman"/>
                      </a:endParaRPr>
                    </a:p>
                  </a:txBody>
                  <a:tcPr marL="29305" marR="29305" marT="0" marB="0" anchor="b">
                    <a:lnL>
                      <a:noFill/>
                    </a:lnL>
                    <a:lnR>
                      <a:noFill/>
                    </a:lnR>
                    <a:lnT>
                      <a:noFill/>
                    </a:lnT>
                    <a:lnB>
                      <a:noFill/>
                    </a:lnB>
                  </a:tcPr>
                </a:tc>
                <a:tc>
                  <a:txBody>
                    <a:bodyPr/>
                    <a:lstStyle/>
                    <a:p>
                      <a:pPr>
                        <a:lnSpc>
                          <a:spcPct val="115000"/>
                        </a:lnSpc>
                      </a:pPr>
                      <a:endParaRPr lang="en-US" sz="500" dirty="0">
                        <a:latin typeface="Calibri"/>
                        <a:ea typeface="Times New Roman"/>
                      </a:endParaRPr>
                    </a:p>
                  </a:txBody>
                  <a:tcPr marL="29305" marR="29305" marT="0" marB="0" anchor="b">
                    <a:lnL>
                      <a:noFill/>
                    </a:lnL>
                    <a:lnR>
                      <a:noFill/>
                    </a:lnR>
                    <a:lnT>
                      <a:noFill/>
                    </a:lnT>
                    <a:lnB>
                      <a:noFill/>
                    </a:lnB>
                  </a:tcPr>
                </a:tc>
                <a:tc>
                  <a:txBody>
                    <a:bodyPr/>
                    <a:lstStyle/>
                    <a:p>
                      <a:pPr marL="0" marR="0">
                        <a:lnSpc>
                          <a:spcPct val="115000"/>
                        </a:lnSpc>
                        <a:spcBef>
                          <a:spcPts val="0"/>
                        </a:spcBef>
                        <a:spcAft>
                          <a:spcPts val="0"/>
                        </a:spcAft>
                      </a:pPr>
                      <a:r>
                        <a:rPr lang="en-US" sz="500" dirty="0">
                          <a:solidFill>
                            <a:srgbClr val="000000"/>
                          </a:solidFill>
                          <a:latin typeface="Calibri"/>
                          <a:ea typeface="Times New Roman"/>
                          <a:cs typeface="Times New Roman"/>
                        </a:rPr>
                        <a:t> </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03888">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100-1200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gridSpan="6">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$20 - $150 Per Month, Based On Resources And Living Expenses Of Obligor And Number Of Children</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1250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162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163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165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167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169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170</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1300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195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197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199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202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204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206</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1350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229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231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234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236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239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241</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1400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262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265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268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271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274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277</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6"/>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1450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295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299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302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305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308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312</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7"/>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1500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310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330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334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338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341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345</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8"/>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1550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319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362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366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370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374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378</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9"/>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1600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327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394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398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402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407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411</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0"/>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1650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336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425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430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435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439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444</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1"/>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1700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344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457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462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467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472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477</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2"/>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1750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353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488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494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499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505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510</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1800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361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520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526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532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537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543</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4"/>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1850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370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537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558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564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570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576</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5"/>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1900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378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550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590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596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603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609</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6"/>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1950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387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562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622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629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635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642</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7"/>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2000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395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575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654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661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668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675</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8"/>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2050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403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585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686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693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701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708</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9"/>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2100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412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598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706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726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733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741</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0"/>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2150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420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610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720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758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766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774</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1"/>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2200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428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622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734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790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799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807</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2"/>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2250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437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634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748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823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831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840</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3"/>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2300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445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646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761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851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864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873</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4"/>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2350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453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657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775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866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897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906</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5"/>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2400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462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669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789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882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930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939</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6"/>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2450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470</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681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803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897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962</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972</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7"/>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2500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478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693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817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913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995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1005</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8"/>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2550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486</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705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831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928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1021</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1039</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29"/>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2600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495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717</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845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944</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1038</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1072</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30"/>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2650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503</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729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859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959</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1055</a:t>
                      </a:r>
                      <a:endParaRPr lang="en-US" sz="500" dirty="0">
                        <a:latin typeface="Calibri"/>
                        <a:ea typeface="Calibri"/>
                        <a:cs typeface="Times New Roman"/>
                      </a:endParaRPr>
                    </a:p>
                  </a:txBody>
                  <a:tcPr marL="29305" marR="29305"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1105</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31"/>
                  </a:ext>
                </a:extLst>
              </a:tr>
              <a:tr h="101943">
                <a:tc>
                  <a:txBody>
                    <a:bodyPr/>
                    <a:lstStyle/>
                    <a:p>
                      <a:pPr marL="0" marR="0" algn="r">
                        <a:lnSpc>
                          <a:spcPct val="115000"/>
                        </a:lnSpc>
                        <a:spcBef>
                          <a:spcPts val="0"/>
                        </a:spcBef>
                        <a:spcAft>
                          <a:spcPts val="0"/>
                        </a:spcAft>
                      </a:pPr>
                      <a:r>
                        <a:rPr lang="en-US" sz="500" dirty="0">
                          <a:solidFill>
                            <a:srgbClr val="000000"/>
                          </a:solidFill>
                          <a:latin typeface="Calibri"/>
                          <a:ea typeface="Times New Roman"/>
                          <a:cs typeface="Times New Roman"/>
                        </a:rPr>
                        <a:t>2700</a:t>
                      </a:r>
                      <a:endParaRPr lang="en-US" sz="500" dirty="0">
                        <a:latin typeface="Calibri"/>
                        <a:ea typeface="Calibri"/>
                        <a:cs typeface="Times New Roman"/>
                      </a:endParaRPr>
                    </a:p>
                  </a:txBody>
                  <a:tcPr marL="29305" marR="29305"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511</a:t>
                      </a:r>
                      <a:endParaRPr lang="en-US" sz="500" dirty="0">
                        <a:latin typeface="Calibri"/>
                        <a:ea typeface="Calibri"/>
                        <a:cs typeface="Times New Roman"/>
                      </a:endParaRPr>
                    </a:p>
                  </a:txBody>
                  <a:tcPr marL="29305" marR="2930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741</a:t>
                      </a:r>
                      <a:endParaRPr lang="en-US" sz="500" dirty="0">
                        <a:latin typeface="Calibri"/>
                        <a:ea typeface="Calibri"/>
                        <a:cs typeface="Times New Roman"/>
                      </a:endParaRPr>
                    </a:p>
                  </a:txBody>
                  <a:tcPr marL="29305" marR="2930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873</a:t>
                      </a:r>
                      <a:endParaRPr lang="en-US" sz="500" dirty="0">
                        <a:latin typeface="Calibri"/>
                        <a:ea typeface="Calibri"/>
                        <a:cs typeface="Times New Roman"/>
                      </a:endParaRPr>
                    </a:p>
                  </a:txBody>
                  <a:tcPr marL="29305" marR="2930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975</a:t>
                      </a:r>
                      <a:endParaRPr lang="en-US" sz="500" dirty="0">
                        <a:latin typeface="Calibri"/>
                        <a:ea typeface="Calibri"/>
                        <a:cs typeface="Times New Roman"/>
                      </a:endParaRPr>
                    </a:p>
                  </a:txBody>
                  <a:tcPr marL="29305" marR="2930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1072</a:t>
                      </a:r>
                      <a:endParaRPr lang="en-US" sz="500" dirty="0">
                        <a:latin typeface="Calibri"/>
                        <a:ea typeface="Calibri"/>
                        <a:cs typeface="Times New Roman"/>
                      </a:endParaRPr>
                    </a:p>
                  </a:txBody>
                  <a:tcPr marL="29305" marR="29305"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cs typeface="Times New Roman"/>
                        </a:rPr>
                        <a:t>1138</a:t>
                      </a:r>
                      <a:endParaRPr lang="en-US" sz="500" dirty="0">
                        <a:latin typeface="Calibri"/>
                        <a:ea typeface="Calibri"/>
                        <a:cs typeface="Times New Roman"/>
                      </a:endParaRPr>
                    </a:p>
                  </a:txBody>
                  <a:tcPr marL="29305" marR="2930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467130361"/>
              </p:ext>
            </p:extLst>
          </p:nvPr>
        </p:nvGraphicFramePr>
        <p:xfrm>
          <a:off x="4686300" y="1085852"/>
          <a:ext cx="2800350" cy="3774652"/>
        </p:xfrm>
        <a:graphic>
          <a:graphicData uri="http://schemas.openxmlformats.org/drawingml/2006/table">
            <a:tbl>
              <a:tblPr/>
              <a:tblGrid>
                <a:gridCol w="400050">
                  <a:extLst>
                    <a:ext uri="{9D8B030D-6E8A-4147-A177-3AD203B41FA5}">
                      <a16:colId xmlns:a16="http://schemas.microsoft.com/office/drawing/2014/main" val="20000"/>
                    </a:ext>
                  </a:extLst>
                </a:gridCol>
                <a:gridCol w="400050">
                  <a:extLst>
                    <a:ext uri="{9D8B030D-6E8A-4147-A177-3AD203B41FA5}">
                      <a16:colId xmlns:a16="http://schemas.microsoft.com/office/drawing/2014/main" val="20001"/>
                    </a:ext>
                  </a:extLst>
                </a:gridCol>
                <a:gridCol w="400050">
                  <a:extLst>
                    <a:ext uri="{9D8B030D-6E8A-4147-A177-3AD203B41FA5}">
                      <a16:colId xmlns:a16="http://schemas.microsoft.com/office/drawing/2014/main" val="20002"/>
                    </a:ext>
                  </a:extLst>
                </a:gridCol>
                <a:gridCol w="400050">
                  <a:extLst>
                    <a:ext uri="{9D8B030D-6E8A-4147-A177-3AD203B41FA5}">
                      <a16:colId xmlns:a16="http://schemas.microsoft.com/office/drawing/2014/main" val="20003"/>
                    </a:ext>
                  </a:extLst>
                </a:gridCol>
                <a:gridCol w="400050">
                  <a:extLst>
                    <a:ext uri="{9D8B030D-6E8A-4147-A177-3AD203B41FA5}">
                      <a16:colId xmlns:a16="http://schemas.microsoft.com/office/drawing/2014/main" val="20004"/>
                    </a:ext>
                  </a:extLst>
                </a:gridCol>
                <a:gridCol w="400050">
                  <a:extLst>
                    <a:ext uri="{9D8B030D-6E8A-4147-A177-3AD203B41FA5}">
                      <a16:colId xmlns:a16="http://schemas.microsoft.com/office/drawing/2014/main" val="20005"/>
                    </a:ext>
                  </a:extLst>
                </a:gridCol>
                <a:gridCol w="400050">
                  <a:extLst>
                    <a:ext uri="{9D8B030D-6E8A-4147-A177-3AD203B41FA5}">
                      <a16:colId xmlns:a16="http://schemas.microsoft.com/office/drawing/2014/main" val="20006"/>
                    </a:ext>
                  </a:extLst>
                </a:gridCol>
              </a:tblGrid>
              <a:tr h="286223">
                <a:tc>
                  <a:txBody>
                    <a:bodyPr/>
                    <a:lstStyle/>
                    <a:p>
                      <a:pPr marL="0" marR="0">
                        <a:lnSpc>
                          <a:spcPct val="115000"/>
                        </a:lnSpc>
                        <a:spcBef>
                          <a:spcPts val="0"/>
                        </a:spcBef>
                        <a:spcAft>
                          <a:spcPts val="0"/>
                        </a:spcAft>
                      </a:pPr>
                      <a:r>
                        <a:rPr lang="en-US" sz="500" b="1" dirty="0">
                          <a:solidFill>
                            <a:srgbClr val="000000"/>
                          </a:solidFill>
                          <a:latin typeface="Calibri"/>
                          <a:ea typeface="Times New Roman"/>
                        </a:rPr>
                        <a:t>Combined Adj.</a:t>
                      </a:r>
                      <a:r>
                        <a:rPr lang="en-US" sz="500" dirty="0">
                          <a:solidFill>
                            <a:srgbClr val="000000"/>
                          </a:solidFill>
                          <a:latin typeface="Calibri"/>
                          <a:ea typeface="Times New Roman"/>
                        </a:rPr>
                        <a:t> </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rowSpan="2">
                  <a:txBody>
                    <a:bodyPr/>
                    <a:lstStyle/>
                    <a:p>
                      <a:pPr marL="0" marR="0" algn="ctr">
                        <a:lnSpc>
                          <a:spcPct val="115000"/>
                        </a:lnSpc>
                        <a:spcBef>
                          <a:spcPts val="0"/>
                        </a:spcBef>
                        <a:spcAft>
                          <a:spcPts val="0"/>
                        </a:spcAft>
                      </a:pPr>
                      <a:r>
                        <a:rPr lang="en-US" sz="500" b="1" dirty="0">
                          <a:solidFill>
                            <a:srgbClr val="000000"/>
                          </a:solidFill>
                          <a:latin typeface="Calibri"/>
                          <a:ea typeface="Times New Roman"/>
                        </a:rPr>
                        <a:t>       1</a:t>
                      </a:r>
                      <a:r>
                        <a:rPr lang="en-US" sz="500" b="1" baseline="0" dirty="0">
                          <a:solidFill>
                            <a:srgbClr val="000000"/>
                          </a:solidFill>
                          <a:latin typeface="Calibri"/>
                          <a:ea typeface="Times New Roman"/>
                        </a:rPr>
                        <a:t> </a:t>
                      </a:r>
                      <a:r>
                        <a:rPr lang="en-US" sz="500" b="1" dirty="0">
                          <a:solidFill>
                            <a:srgbClr val="000000"/>
                          </a:solidFill>
                          <a:latin typeface="Calibri"/>
                          <a:ea typeface="Times New Roman"/>
                        </a:rPr>
                        <a:t>Child</a:t>
                      </a:r>
                      <a:endParaRPr lang="en-US" sz="500" dirty="0">
                        <a:latin typeface="Times New Roman"/>
                        <a:ea typeface="Times New Roman"/>
                      </a:endParaRPr>
                    </a:p>
                  </a:txBody>
                  <a:tcPr marL="27888" marR="27888" marT="0" marB="0" anchor="b">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marL="0" marR="0" algn="ctr">
                        <a:lnSpc>
                          <a:spcPct val="115000"/>
                        </a:lnSpc>
                        <a:spcBef>
                          <a:spcPts val="0"/>
                        </a:spcBef>
                        <a:spcAft>
                          <a:spcPts val="0"/>
                        </a:spcAft>
                      </a:pPr>
                      <a:r>
                        <a:rPr lang="en-US" sz="500" b="1" dirty="0">
                          <a:solidFill>
                            <a:srgbClr val="000000"/>
                          </a:solidFill>
                          <a:latin typeface="Calibri"/>
                          <a:ea typeface="Times New Roman"/>
                        </a:rPr>
                        <a:t>2 Children</a:t>
                      </a:r>
                      <a:r>
                        <a:rPr lang="en-US" sz="500" dirty="0">
                          <a:solidFill>
                            <a:srgbClr val="000000"/>
                          </a:solidFill>
                          <a:latin typeface="Calibri"/>
                          <a:ea typeface="Times New Roman"/>
                        </a:rPr>
                        <a:t> </a:t>
                      </a:r>
                      <a:endParaRPr lang="en-US" sz="500" dirty="0">
                        <a:latin typeface="Times New Roman"/>
                        <a:ea typeface="Times New Roman"/>
                      </a:endParaRPr>
                    </a:p>
                  </a:txBody>
                  <a:tcPr marL="27888" marR="27888" marT="0" marB="0" anchor="b">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marL="0" marR="0" algn="ctr">
                        <a:lnSpc>
                          <a:spcPct val="115000"/>
                        </a:lnSpc>
                        <a:spcBef>
                          <a:spcPts val="0"/>
                        </a:spcBef>
                        <a:spcAft>
                          <a:spcPts val="0"/>
                        </a:spcAft>
                      </a:pPr>
                      <a:r>
                        <a:rPr lang="en-US" sz="500" b="1" dirty="0">
                          <a:solidFill>
                            <a:srgbClr val="000000"/>
                          </a:solidFill>
                          <a:latin typeface="Calibri"/>
                          <a:ea typeface="Times New Roman"/>
                        </a:rPr>
                        <a:t>3 Children</a:t>
                      </a:r>
                      <a:r>
                        <a:rPr lang="en-US" sz="500" dirty="0">
                          <a:solidFill>
                            <a:srgbClr val="000000"/>
                          </a:solidFill>
                          <a:latin typeface="Calibri"/>
                          <a:ea typeface="Times New Roman"/>
                        </a:rPr>
                        <a:t> </a:t>
                      </a:r>
                      <a:endParaRPr lang="en-US" sz="500" dirty="0">
                        <a:latin typeface="Times New Roman"/>
                        <a:ea typeface="Times New Roman"/>
                      </a:endParaRPr>
                    </a:p>
                  </a:txBody>
                  <a:tcPr marL="27888" marR="27888" marT="0" marB="0" anchor="b">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marL="0" marR="0" algn="ctr">
                        <a:lnSpc>
                          <a:spcPct val="115000"/>
                        </a:lnSpc>
                        <a:spcBef>
                          <a:spcPts val="0"/>
                        </a:spcBef>
                        <a:spcAft>
                          <a:spcPts val="0"/>
                        </a:spcAft>
                      </a:pPr>
                      <a:r>
                        <a:rPr lang="en-US" sz="500" b="1" dirty="0">
                          <a:solidFill>
                            <a:srgbClr val="000000"/>
                          </a:solidFill>
                          <a:latin typeface="Calibri"/>
                          <a:ea typeface="Times New Roman"/>
                        </a:rPr>
                        <a:t>4 Children</a:t>
                      </a:r>
                      <a:r>
                        <a:rPr lang="en-US" sz="500" dirty="0">
                          <a:solidFill>
                            <a:srgbClr val="000000"/>
                          </a:solidFill>
                          <a:latin typeface="Calibri"/>
                          <a:ea typeface="Times New Roman"/>
                        </a:rPr>
                        <a:t> </a:t>
                      </a:r>
                      <a:endParaRPr lang="en-US" sz="500" dirty="0">
                        <a:latin typeface="Times New Roman"/>
                        <a:ea typeface="Times New Roman"/>
                      </a:endParaRPr>
                    </a:p>
                  </a:txBody>
                  <a:tcPr marL="27888" marR="27888" marT="0" marB="0" anchor="b">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marL="0" marR="0" algn="ctr">
                        <a:lnSpc>
                          <a:spcPct val="115000"/>
                        </a:lnSpc>
                        <a:spcBef>
                          <a:spcPts val="0"/>
                        </a:spcBef>
                        <a:spcAft>
                          <a:spcPts val="0"/>
                        </a:spcAft>
                      </a:pPr>
                      <a:r>
                        <a:rPr lang="en-US" sz="500" b="1" dirty="0">
                          <a:solidFill>
                            <a:srgbClr val="000000"/>
                          </a:solidFill>
                          <a:latin typeface="Calibri"/>
                          <a:ea typeface="Times New Roman"/>
                        </a:rPr>
                        <a:t>5 Children</a:t>
                      </a:r>
                      <a:r>
                        <a:rPr lang="en-US" sz="500" dirty="0">
                          <a:solidFill>
                            <a:srgbClr val="000000"/>
                          </a:solidFill>
                          <a:latin typeface="Calibri"/>
                          <a:ea typeface="Times New Roman"/>
                        </a:rPr>
                        <a:t> </a:t>
                      </a:r>
                      <a:endParaRPr lang="en-US" sz="500" dirty="0">
                        <a:latin typeface="Times New Roman"/>
                        <a:ea typeface="Times New Roman"/>
                      </a:endParaRPr>
                    </a:p>
                  </a:txBody>
                  <a:tcPr marL="27888" marR="27888" marT="0" marB="0" anchor="b">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marL="0" marR="0" algn="ctr">
                        <a:lnSpc>
                          <a:spcPct val="115000"/>
                        </a:lnSpc>
                        <a:spcBef>
                          <a:spcPts val="0"/>
                        </a:spcBef>
                        <a:spcAft>
                          <a:spcPts val="0"/>
                        </a:spcAft>
                      </a:pPr>
                      <a:r>
                        <a:rPr lang="en-US" sz="500" b="1" dirty="0">
                          <a:solidFill>
                            <a:srgbClr val="000000"/>
                          </a:solidFill>
                          <a:latin typeface="Calibri"/>
                          <a:ea typeface="Times New Roman"/>
                        </a:rPr>
                        <a:t>6 or More Children</a:t>
                      </a:r>
                      <a:r>
                        <a:rPr lang="en-US" sz="500" dirty="0">
                          <a:solidFill>
                            <a:srgbClr val="000000"/>
                          </a:solidFill>
                          <a:latin typeface="Calibri"/>
                          <a:ea typeface="Times New Roman"/>
                        </a:rPr>
                        <a:t> </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193105">
                <a:tc>
                  <a:txBody>
                    <a:bodyPr/>
                    <a:lstStyle/>
                    <a:p>
                      <a:pPr marL="0" marR="0">
                        <a:lnSpc>
                          <a:spcPct val="115000"/>
                        </a:lnSpc>
                        <a:spcBef>
                          <a:spcPts val="0"/>
                        </a:spcBef>
                        <a:spcAft>
                          <a:spcPts val="0"/>
                        </a:spcAft>
                      </a:pPr>
                      <a:r>
                        <a:rPr lang="en-US" sz="500" b="1" dirty="0">
                          <a:solidFill>
                            <a:srgbClr val="000000"/>
                          </a:solidFill>
                          <a:latin typeface="Calibri"/>
                          <a:ea typeface="Times New Roman"/>
                        </a:rPr>
                        <a:t> Actual Income</a:t>
                      </a:r>
                      <a:r>
                        <a:rPr lang="en-US" sz="500" dirty="0">
                          <a:solidFill>
                            <a:srgbClr val="000000"/>
                          </a:solidFill>
                          <a:latin typeface="Calibri"/>
                          <a:ea typeface="Times New Roman"/>
                        </a:rPr>
                        <a:t> </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84023">
                <a:tc>
                  <a:txBody>
                    <a:bodyPr/>
                    <a:lstStyle/>
                    <a:p>
                      <a:pPr marL="0" marR="0">
                        <a:lnSpc>
                          <a:spcPct val="115000"/>
                        </a:lnSpc>
                        <a:spcBef>
                          <a:spcPts val="0"/>
                        </a:spcBef>
                        <a:spcAft>
                          <a:spcPts val="0"/>
                        </a:spcAft>
                      </a:pPr>
                      <a:r>
                        <a:rPr lang="en-US" sz="500" dirty="0">
                          <a:solidFill>
                            <a:srgbClr val="000000"/>
                          </a:solidFill>
                          <a:latin typeface="Calibri"/>
                          <a:ea typeface="Times New Roman"/>
                        </a:rPr>
                        <a:t>              0-1100 </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55</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57</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59</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60</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02"/>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1150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56</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62</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64</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65</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03"/>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1200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04"/>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1250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126</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135</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139</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140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142</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144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05"/>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1300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161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173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177</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179</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182</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184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06"/>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1350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196</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210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216</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218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221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224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07"/>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1400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231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248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254</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257</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261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264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08"/>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1450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266</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285</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293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296</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300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304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09"/>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1500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301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323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331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335</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340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344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0"/>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1550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320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360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370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374</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379</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384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1"/>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1600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330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398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408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413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419</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424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2"/>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1650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339</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435</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447</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452</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458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464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3"/>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1700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348</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473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485</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491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498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504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4"/>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1750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357</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510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524</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530</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537</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544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5"/>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1800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367</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538</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562</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569</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577</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584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6"/>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1850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376</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551</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601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608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616</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624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7"/>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1900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385</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565</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639</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647</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656</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664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8"/>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1950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394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578</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678</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686</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695</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704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19"/>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2000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403</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591</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714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725</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735</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744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0"/>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2050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412</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604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730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764</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774</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784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1"/>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2100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421</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617</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746</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803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814</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824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2"/>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2150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430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631</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762</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842</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853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864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3"/>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2200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439</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644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778</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869</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893</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904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4"/>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2250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448</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657</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794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887</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932</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944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5"/>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2300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457</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670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810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905</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972</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984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6"/>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2350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466</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684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826</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923</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1011</a:t>
                      </a:r>
                      <a:endParaRPr lang="en-US" sz="500" dirty="0">
                        <a:latin typeface="Times New Roman"/>
                        <a:ea typeface="Times New Roman"/>
                      </a:endParaRPr>
                    </a:p>
                  </a:txBody>
                  <a:tcPr marL="27888" marR="27888" marT="0" marB="0" anchor="b">
                    <a:lnL>
                      <a:noFill/>
                    </a:lnL>
                    <a:lnR>
                      <a:noFill/>
                    </a:lnR>
                    <a:lnT>
                      <a:noFill/>
                    </a:lnT>
                    <a:lnB>
                      <a:noFill/>
                    </a:lnB>
                    <a:solidFill>
                      <a:srgbClr val="BCD6EE"/>
                    </a:solidFill>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1024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7"/>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2400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475</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697</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842</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941</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1035</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1064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8"/>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2450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484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710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858</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958</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1054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1104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29"/>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2500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493</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723</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874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976</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1074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1144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30"/>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2550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502</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736</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890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994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1094</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1184</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31"/>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2600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511</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750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906</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1012</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1113</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1210</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32"/>
                  </a:ext>
                </a:extLst>
              </a:tr>
              <a:tr h="97133">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2650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520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763</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922</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1030</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1133</a:t>
                      </a:r>
                      <a:endParaRPr lang="en-US" sz="500" dirty="0">
                        <a:latin typeface="Times New Roman"/>
                        <a:ea typeface="Times New Roman"/>
                      </a:endParaRPr>
                    </a:p>
                  </a:txBody>
                  <a:tcPr marL="27888" marR="27888" marT="0" marB="0" anchor="b">
                    <a:lnL>
                      <a:noFill/>
                    </a:lnL>
                    <a:lnR>
                      <a:noFill/>
                    </a:lnR>
                    <a:lnT>
                      <a:noFill/>
                    </a:lnT>
                    <a:lnB>
                      <a:noFill/>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1231</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a:noFill/>
                    </a:lnB>
                    <a:solidFill>
                      <a:srgbClr val="BCD6EE"/>
                    </a:solidFill>
                  </a:tcPr>
                </a:tc>
                <a:extLst>
                  <a:ext uri="{0D108BD9-81ED-4DB2-BD59-A6C34878D82A}">
                    <a16:rowId xmlns:a16="http://schemas.microsoft.com/office/drawing/2014/main" val="10033"/>
                  </a:ext>
                </a:extLst>
              </a:tr>
              <a:tr h="100178">
                <a:tc>
                  <a:txBody>
                    <a:bodyPr/>
                    <a:lstStyle/>
                    <a:p>
                      <a:pPr marL="0" marR="0" algn="r">
                        <a:lnSpc>
                          <a:spcPct val="115000"/>
                        </a:lnSpc>
                        <a:spcBef>
                          <a:spcPts val="0"/>
                        </a:spcBef>
                        <a:spcAft>
                          <a:spcPts val="0"/>
                        </a:spcAft>
                      </a:pPr>
                      <a:r>
                        <a:rPr lang="en-US" sz="500" dirty="0">
                          <a:solidFill>
                            <a:srgbClr val="000000"/>
                          </a:solidFill>
                          <a:latin typeface="Calibri"/>
                          <a:ea typeface="Times New Roman"/>
                        </a:rPr>
                        <a:t>2700</a:t>
                      </a:r>
                      <a:endParaRPr lang="en-US" sz="500" dirty="0">
                        <a:latin typeface="Times New Roman"/>
                        <a:ea typeface="Times New Roman"/>
                      </a:endParaRPr>
                    </a:p>
                  </a:txBody>
                  <a:tcPr marL="27888" marR="27888"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529</a:t>
                      </a:r>
                      <a:endParaRPr lang="en-US" sz="500" dirty="0">
                        <a:latin typeface="Times New Roman"/>
                        <a:ea typeface="Times New Roman"/>
                      </a:endParaRPr>
                    </a:p>
                  </a:txBody>
                  <a:tcPr marL="27888" marR="2788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776</a:t>
                      </a:r>
                      <a:endParaRPr lang="en-US" sz="500" dirty="0">
                        <a:latin typeface="Times New Roman"/>
                        <a:ea typeface="Times New Roman"/>
                      </a:endParaRPr>
                    </a:p>
                  </a:txBody>
                  <a:tcPr marL="27888" marR="2788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938</a:t>
                      </a:r>
                      <a:endParaRPr lang="en-US" sz="500" dirty="0">
                        <a:latin typeface="Times New Roman"/>
                        <a:ea typeface="Times New Roman"/>
                      </a:endParaRPr>
                    </a:p>
                  </a:txBody>
                  <a:tcPr marL="27888" marR="2788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1048</a:t>
                      </a:r>
                      <a:endParaRPr lang="en-US" sz="500" dirty="0">
                        <a:latin typeface="Times New Roman"/>
                        <a:ea typeface="Times New Roman"/>
                      </a:endParaRPr>
                    </a:p>
                  </a:txBody>
                  <a:tcPr marL="27888" marR="2788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1152</a:t>
                      </a:r>
                      <a:endParaRPr lang="en-US" sz="500" dirty="0">
                        <a:latin typeface="Times New Roman"/>
                        <a:ea typeface="Times New Roman"/>
                      </a:endParaRPr>
                    </a:p>
                  </a:txBody>
                  <a:tcPr marL="27888" marR="2788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500" dirty="0">
                          <a:solidFill>
                            <a:srgbClr val="000000"/>
                          </a:solidFill>
                          <a:latin typeface="Calibri"/>
                          <a:ea typeface="Times New Roman"/>
                        </a:rPr>
                        <a:t>1253</a:t>
                      </a:r>
                      <a:endParaRPr lang="en-US" sz="500" dirty="0">
                        <a:latin typeface="Times New Roman"/>
                        <a:ea typeface="Times New Roman"/>
                      </a:endParaRPr>
                    </a:p>
                  </a:txBody>
                  <a:tcPr marL="27888" marR="27888"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CD6EE"/>
                    </a:solidFill>
                  </a:tcPr>
                </a:tc>
                <a:extLst>
                  <a:ext uri="{0D108BD9-81ED-4DB2-BD59-A6C34878D82A}">
                    <a16:rowId xmlns:a16="http://schemas.microsoft.com/office/drawing/2014/main" val="10034"/>
                  </a:ext>
                </a:extLst>
              </a:tr>
            </a:tbl>
          </a:graphicData>
        </a:graphic>
      </p:graphicFrame>
      <p:sp>
        <p:nvSpPr>
          <p:cNvPr id="5" name="TextBox 4"/>
          <p:cNvSpPr txBox="1"/>
          <p:nvPr/>
        </p:nvSpPr>
        <p:spPr>
          <a:xfrm>
            <a:off x="2286000" y="1085851"/>
            <a:ext cx="1657350" cy="284691"/>
          </a:xfrm>
          <a:prstGeom prst="rect">
            <a:avLst/>
          </a:prstGeom>
          <a:noFill/>
        </p:spPr>
        <p:txBody>
          <a:bodyPr wrap="square" lIns="68579" tIns="34289" rIns="68579" bIns="34289" rtlCol="0">
            <a:spAutoFit/>
          </a:bodyPr>
          <a:lstStyle/>
          <a:p>
            <a:pPr defTabSz="685783"/>
            <a:r>
              <a:rPr lang="en-US" sz="1400" b="1" dirty="0">
                <a:solidFill>
                  <a:srgbClr val="0F6FC6"/>
                </a:solidFill>
              </a:rPr>
              <a:t>Current Schedule</a:t>
            </a:r>
          </a:p>
        </p:txBody>
      </p:sp>
      <p:sp>
        <p:nvSpPr>
          <p:cNvPr id="9" name="TextBox 8"/>
          <p:cNvSpPr txBox="1"/>
          <p:nvPr/>
        </p:nvSpPr>
        <p:spPr>
          <a:xfrm>
            <a:off x="5293518" y="1087029"/>
            <a:ext cx="1793082" cy="288539"/>
          </a:xfrm>
          <a:prstGeom prst="rect">
            <a:avLst/>
          </a:prstGeom>
          <a:noFill/>
        </p:spPr>
        <p:txBody>
          <a:bodyPr wrap="square" lIns="68579" tIns="34289" rIns="68579" bIns="34289" rtlCol="0">
            <a:spAutoFit/>
          </a:bodyPr>
          <a:lstStyle/>
          <a:p>
            <a:pPr defTabSz="685783"/>
            <a:r>
              <a:rPr lang="en-US" sz="1400" b="1" dirty="0">
                <a:solidFill>
                  <a:srgbClr val="0F6FC6"/>
                </a:solidFill>
              </a:rPr>
              <a:t>Proposed Schedule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14281-E7B1-FA40-9D24-BAD254CC9004}"/>
              </a:ext>
            </a:extLst>
          </p:cNvPr>
          <p:cNvSpPr>
            <a:spLocks noGrp="1"/>
          </p:cNvSpPr>
          <p:nvPr>
            <p:ph type="title"/>
          </p:nvPr>
        </p:nvSpPr>
        <p:spPr/>
        <p:txBody>
          <a:bodyPr>
            <a:normAutofit fontScale="90000"/>
          </a:bodyPr>
          <a:lstStyle/>
          <a:p>
            <a:r>
              <a:rPr lang="en-US" sz="4000" dirty="0"/>
              <a:t> High-Income Subcommittee </a:t>
            </a:r>
            <a:br>
              <a:rPr lang="en-US" sz="3200" dirty="0"/>
            </a:br>
            <a:r>
              <a:rPr lang="en-US" sz="2400" dirty="0"/>
              <a:t>  </a:t>
            </a:r>
            <a:r>
              <a:rPr lang="en-US" sz="2700" u="sng" dirty="0"/>
              <a:t>History of Child Support Schedule </a:t>
            </a:r>
          </a:p>
        </p:txBody>
      </p:sp>
      <p:sp>
        <p:nvSpPr>
          <p:cNvPr id="3" name="Content Placeholder 2">
            <a:extLst>
              <a:ext uri="{FF2B5EF4-FFF2-40B4-BE49-F238E27FC236}">
                <a16:creationId xmlns:a16="http://schemas.microsoft.com/office/drawing/2014/main" id="{C78EDCEA-F89E-CF49-9321-9A8580892B71}"/>
              </a:ext>
            </a:extLst>
          </p:cNvPr>
          <p:cNvSpPr>
            <a:spLocks noGrp="1"/>
          </p:cNvSpPr>
          <p:nvPr>
            <p:ph idx="1"/>
          </p:nvPr>
        </p:nvSpPr>
        <p:spPr>
          <a:xfrm>
            <a:off x="457200" y="1581150"/>
            <a:ext cx="8229600" cy="3291840"/>
          </a:xfrm>
        </p:spPr>
        <p:txBody>
          <a:bodyPr>
            <a:normAutofit/>
          </a:bodyPr>
          <a:lstStyle/>
          <a:p>
            <a:r>
              <a:rPr lang="en-US" dirty="0"/>
              <a:t>When originally enacted in 1989, the Maryland Child Support Guidelines schedule ended at combined actual adjusted incomes of $10,000 per month</a:t>
            </a:r>
          </a:p>
          <a:p>
            <a:endParaRPr lang="en-US" sz="800" dirty="0"/>
          </a:p>
          <a:p>
            <a:r>
              <a:rPr lang="en-US" dirty="0"/>
              <a:t>In 2010, the Guidelines’ schedule was adjusted by the Legislature.  This adjustment included extending the Guidelines schedule to include cases involving combined actual adjusted incomes of up to $15,000 per month</a:t>
            </a:r>
          </a:p>
          <a:p>
            <a:endParaRPr lang="en-US" sz="800" dirty="0"/>
          </a:p>
          <a:p>
            <a:r>
              <a:rPr lang="en-US" dirty="0"/>
              <a:t>This has been the only expansion of the Guidelines Schedule regarding combined actual adjusted incomes in the past 30 years</a:t>
            </a:r>
          </a:p>
          <a:p>
            <a:endParaRPr lang="en-US" dirty="0"/>
          </a:p>
        </p:txBody>
      </p:sp>
      <p:sp>
        <p:nvSpPr>
          <p:cNvPr id="4" name="Slide Number Placeholder 3">
            <a:extLst>
              <a:ext uri="{FF2B5EF4-FFF2-40B4-BE49-F238E27FC236}">
                <a16:creationId xmlns:a16="http://schemas.microsoft.com/office/drawing/2014/main" id="{25CC5E6C-030C-7547-8D8D-DD54694F0A8A}"/>
              </a:ext>
            </a:extLst>
          </p:cNvPr>
          <p:cNvSpPr>
            <a:spLocks noGrp="1"/>
          </p:cNvSpPr>
          <p:nvPr>
            <p:ph type="sldNum" sz="quarter" idx="12"/>
          </p:nvPr>
        </p:nvSpPr>
        <p:spPr/>
        <p:txBody>
          <a:bodyPr/>
          <a:lstStyle/>
          <a:p>
            <a:fld id="{1A3C6657-05FA-4207-AE6A-4CD066233943}" type="slidenum">
              <a:rPr lang="en-US" smtClean="0"/>
              <a:pPr/>
              <a:t>15</a:t>
            </a:fld>
            <a:endParaRPr lang="en-US" dirty="0"/>
          </a:p>
        </p:txBody>
      </p:sp>
    </p:spTree>
    <p:extLst>
      <p:ext uri="{BB962C8B-B14F-4D97-AF65-F5344CB8AC3E}">
        <p14:creationId xmlns:p14="http://schemas.microsoft.com/office/powerpoint/2010/main" val="3396907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BD6C9-B54D-FD4B-BD64-19C20E9CCADA}"/>
              </a:ext>
            </a:extLst>
          </p:cNvPr>
          <p:cNvSpPr>
            <a:spLocks noGrp="1"/>
          </p:cNvSpPr>
          <p:nvPr>
            <p:ph type="title"/>
          </p:nvPr>
        </p:nvSpPr>
        <p:spPr/>
        <p:txBody>
          <a:bodyPr>
            <a:normAutofit fontScale="90000"/>
          </a:bodyPr>
          <a:lstStyle/>
          <a:p>
            <a:r>
              <a:rPr lang="en-US" sz="2800" i="1" dirty="0"/>
              <a:t> </a:t>
            </a:r>
            <a:r>
              <a:rPr lang="en-US" sz="3600" dirty="0"/>
              <a:t>High-Income Subcommittee cont.</a:t>
            </a:r>
            <a:br>
              <a:rPr lang="en-US" sz="3600" dirty="0"/>
            </a:br>
            <a:r>
              <a:rPr lang="en-US" sz="2800" i="1" dirty="0"/>
              <a:t> </a:t>
            </a:r>
            <a:r>
              <a:rPr lang="en-US" sz="2800" i="1" u="sng" dirty="0"/>
              <a:t>A Real-world example:</a:t>
            </a:r>
          </a:p>
        </p:txBody>
      </p:sp>
      <p:sp>
        <p:nvSpPr>
          <p:cNvPr id="3" name="Content Placeholder 2">
            <a:extLst>
              <a:ext uri="{FF2B5EF4-FFF2-40B4-BE49-F238E27FC236}">
                <a16:creationId xmlns:a16="http://schemas.microsoft.com/office/drawing/2014/main" id="{99E7105E-6AFE-0B4E-BAAC-2DFAB5C290DE}"/>
              </a:ext>
            </a:extLst>
          </p:cNvPr>
          <p:cNvSpPr>
            <a:spLocks noGrp="1"/>
          </p:cNvSpPr>
          <p:nvPr>
            <p:ph idx="1"/>
          </p:nvPr>
        </p:nvSpPr>
        <p:spPr/>
        <p:txBody>
          <a:bodyPr>
            <a:normAutofit/>
          </a:bodyPr>
          <a:lstStyle/>
          <a:p>
            <a:r>
              <a:rPr lang="en-US" i="1" dirty="0"/>
              <a:t>Parties reside in Maryland and have 3 minor children.  </a:t>
            </a:r>
          </a:p>
          <a:p>
            <a:endParaRPr lang="en-US" sz="900" i="1" dirty="0"/>
          </a:p>
          <a:p>
            <a:pPr lvl="1"/>
            <a:r>
              <a:rPr lang="en-US" i="1" dirty="0"/>
              <a:t>Wife is a computer software programmer at a small, private firm in Montgomery County and has a salary of $129,000.  	</a:t>
            </a:r>
          </a:p>
          <a:p>
            <a:pPr lvl="1"/>
            <a:endParaRPr lang="en-US" sz="800" i="1" dirty="0"/>
          </a:p>
          <a:p>
            <a:pPr lvl="1"/>
            <a:r>
              <a:rPr lang="en-US" i="1" dirty="0"/>
              <a:t>Husband is a Special Education Instructor for the Prince George’s County Public School System and has a salary of $72,000.  </a:t>
            </a:r>
          </a:p>
          <a:p>
            <a:pPr lvl="1"/>
            <a:endParaRPr lang="en-US" sz="800" i="1" dirty="0"/>
          </a:p>
          <a:p>
            <a:pPr lvl="1"/>
            <a:r>
              <a:rPr lang="en-US" i="1" dirty="0"/>
              <a:t>The parties separate.  </a:t>
            </a:r>
          </a:p>
          <a:p>
            <a:pPr lvl="1"/>
            <a:endParaRPr lang="en-US" sz="800" i="1" dirty="0"/>
          </a:p>
          <a:p>
            <a:r>
              <a:rPr lang="en-US" b="1" i="1" dirty="0"/>
              <a:t>This case would fall outside of the existing Guidelines schedule.</a:t>
            </a:r>
            <a:endParaRPr lang="en-US" i="1" dirty="0"/>
          </a:p>
        </p:txBody>
      </p:sp>
      <p:sp>
        <p:nvSpPr>
          <p:cNvPr id="4" name="Slide Number Placeholder 3">
            <a:extLst>
              <a:ext uri="{FF2B5EF4-FFF2-40B4-BE49-F238E27FC236}">
                <a16:creationId xmlns:a16="http://schemas.microsoft.com/office/drawing/2014/main" id="{33E9F55A-D5AA-604F-9ACA-BBC18496CD67}"/>
              </a:ext>
            </a:extLst>
          </p:cNvPr>
          <p:cNvSpPr>
            <a:spLocks noGrp="1"/>
          </p:cNvSpPr>
          <p:nvPr>
            <p:ph type="sldNum" sz="quarter" idx="12"/>
          </p:nvPr>
        </p:nvSpPr>
        <p:spPr/>
        <p:txBody>
          <a:bodyPr/>
          <a:lstStyle/>
          <a:p>
            <a:fld id="{1A3C6657-05FA-4207-AE6A-4CD066233943}" type="slidenum">
              <a:rPr lang="en-US" smtClean="0"/>
              <a:pPr/>
              <a:t>16</a:t>
            </a:fld>
            <a:endParaRPr lang="en-US" dirty="0"/>
          </a:p>
        </p:txBody>
      </p:sp>
    </p:spTree>
    <p:extLst>
      <p:ext uri="{BB962C8B-B14F-4D97-AF65-F5344CB8AC3E}">
        <p14:creationId xmlns:p14="http://schemas.microsoft.com/office/powerpoint/2010/main" val="1994830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F1428-6170-7844-BE92-ACF2E9EA1559}"/>
              </a:ext>
            </a:extLst>
          </p:cNvPr>
          <p:cNvSpPr>
            <a:spLocks noGrp="1"/>
          </p:cNvSpPr>
          <p:nvPr>
            <p:ph type="title"/>
          </p:nvPr>
        </p:nvSpPr>
        <p:spPr>
          <a:xfrm>
            <a:off x="457200" y="742950"/>
            <a:ext cx="8229600" cy="985266"/>
          </a:xfrm>
        </p:spPr>
        <p:txBody>
          <a:bodyPr>
            <a:normAutofit fontScale="90000"/>
          </a:bodyPr>
          <a:lstStyle/>
          <a:p>
            <a:br>
              <a:rPr lang="en-US" dirty="0"/>
            </a:br>
            <a:br>
              <a:rPr lang="en-US" dirty="0"/>
            </a:br>
            <a:br>
              <a:rPr lang="en-US" dirty="0"/>
            </a:br>
            <a:r>
              <a:rPr lang="en-US" sz="4000" dirty="0"/>
              <a:t>High-Income Subcommittee cont.</a:t>
            </a:r>
            <a:br>
              <a:rPr lang="en-US" sz="4000" dirty="0"/>
            </a:br>
            <a:r>
              <a:rPr lang="en-US" dirty="0"/>
              <a:t> </a:t>
            </a:r>
            <a:r>
              <a:rPr lang="en-US" sz="2700" u="sng" dirty="0"/>
              <a:t>Result: Family Law Article 12-204(d) – Judicial Discretion</a:t>
            </a:r>
          </a:p>
        </p:txBody>
      </p:sp>
      <p:sp>
        <p:nvSpPr>
          <p:cNvPr id="3" name="Content Placeholder 2">
            <a:extLst>
              <a:ext uri="{FF2B5EF4-FFF2-40B4-BE49-F238E27FC236}">
                <a16:creationId xmlns:a16="http://schemas.microsoft.com/office/drawing/2014/main" id="{62800B60-906C-3240-9032-4826B28E42D8}"/>
              </a:ext>
            </a:extLst>
          </p:cNvPr>
          <p:cNvSpPr>
            <a:spLocks noGrp="1"/>
          </p:cNvSpPr>
          <p:nvPr>
            <p:ph idx="1"/>
          </p:nvPr>
        </p:nvSpPr>
        <p:spPr>
          <a:xfrm>
            <a:off x="457200" y="1828800"/>
            <a:ext cx="8229600" cy="2914650"/>
          </a:xfrm>
        </p:spPr>
        <p:txBody>
          <a:bodyPr/>
          <a:lstStyle/>
          <a:p>
            <a:pPr marL="0" indent="0">
              <a:buNone/>
            </a:pPr>
            <a:endParaRPr lang="en-US" dirty="0"/>
          </a:p>
          <a:p>
            <a:pPr marL="0" indent="0">
              <a:buNone/>
            </a:pPr>
            <a:r>
              <a:rPr lang="en-US" dirty="0"/>
              <a:t>“If the combined adjusted actual income exceeds the highest level specified in the schedule in subsection (e) of this section [the Schedule], the court may use its discretion in setting the amount of child support.”</a:t>
            </a:r>
          </a:p>
          <a:p>
            <a:pPr marL="0" indent="0">
              <a:buNone/>
            </a:pPr>
            <a:endParaRPr lang="en-US" i="1" dirty="0"/>
          </a:p>
        </p:txBody>
      </p:sp>
      <p:sp>
        <p:nvSpPr>
          <p:cNvPr id="4" name="Slide Number Placeholder 3">
            <a:extLst>
              <a:ext uri="{FF2B5EF4-FFF2-40B4-BE49-F238E27FC236}">
                <a16:creationId xmlns:a16="http://schemas.microsoft.com/office/drawing/2014/main" id="{9E1EB770-8067-AF4D-AB8D-6092600BCB11}"/>
              </a:ext>
            </a:extLst>
          </p:cNvPr>
          <p:cNvSpPr>
            <a:spLocks noGrp="1"/>
          </p:cNvSpPr>
          <p:nvPr>
            <p:ph type="sldNum" sz="quarter" idx="12"/>
          </p:nvPr>
        </p:nvSpPr>
        <p:spPr/>
        <p:txBody>
          <a:bodyPr/>
          <a:lstStyle/>
          <a:p>
            <a:fld id="{1A3C6657-05FA-4207-AE6A-4CD066233943}" type="slidenum">
              <a:rPr lang="en-US" smtClean="0"/>
              <a:pPr/>
              <a:t>17</a:t>
            </a:fld>
            <a:endParaRPr lang="en-US" dirty="0"/>
          </a:p>
        </p:txBody>
      </p:sp>
    </p:spTree>
    <p:extLst>
      <p:ext uri="{BB962C8B-B14F-4D97-AF65-F5344CB8AC3E}">
        <p14:creationId xmlns:p14="http://schemas.microsoft.com/office/powerpoint/2010/main" val="620974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2B06D-1444-8F4B-8240-CBC688084640}"/>
              </a:ext>
            </a:extLst>
          </p:cNvPr>
          <p:cNvSpPr>
            <a:spLocks noGrp="1"/>
          </p:cNvSpPr>
          <p:nvPr>
            <p:ph type="title"/>
          </p:nvPr>
        </p:nvSpPr>
        <p:spPr>
          <a:xfrm>
            <a:off x="457200" y="742950"/>
            <a:ext cx="8229600" cy="914400"/>
          </a:xfrm>
        </p:spPr>
        <p:txBody>
          <a:bodyPr>
            <a:normAutofit fontScale="90000"/>
          </a:bodyPr>
          <a:lstStyle/>
          <a:p>
            <a:br>
              <a:rPr lang="en-US" dirty="0"/>
            </a:br>
            <a:r>
              <a:rPr lang="en-US" sz="4000" dirty="0"/>
              <a:t> High-Income Subcommittee cont.</a:t>
            </a:r>
            <a:br>
              <a:rPr lang="en-US" sz="4000" dirty="0"/>
            </a:br>
            <a:r>
              <a:rPr lang="en-US" dirty="0"/>
              <a:t> </a:t>
            </a:r>
            <a:r>
              <a:rPr lang="en-US" sz="2700" u="sng" dirty="0"/>
              <a:t>This discretion is typically employed in two ways:</a:t>
            </a:r>
          </a:p>
        </p:txBody>
      </p:sp>
      <p:sp>
        <p:nvSpPr>
          <p:cNvPr id="3" name="Content Placeholder 2">
            <a:extLst>
              <a:ext uri="{FF2B5EF4-FFF2-40B4-BE49-F238E27FC236}">
                <a16:creationId xmlns:a16="http://schemas.microsoft.com/office/drawing/2014/main" id="{68BEC9DF-2BAD-864C-9A6D-FCD463213666}"/>
              </a:ext>
            </a:extLst>
          </p:cNvPr>
          <p:cNvSpPr>
            <a:spLocks noGrp="1"/>
          </p:cNvSpPr>
          <p:nvPr>
            <p:ph idx="1"/>
          </p:nvPr>
        </p:nvSpPr>
        <p:spPr>
          <a:xfrm>
            <a:off x="457200" y="1657350"/>
            <a:ext cx="8229600" cy="3086100"/>
          </a:xfrm>
        </p:spPr>
        <p:txBody>
          <a:bodyPr/>
          <a:lstStyle/>
          <a:p>
            <a:endParaRPr lang="en-US" dirty="0"/>
          </a:p>
          <a:p>
            <a:pPr marL="514350" indent="-514350">
              <a:buFont typeface="+mj-lt"/>
              <a:buAutoNum type="arabicPeriod"/>
            </a:pPr>
            <a:r>
              <a:rPr lang="en-US" dirty="0"/>
              <a:t>Detailed testimony and evidence regarding the needs of the children, and the adjudication of child support on a case-by-case basis; or</a:t>
            </a:r>
          </a:p>
          <a:p>
            <a:pPr marL="514350" indent="-514350">
              <a:buFont typeface="+mj-lt"/>
              <a:buAutoNum type="arabicPeriod"/>
            </a:pPr>
            <a:endParaRPr lang="en-US" sz="800" dirty="0"/>
          </a:p>
          <a:p>
            <a:pPr marL="514350" indent="-514350">
              <a:buFont typeface="+mj-lt"/>
              <a:buAutoNum type="arabicPeriod"/>
            </a:pPr>
            <a:r>
              <a:rPr lang="en-US" dirty="0"/>
              <a:t>Extrapolation of the existing Guidelines Support schedule through utilization of the SASI support calculation program</a:t>
            </a:r>
          </a:p>
        </p:txBody>
      </p:sp>
      <p:sp>
        <p:nvSpPr>
          <p:cNvPr id="4" name="Slide Number Placeholder 3">
            <a:extLst>
              <a:ext uri="{FF2B5EF4-FFF2-40B4-BE49-F238E27FC236}">
                <a16:creationId xmlns:a16="http://schemas.microsoft.com/office/drawing/2014/main" id="{94ADDE3F-9FDA-B84B-A62E-911D290176CB}"/>
              </a:ext>
            </a:extLst>
          </p:cNvPr>
          <p:cNvSpPr>
            <a:spLocks noGrp="1"/>
          </p:cNvSpPr>
          <p:nvPr>
            <p:ph type="sldNum" sz="quarter" idx="12"/>
          </p:nvPr>
        </p:nvSpPr>
        <p:spPr/>
        <p:txBody>
          <a:bodyPr/>
          <a:lstStyle/>
          <a:p>
            <a:fld id="{1A3C6657-05FA-4207-AE6A-4CD066233943}" type="slidenum">
              <a:rPr lang="en-US" smtClean="0"/>
              <a:pPr/>
              <a:t>18</a:t>
            </a:fld>
            <a:endParaRPr lang="en-US" dirty="0"/>
          </a:p>
        </p:txBody>
      </p:sp>
    </p:spTree>
    <p:extLst>
      <p:ext uri="{BB962C8B-B14F-4D97-AF65-F5344CB8AC3E}">
        <p14:creationId xmlns:p14="http://schemas.microsoft.com/office/powerpoint/2010/main" val="2271515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92329-6C92-F045-A387-A33FDACDF400}"/>
              </a:ext>
            </a:extLst>
          </p:cNvPr>
          <p:cNvSpPr>
            <a:spLocks noGrp="1"/>
          </p:cNvSpPr>
          <p:nvPr>
            <p:ph type="title"/>
          </p:nvPr>
        </p:nvSpPr>
        <p:spPr/>
        <p:txBody>
          <a:bodyPr>
            <a:normAutofit fontScale="90000"/>
          </a:bodyPr>
          <a:lstStyle/>
          <a:p>
            <a:r>
              <a:rPr lang="en-US" sz="4000" dirty="0"/>
              <a:t> High-Income Subcommittee cont.</a:t>
            </a:r>
            <a:br>
              <a:rPr lang="en-US" sz="3200" dirty="0"/>
            </a:br>
            <a:r>
              <a:rPr lang="en-US" sz="2400" dirty="0"/>
              <a:t> </a:t>
            </a:r>
            <a:r>
              <a:rPr lang="en-US" sz="2700" u="sng" dirty="0"/>
              <a:t>Drawbacks to this approach:</a:t>
            </a:r>
          </a:p>
        </p:txBody>
      </p:sp>
      <p:sp>
        <p:nvSpPr>
          <p:cNvPr id="6" name="Text Placeholder 5">
            <a:extLst>
              <a:ext uri="{FF2B5EF4-FFF2-40B4-BE49-F238E27FC236}">
                <a16:creationId xmlns:a16="http://schemas.microsoft.com/office/drawing/2014/main" id="{2E080367-2615-0848-91F8-62100F082A0D}"/>
              </a:ext>
            </a:extLst>
          </p:cNvPr>
          <p:cNvSpPr>
            <a:spLocks noGrp="1"/>
          </p:cNvSpPr>
          <p:nvPr>
            <p:ph type="body" idx="1"/>
          </p:nvPr>
        </p:nvSpPr>
        <p:spPr/>
        <p:txBody>
          <a:bodyPr/>
          <a:lstStyle/>
          <a:p>
            <a:r>
              <a:rPr lang="en-US" dirty="0"/>
              <a:t>Case-by-Case Adjudication</a:t>
            </a:r>
          </a:p>
        </p:txBody>
      </p:sp>
      <p:sp>
        <p:nvSpPr>
          <p:cNvPr id="8" name="Text Placeholder 7">
            <a:extLst>
              <a:ext uri="{FF2B5EF4-FFF2-40B4-BE49-F238E27FC236}">
                <a16:creationId xmlns:a16="http://schemas.microsoft.com/office/drawing/2014/main" id="{1F610555-21F6-1E47-8462-7C33366E2B9E}"/>
              </a:ext>
            </a:extLst>
          </p:cNvPr>
          <p:cNvSpPr>
            <a:spLocks noGrp="1"/>
          </p:cNvSpPr>
          <p:nvPr>
            <p:ph type="body" sz="half" idx="3"/>
          </p:nvPr>
        </p:nvSpPr>
        <p:spPr/>
        <p:txBody>
          <a:bodyPr>
            <a:normAutofit/>
          </a:bodyPr>
          <a:lstStyle/>
          <a:p>
            <a:r>
              <a:rPr lang="en-US" dirty="0"/>
              <a:t>Extrapolation of Guidelines</a:t>
            </a:r>
          </a:p>
        </p:txBody>
      </p:sp>
      <p:sp>
        <p:nvSpPr>
          <p:cNvPr id="7" name="Content Placeholder 6">
            <a:extLst>
              <a:ext uri="{FF2B5EF4-FFF2-40B4-BE49-F238E27FC236}">
                <a16:creationId xmlns:a16="http://schemas.microsoft.com/office/drawing/2014/main" id="{6206A077-F3EE-B14B-AA9B-CFCA81D63F3F}"/>
              </a:ext>
            </a:extLst>
          </p:cNvPr>
          <p:cNvSpPr>
            <a:spLocks noGrp="1"/>
          </p:cNvSpPr>
          <p:nvPr>
            <p:ph sz="quarter" idx="2"/>
          </p:nvPr>
        </p:nvSpPr>
        <p:spPr/>
        <p:txBody>
          <a:bodyPr/>
          <a:lstStyle/>
          <a:p>
            <a:r>
              <a:rPr lang="en-US" dirty="0"/>
              <a:t>Results in scenarios in which similarly situated children/families receive significantly disparate child support outcomes</a:t>
            </a:r>
          </a:p>
          <a:p>
            <a:endParaRPr lang="en-US" sz="800" dirty="0"/>
          </a:p>
          <a:p>
            <a:r>
              <a:rPr lang="en-US" dirty="0"/>
              <a:t>Issues of judicial economy and litigation expense</a:t>
            </a:r>
          </a:p>
        </p:txBody>
      </p:sp>
      <p:sp>
        <p:nvSpPr>
          <p:cNvPr id="9" name="Content Placeholder 8">
            <a:extLst>
              <a:ext uri="{FF2B5EF4-FFF2-40B4-BE49-F238E27FC236}">
                <a16:creationId xmlns:a16="http://schemas.microsoft.com/office/drawing/2014/main" id="{B80B4307-6D7E-4F4E-AB52-29D768E7BB5F}"/>
              </a:ext>
            </a:extLst>
          </p:cNvPr>
          <p:cNvSpPr>
            <a:spLocks noGrp="1"/>
          </p:cNvSpPr>
          <p:nvPr>
            <p:ph sz="quarter" idx="4"/>
          </p:nvPr>
        </p:nvSpPr>
        <p:spPr/>
        <p:txBody>
          <a:bodyPr/>
          <a:lstStyle/>
          <a:p>
            <a:r>
              <a:rPr lang="en-US" dirty="0"/>
              <a:t>Extrapolation of the Guidelines using existing support calculation computer programs results in support awards that are not based upon current economic data</a:t>
            </a:r>
          </a:p>
        </p:txBody>
      </p:sp>
      <p:sp>
        <p:nvSpPr>
          <p:cNvPr id="4" name="Slide Number Placeholder 3">
            <a:extLst>
              <a:ext uri="{FF2B5EF4-FFF2-40B4-BE49-F238E27FC236}">
                <a16:creationId xmlns:a16="http://schemas.microsoft.com/office/drawing/2014/main" id="{B30096AF-C96F-9D45-AB4D-4ADE3CE6ABC5}"/>
              </a:ext>
            </a:extLst>
          </p:cNvPr>
          <p:cNvSpPr>
            <a:spLocks noGrp="1"/>
          </p:cNvSpPr>
          <p:nvPr>
            <p:ph type="sldNum" sz="quarter" idx="12"/>
          </p:nvPr>
        </p:nvSpPr>
        <p:spPr/>
        <p:txBody>
          <a:bodyPr/>
          <a:lstStyle/>
          <a:p>
            <a:fld id="{1A3C6657-05FA-4207-AE6A-4CD066233943}" type="slidenum">
              <a:rPr lang="en-US" smtClean="0"/>
              <a:pPr/>
              <a:t>19</a:t>
            </a:fld>
            <a:endParaRPr lang="en-US" dirty="0"/>
          </a:p>
        </p:txBody>
      </p:sp>
    </p:spTree>
    <p:extLst>
      <p:ext uri="{BB962C8B-B14F-4D97-AF65-F5344CB8AC3E}">
        <p14:creationId xmlns:p14="http://schemas.microsoft.com/office/powerpoint/2010/main" val="497251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Introduction &amp; Purpose</a:t>
            </a:r>
          </a:p>
        </p:txBody>
      </p:sp>
      <p:sp>
        <p:nvSpPr>
          <p:cNvPr id="3" name="Content Placeholder 2"/>
          <p:cNvSpPr>
            <a:spLocks noGrp="1"/>
          </p:cNvSpPr>
          <p:nvPr>
            <p:ph idx="1"/>
          </p:nvPr>
        </p:nvSpPr>
        <p:spPr>
          <a:xfrm>
            <a:off x="457200" y="1543049"/>
            <a:ext cx="8229600" cy="3291840"/>
          </a:xfrm>
        </p:spPr>
        <p:txBody>
          <a:bodyPr>
            <a:normAutofit lnSpcReduction="10000"/>
          </a:bodyPr>
          <a:lstStyle/>
          <a:p>
            <a:r>
              <a:rPr lang="en-US" dirty="0"/>
              <a:t>Maryland Child Support Guidelines</a:t>
            </a:r>
          </a:p>
          <a:p>
            <a:endParaRPr lang="en-US" dirty="0"/>
          </a:p>
          <a:p>
            <a:r>
              <a:rPr lang="en-US" dirty="0"/>
              <a:t>Child Support Guidelines Advisory Committee</a:t>
            </a:r>
          </a:p>
          <a:p>
            <a:endParaRPr lang="en-US" dirty="0"/>
          </a:p>
          <a:p>
            <a:r>
              <a:rPr lang="en-US" dirty="0"/>
              <a:t>Discussion of current issues and concerns</a:t>
            </a:r>
          </a:p>
          <a:p>
            <a:endParaRPr lang="en-US" dirty="0"/>
          </a:p>
          <a:p>
            <a:r>
              <a:rPr lang="en-US" dirty="0"/>
              <a:t>Proposed solutions for legislative consideration</a:t>
            </a:r>
          </a:p>
        </p:txBody>
      </p:sp>
      <p:sp>
        <p:nvSpPr>
          <p:cNvPr id="4" name="Slide Number Placeholder 3"/>
          <p:cNvSpPr>
            <a:spLocks noGrp="1"/>
          </p:cNvSpPr>
          <p:nvPr>
            <p:ph type="sldNum" sz="quarter" idx="12"/>
          </p:nvPr>
        </p:nvSpPr>
        <p:spPr/>
        <p:txBody>
          <a:bodyPr/>
          <a:lstStyle/>
          <a:p>
            <a:fld id="{1A3C6657-05FA-4207-AE6A-4CD066233943}"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F97B946-79A3-4E4C-8CD5-B5542943397E}"/>
              </a:ext>
            </a:extLst>
          </p:cNvPr>
          <p:cNvSpPr>
            <a:spLocks noGrp="1"/>
          </p:cNvSpPr>
          <p:nvPr>
            <p:ph type="title"/>
          </p:nvPr>
        </p:nvSpPr>
        <p:spPr/>
        <p:txBody>
          <a:bodyPr>
            <a:normAutofit fontScale="90000"/>
          </a:bodyPr>
          <a:lstStyle/>
          <a:p>
            <a:r>
              <a:rPr lang="en-US" sz="2400" dirty="0"/>
              <a:t> </a:t>
            </a:r>
            <a:r>
              <a:rPr lang="en-US" sz="4000" dirty="0"/>
              <a:t>High-Income Subcommittee cont.</a:t>
            </a:r>
            <a:br>
              <a:rPr lang="en-US" sz="2400" dirty="0"/>
            </a:br>
            <a:r>
              <a:rPr lang="en-US" sz="2700" dirty="0"/>
              <a:t> </a:t>
            </a:r>
            <a:r>
              <a:rPr lang="en-US" sz="2700" u="sng" dirty="0"/>
              <a:t>A Practical Solution:</a:t>
            </a:r>
          </a:p>
        </p:txBody>
      </p:sp>
      <p:sp>
        <p:nvSpPr>
          <p:cNvPr id="9" name="Content Placeholder 8">
            <a:extLst>
              <a:ext uri="{FF2B5EF4-FFF2-40B4-BE49-F238E27FC236}">
                <a16:creationId xmlns:a16="http://schemas.microsoft.com/office/drawing/2014/main" id="{3093DFFF-49B0-C34C-98A9-2F2F592E5660}"/>
              </a:ext>
            </a:extLst>
          </p:cNvPr>
          <p:cNvSpPr>
            <a:spLocks noGrp="1"/>
          </p:cNvSpPr>
          <p:nvPr>
            <p:ph idx="1"/>
          </p:nvPr>
        </p:nvSpPr>
        <p:spPr>
          <a:xfrm>
            <a:off x="457200" y="1581150"/>
            <a:ext cx="8229600" cy="3291840"/>
          </a:xfrm>
        </p:spPr>
        <p:txBody>
          <a:bodyPr>
            <a:normAutofit/>
          </a:bodyPr>
          <a:lstStyle/>
          <a:p>
            <a:r>
              <a:rPr lang="en-US" dirty="0"/>
              <a:t>Expand the current Guidelines Schedule from $15,000 to $30,000</a:t>
            </a:r>
          </a:p>
          <a:p>
            <a:endParaRPr lang="en-US" sz="800" dirty="0"/>
          </a:p>
          <a:p>
            <a:r>
              <a:rPr lang="en-US" dirty="0"/>
              <a:t>Base the expanded schedule on actual, current economic data (as opposed to mere mathematical extrapolation)</a:t>
            </a:r>
          </a:p>
          <a:p>
            <a:endParaRPr lang="en-US" sz="800" dirty="0"/>
          </a:p>
          <a:p>
            <a:r>
              <a:rPr lang="en-US" dirty="0"/>
              <a:t>Promote uniformity of child support outcomes for families within the combined actual adjusted income range of $15,000 to $30,000</a:t>
            </a:r>
          </a:p>
          <a:p>
            <a:endParaRPr lang="en-US" sz="800" dirty="0"/>
          </a:p>
          <a:p>
            <a:r>
              <a:rPr lang="en-US" dirty="0"/>
              <a:t>Continue to allow judicial discretion in cases involving significant wealth (</a:t>
            </a:r>
            <a:r>
              <a:rPr lang="en-US" i="1" dirty="0"/>
              <a:t>i.e.</a:t>
            </a:r>
            <a:r>
              <a:rPr lang="en-US" dirty="0"/>
              <a:t>- cases above $30,000)</a:t>
            </a:r>
          </a:p>
          <a:p>
            <a:endParaRPr lang="en-US" dirty="0"/>
          </a:p>
        </p:txBody>
      </p:sp>
      <p:sp>
        <p:nvSpPr>
          <p:cNvPr id="7" name="Slide Number Placeholder 6">
            <a:extLst>
              <a:ext uri="{FF2B5EF4-FFF2-40B4-BE49-F238E27FC236}">
                <a16:creationId xmlns:a16="http://schemas.microsoft.com/office/drawing/2014/main" id="{87BD911C-019B-ED45-A35D-6D0709869942}"/>
              </a:ext>
            </a:extLst>
          </p:cNvPr>
          <p:cNvSpPr>
            <a:spLocks noGrp="1"/>
          </p:cNvSpPr>
          <p:nvPr>
            <p:ph type="sldNum" sz="quarter" idx="12"/>
          </p:nvPr>
        </p:nvSpPr>
        <p:spPr/>
        <p:txBody>
          <a:bodyPr/>
          <a:lstStyle/>
          <a:p>
            <a:fld id="{1A3C6657-05FA-4207-AE6A-4CD066233943}" type="slidenum">
              <a:rPr lang="en-US" smtClean="0"/>
              <a:pPr/>
              <a:t>20</a:t>
            </a:fld>
            <a:endParaRPr lang="en-US" dirty="0"/>
          </a:p>
        </p:txBody>
      </p:sp>
    </p:spTree>
    <p:extLst>
      <p:ext uri="{BB962C8B-B14F-4D97-AF65-F5344CB8AC3E}">
        <p14:creationId xmlns:p14="http://schemas.microsoft.com/office/powerpoint/2010/main" val="1982647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24484"/>
          </a:xfrm>
        </p:spPr>
        <p:txBody>
          <a:bodyPr>
            <a:normAutofit fontScale="90000"/>
          </a:bodyPr>
          <a:lstStyle/>
          <a:p>
            <a:r>
              <a:rPr lang="en-US" sz="4000" dirty="0"/>
              <a:t> High-Income Subcommittee cont.</a:t>
            </a:r>
            <a:br>
              <a:rPr lang="en-US" sz="2400" dirty="0"/>
            </a:br>
            <a:r>
              <a:rPr lang="en-US" sz="2400" dirty="0"/>
              <a:t> </a:t>
            </a:r>
            <a:r>
              <a:rPr lang="en-US" sz="2700" u="sng" dirty="0"/>
              <a:t>Extend Guidelines from $15,000 to $30,000</a:t>
            </a:r>
          </a:p>
        </p:txBody>
      </p:sp>
      <p:sp>
        <p:nvSpPr>
          <p:cNvPr id="3" name="Content Placeholder 2"/>
          <p:cNvSpPr>
            <a:spLocks noGrp="1"/>
          </p:cNvSpPr>
          <p:nvPr>
            <p:ph idx="1"/>
          </p:nvPr>
        </p:nvSpPr>
        <p:spPr>
          <a:xfrm>
            <a:off x="609600" y="1028699"/>
            <a:ext cx="8077200" cy="3771900"/>
          </a:xfrm>
        </p:spPr>
        <p:txBody>
          <a:bodyPr>
            <a:normAutofit fontScale="92500" lnSpcReduction="20000"/>
          </a:bodyPr>
          <a:lstStyle/>
          <a:p>
            <a:pPr>
              <a:buNone/>
            </a:pPr>
            <a:endParaRPr lang="en-US" sz="1100" b="1" dirty="0">
              <a:solidFill>
                <a:srgbClr val="FF0000"/>
              </a:solidFill>
              <a:latin typeface="+mj-lt"/>
            </a:endParaRPr>
          </a:p>
          <a:p>
            <a:pPr>
              <a:buNone/>
            </a:pPr>
            <a:endParaRPr lang="en-US" sz="1100" b="1" dirty="0">
              <a:latin typeface="+mj-lt"/>
            </a:endParaRPr>
          </a:p>
          <a:p>
            <a:pPr>
              <a:buNone/>
            </a:pPr>
            <a:r>
              <a:rPr lang="en-US" sz="1400" b="1" dirty="0">
                <a:latin typeface="+mj-lt"/>
              </a:rPr>
              <a:t>Combined Adjusted </a:t>
            </a:r>
          </a:p>
          <a:p>
            <a:pPr>
              <a:buNone/>
            </a:pPr>
            <a:r>
              <a:rPr lang="en-US" sz="1400" b="1" dirty="0">
                <a:latin typeface="+mj-lt"/>
              </a:rPr>
              <a:t>Actual Income	1 Child	2 Children	3 Children	4 Children	5 Children	6 or More Children</a:t>
            </a:r>
            <a:endParaRPr lang="en-US" sz="1400" dirty="0">
              <a:latin typeface="+mj-lt"/>
            </a:endParaRPr>
          </a:p>
          <a:p>
            <a:pPr fontAlgn="base">
              <a:buNone/>
            </a:pPr>
            <a:r>
              <a:rPr lang="en-US" sz="1300" dirty="0">
                <a:latin typeface="+mj-lt"/>
              </a:rPr>
              <a:t>									     	                                                        14700                                 1903                  2790                   3312                 3708                  4102               4477  </a:t>
            </a:r>
          </a:p>
          <a:p>
            <a:pPr fontAlgn="base">
              <a:buNone/>
            </a:pPr>
            <a:r>
              <a:rPr lang="en-US" sz="1300" dirty="0">
                <a:latin typeface="+mj-lt"/>
              </a:rPr>
              <a:t>        14750                                 1910                  2800                   3323                 3721                  4116               4493       </a:t>
            </a:r>
            <a:br>
              <a:rPr lang="en-US" sz="1300" dirty="0">
                <a:latin typeface="+mj-lt"/>
              </a:rPr>
            </a:br>
            <a:r>
              <a:rPr lang="en-US" sz="1300" dirty="0">
                <a:latin typeface="+mj-lt"/>
              </a:rPr>
              <a:t>14800                                 1916                  2809                   3334                 3734                  4130               4508       </a:t>
            </a:r>
            <a:br>
              <a:rPr lang="en-US" sz="1300" dirty="0">
                <a:latin typeface="+mj-lt"/>
              </a:rPr>
            </a:br>
            <a:r>
              <a:rPr lang="en-US" sz="1300" dirty="0">
                <a:latin typeface="+mj-lt"/>
              </a:rPr>
              <a:t>14850                                 1923                  2819                   3345                 3746                  4144               4523       </a:t>
            </a:r>
            <a:br>
              <a:rPr lang="en-US" sz="1300" dirty="0">
                <a:latin typeface="+mj-lt"/>
              </a:rPr>
            </a:br>
            <a:r>
              <a:rPr lang="en-US" sz="1300" dirty="0">
                <a:latin typeface="+mj-lt"/>
              </a:rPr>
              <a:t>14900                                 1929                  2828                   3357                 3759                  4158               4538       </a:t>
            </a:r>
            <a:br>
              <a:rPr lang="en-US" sz="1300" dirty="0">
                <a:latin typeface="+mj-lt"/>
              </a:rPr>
            </a:br>
            <a:r>
              <a:rPr lang="en-US" sz="1300" dirty="0">
                <a:latin typeface="+mj-lt"/>
              </a:rPr>
              <a:t>14950                                 1936                  2838                   3368                 3772                  4172               4554       </a:t>
            </a:r>
            <a:br>
              <a:rPr lang="en-US" sz="1300" dirty="0">
                <a:latin typeface="+mj-lt"/>
              </a:rPr>
            </a:br>
            <a:r>
              <a:rPr lang="en-US" sz="1300" dirty="0">
                <a:latin typeface="+mj-lt"/>
              </a:rPr>
              <a:t>15000                                 1942                  2847                   3379                 3784                  4186               4569</a:t>
            </a:r>
          </a:p>
          <a:p>
            <a:pPr fontAlgn="base">
              <a:buNone/>
            </a:pPr>
            <a:r>
              <a:rPr lang="en-US" sz="1300" dirty="0">
                <a:latin typeface="+mj-lt"/>
              </a:rPr>
              <a:t>	.   .   .</a:t>
            </a:r>
          </a:p>
          <a:p>
            <a:pPr fontAlgn="base">
              <a:buNone/>
            </a:pPr>
            <a:r>
              <a:rPr lang="en-US" sz="1300" dirty="0">
                <a:latin typeface="+mj-lt"/>
              </a:rPr>
              <a:t>	 </a:t>
            </a:r>
            <a:r>
              <a:rPr lang="en-US" sz="1300" dirty="0">
                <a:solidFill>
                  <a:srgbClr val="FF0000"/>
                </a:solidFill>
                <a:latin typeface="+mj-lt"/>
              </a:rPr>
              <a:t>29700		3143	4564	  5220	 5831	   6414	 6972</a:t>
            </a:r>
          </a:p>
          <a:p>
            <a:pPr>
              <a:buNone/>
            </a:pPr>
            <a:r>
              <a:rPr lang="en-US" sz="1300" dirty="0">
                <a:solidFill>
                  <a:srgbClr val="FF0000"/>
                </a:solidFill>
                <a:latin typeface="+mj-lt"/>
              </a:rPr>
              <a:t>	 29750		3147	4570	  5226	 5837	   6421	 6980</a:t>
            </a:r>
          </a:p>
          <a:p>
            <a:pPr>
              <a:buNone/>
            </a:pPr>
            <a:r>
              <a:rPr lang="en-US" sz="1400" b="1" dirty="0">
                <a:solidFill>
                  <a:srgbClr val="FF0000"/>
                </a:solidFill>
              </a:rPr>
              <a:t>	 </a:t>
            </a:r>
            <a:r>
              <a:rPr lang="en-US" sz="1300" dirty="0">
                <a:solidFill>
                  <a:srgbClr val="FF0000"/>
                </a:solidFill>
                <a:latin typeface="+mj-lt"/>
              </a:rPr>
              <a:t>29800	  	3150                 4575                    5232                5844                   6428               6988</a:t>
            </a:r>
          </a:p>
          <a:p>
            <a:pPr>
              <a:buNone/>
            </a:pPr>
            <a:r>
              <a:rPr lang="en-US" sz="1300" dirty="0">
                <a:solidFill>
                  <a:srgbClr val="FF0000"/>
                </a:solidFill>
                <a:latin typeface="+mj-lt"/>
              </a:rPr>
              <a:t>	 29850		3153	4580	  5238	 5851                   6436   	 6996</a:t>
            </a:r>
          </a:p>
          <a:p>
            <a:pPr>
              <a:buNone/>
            </a:pPr>
            <a:r>
              <a:rPr lang="en-US" sz="1300" dirty="0">
                <a:solidFill>
                  <a:srgbClr val="FF0000"/>
                </a:solidFill>
                <a:latin typeface="+mj-lt"/>
              </a:rPr>
              <a:t>	 29900		3157	4586	  5244	 5857	   6443	 7004</a:t>
            </a:r>
          </a:p>
          <a:p>
            <a:pPr>
              <a:buNone/>
            </a:pPr>
            <a:r>
              <a:rPr lang="en-US" sz="1300" dirty="0">
                <a:solidFill>
                  <a:srgbClr val="FF0000"/>
                </a:solidFill>
                <a:latin typeface="+mj-lt"/>
              </a:rPr>
              <a:t> 	 29950		3160	4591	  5259	 5864	   6451	 7012</a:t>
            </a:r>
          </a:p>
          <a:p>
            <a:pPr>
              <a:buNone/>
            </a:pPr>
            <a:r>
              <a:rPr lang="en-US" sz="1300" dirty="0">
                <a:solidFill>
                  <a:srgbClr val="FF0000"/>
                </a:solidFill>
                <a:latin typeface="+mj-lt"/>
              </a:rPr>
              <a:t>	 30000		3163	4596	  5256	 5871	   6458	 7020</a:t>
            </a:r>
          </a:p>
          <a:p>
            <a:pPr fontAlgn="base">
              <a:buNone/>
            </a:pPr>
            <a:endParaRPr lang="en-US" sz="1300" dirty="0">
              <a:latin typeface="+mj-lt"/>
            </a:endParaRPr>
          </a:p>
        </p:txBody>
      </p:sp>
      <p:sp>
        <p:nvSpPr>
          <p:cNvPr id="4" name="Slide Number Placeholder 3"/>
          <p:cNvSpPr>
            <a:spLocks noGrp="1"/>
          </p:cNvSpPr>
          <p:nvPr>
            <p:ph type="sldNum" sz="quarter" idx="12"/>
          </p:nvPr>
        </p:nvSpPr>
        <p:spPr/>
        <p:txBody>
          <a:bodyPr/>
          <a:lstStyle/>
          <a:p>
            <a:fld id="{1A3C6657-05FA-4207-AE6A-4CD066233943}"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1500"/>
            <a:ext cx="8229600" cy="557784"/>
          </a:xfrm>
        </p:spPr>
        <p:txBody>
          <a:bodyPr>
            <a:noAutofit/>
          </a:bodyPr>
          <a:lstStyle/>
          <a:p>
            <a:r>
              <a:rPr lang="en-US" sz="3600" dirty="0"/>
              <a:t>Cliff Effect Subcommittee </a:t>
            </a:r>
          </a:p>
        </p:txBody>
      </p:sp>
      <p:sp>
        <p:nvSpPr>
          <p:cNvPr id="3" name="Content Placeholder 2"/>
          <p:cNvSpPr>
            <a:spLocks noGrp="1"/>
          </p:cNvSpPr>
          <p:nvPr>
            <p:ph idx="1"/>
          </p:nvPr>
        </p:nvSpPr>
        <p:spPr>
          <a:xfrm>
            <a:off x="304800" y="1371600"/>
            <a:ext cx="8458200" cy="3657600"/>
          </a:xfrm>
        </p:spPr>
        <p:txBody>
          <a:bodyPr>
            <a:normAutofit/>
          </a:bodyPr>
          <a:lstStyle/>
          <a:p>
            <a:pPr marL="456674" indent="-456674">
              <a:buNone/>
            </a:pPr>
            <a:r>
              <a:rPr lang="en-US" sz="2200" b="1" i="1" dirty="0"/>
              <a:t>Cliff Effect </a:t>
            </a:r>
            <a:r>
              <a:rPr lang="en-US" sz="2200" dirty="0"/>
              <a:t>refers to the precipitous drop in the calculated child support obligation when shared physical custody by the support obligor reaches 35% of the overnights in a calendar year</a:t>
            </a:r>
            <a:r>
              <a:rPr lang="en-US" sz="2400" dirty="0"/>
              <a:t>.</a:t>
            </a:r>
          </a:p>
          <a:p>
            <a:pPr>
              <a:buNone/>
            </a:pPr>
            <a:endParaRPr lang="en-US" dirty="0"/>
          </a:p>
        </p:txBody>
      </p:sp>
      <p:sp>
        <p:nvSpPr>
          <p:cNvPr id="4" name="Slide Number Placeholder 3"/>
          <p:cNvSpPr>
            <a:spLocks noGrp="1"/>
          </p:cNvSpPr>
          <p:nvPr>
            <p:ph type="sldNum" sz="quarter" idx="12"/>
          </p:nvPr>
        </p:nvSpPr>
        <p:spPr/>
        <p:txBody>
          <a:bodyPr/>
          <a:lstStyle/>
          <a:p>
            <a:fld id="{1A3C6657-05FA-4207-AE6A-4CD066233943}" type="slidenum">
              <a:rPr lang="en-US" smtClean="0"/>
              <a:pPr/>
              <a:t>22</a:t>
            </a:fld>
            <a:endParaRPr lang="en-US" dirty="0"/>
          </a:p>
        </p:txBody>
      </p:sp>
      <p:graphicFrame>
        <p:nvGraphicFramePr>
          <p:cNvPr id="6" name="Chart 5"/>
          <p:cNvGraphicFramePr/>
          <p:nvPr/>
        </p:nvGraphicFramePr>
        <p:xfrm>
          <a:off x="304800" y="2571750"/>
          <a:ext cx="4038600" cy="2286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4419600" y="2628900"/>
          <a:ext cx="4343400" cy="21717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150"/>
            <a:ext cx="8229600" cy="729234"/>
          </a:xfrm>
        </p:spPr>
        <p:txBody>
          <a:bodyPr>
            <a:normAutofit/>
          </a:bodyPr>
          <a:lstStyle/>
          <a:p>
            <a:r>
              <a:rPr lang="en-US" sz="3600" dirty="0"/>
              <a:t>Cliff Effect Subcommittee Cont.</a:t>
            </a:r>
          </a:p>
        </p:txBody>
      </p:sp>
      <p:sp>
        <p:nvSpPr>
          <p:cNvPr id="3" name="Content Placeholder 2"/>
          <p:cNvSpPr>
            <a:spLocks noGrp="1"/>
          </p:cNvSpPr>
          <p:nvPr>
            <p:ph idx="1"/>
          </p:nvPr>
        </p:nvSpPr>
        <p:spPr>
          <a:xfrm>
            <a:off x="457200" y="1451611"/>
            <a:ext cx="8229600" cy="3463290"/>
          </a:xfrm>
        </p:spPr>
        <p:txBody>
          <a:bodyPr>
            <a:normAutofit fontScale="47500" lnSpcReduction="20000"/>
          </a:bodyPr>
          <a:lstStyle/>
          <a:p>
            <a:pPr>
              <a:buNone/>
            </a:pPr>
            <a:r>
              <a:rPr lang="en-US" sz="3500" b="1" dirty="0"/>
              <a:t>Shared Parenting Time - Problems with the "Cliff“</a:t>
            </a:r>
            <a:endParaRPr lang="en-US" sz="3500" dirty="0"/>
          </a:p>
          <a:p>
            <a:pPr>
              <a:buNone/>
            </a:pPr>
            <a:endParaRPr lang="en-US" sz="3100" dirty="0"/>
          </a:p>
          <a:p>
            <a:pPr marL="513821" indent="-513821">
              <a:buFont typeface="+mj-lt"/>
              <a:buAutoNum type="arabicPeriod"/>
            </a:pPr>
            <a:r>
              <a:rPr lang="en-US" sz="3500" b="1" u="sng" dirty="0"/>
              <a:t>Conflict among parents</a:t>
            </a:r>
            <a:r>
              <a:rPr lang="en-US" sz="3500" dirty="0"/>
              <a:t> during custody and support litigation because one or two extra overnights per year will result in a significant change in the support obligation; parental conflict over child support amounts resulting from the "cliff" </a:t>
            </a:r>
            <a:r>
              <a:rPr lang="en-US" sz="3500" b="1" u="sng" dirty="0"/>
              <a:t>thereby diminishes the best interests of the child</a:t>
            </a:r>
            <a:r>
              <a:rPr lang="en-US" sz="3500" dirty="0"/>
              <a:t> from being at the center of custody and parenting time discussions.</a:t>
            </a:r>
          </a:p>
          <a:p>
            <a:pPr marL="513821" indent="-513821">
              <a:buFont typeface="+mj-lt"/>
              <a:buAutoNum type="arabicPeriod"/>
            </a:pPr>
            <a:endParaRPr lang="en-US" sz="3500" b="1" u="sng" dirty="0"/>
          </a:p>
          <a:p>
            <a:pPr marL="513821" indent="-513821">
              <a:buFont typeface="+mj-lt"/>
              <a:buAutoNum type="arabicPeriod"/>
            </a:pPr>
            <a:r>
              <a:rPr lang="en-US" sz="3500" b="1" u="sng" dirty="0"/>
              <a:t>Inaccurately assumes that parenting expenses are the same</a:t>
            </a:r>
            <a:r>
              <a:rPr lang="en-US" sz="3500" dirty="0"/>
              <a:t> for parents with 5 percent parenting time (18 overnights per year) and 30 percent parenting time (109 overnights per year); more accurate and perhaps more fair to assume a linear rate of increased child expenses for  the noncustodial parent  (NCP) as the NCP's number of overnights increase.</a:t>
            </a:r>
          </a:p>
          <a:p>
            <a:endParaRPr lang="en-US" sz="3500" dirty="0"/>
          </a:p>
        </p:txBody>
      </p:sp>
      <p:sp>
        <p:nvSpPr>
          <p:cNvPr id="4" name="Slide Number Placeholder 3"/>
          <p:cNvSpPr>
            <a:spLocks noGrp="1"/>
          </p:cNvSpPr>
          <p:nvPr>
            <p:ph type="sldNum" sz="quarter" idx="12"/>
          </p:nvPr>
        </p:nvSpPr>
        <p:spPr/>
        <p:txBody>
          <a:bodyPr/>
          <a:lstStyle/>
          <a:p>
            <a:fld id="{1A3C6657-05FA-4207-AE6A-4CD066233943}" type="slidenum">
              <a:rPr lang="en-US" smtClean="0"/>
              <a:pPr/>
              <a:t>23</a:t>
            </a:fld>
            <a:endParaRPr lang="en-US" dirty="0"/>
          </a:p>
        </p:txBody>
      </p:sp>
    </p:spTree>
    <p:extLst>
      <p:ext uri="{BB962C8B-B14F-4D97-AF65-F5344CB8AC3E}">
        <p14:creationId xmlns:p14="http://schemas.microsoft.com/office/powerpoint/2010/main" val="414160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81150"/>
            <a:ext cx="8229600" cy="3429000"/>
          </a:xfrm>
        </p:spPr>
        <p:txBody>
          <a:bodyPr>
            <a:normAutofit fontScale="62500" lnSpcReduction="20000"/>
          </a:bodyPr>
          <a:lstStyle/>
          <a:p>
            <a:r>
              <a:rPr lang="en-US" dirty="0"/>
              <a:t>Surveyed the following:</a:t>
            </a:r>
          </a:p>
          <a:p>
            <a:pPr lvl="1"/>
            <a:r>
              <a:rPr lang="en-US" dirty="0"/>
              <a:t>27  Title IV-D Attorneys</a:t>
            </a:r>
          </a:p>
          <a:p>
            <a:pPr lvl="1"/>
            <a:r>
              <a:rPr lang="en-US" dirty="0"/>
              <a:t>96  Judges &amp; Magistrates</a:t>
            </a:r>
          </a:p>
          <a:p>
            <a:pPr lvl="1"/>
            <a:r>
              <a:rPr lang="en-US" dirty="0"/>
              <a:t>32  Private Family Law Bar Attorneys</a:t>
            </a:r>
          </a:p>
          <a:p>
            <a:pPr>
              <a:buNone/>
            </a:pPr>
            <a:endParaRPr lang="en-US" sz="1300" dirty="0"/>
          </a:p>
          <a:p>
            <a:r>
              <a:rPr lang="en-US" dirty="0"/>
              <a:t>Judiciary and Private Bar overwhelmingly agree parental conflict is present in litigation on the issue and this conflict has an adverse impact. </a:t>
            </a:r>
          </a:p>
          <a:p>
            <a:endParaRPr lang="en-US" sz="1300" dirty="0"/>
          </a:p>
          <a:p>
            <a:r>
              <a:rPr lang="en-US" dirty="0"/>
              <a:t>Title IV-D Attorneys agree a change is necessary, while not frequently finding the issue in their child support litigation:</a:t>
            </a:r>
          </a:p>
          <a:p>
            <a:pPr lvl="1"/>
            <a:r>
              <a:rPr lang="en-US" dirty="0"/>
              <a:t>IV-D cases involve unrepresented litigants who have not been made aware of the issue by an attorney.</a:t>
            </a:r>
          </a:p>
          <a:p>
            <a:pPr lvl="1"/>
            <a:r>
              <a:rPr lang="en-US" dirty="0"/>
              <a:t>Often, litigants do not have formalized custody/visitation agreements so frequently calculations are based on sole custody/worksheet A for the parent that usually has the child/</a:t>
            </a:r>
            <a:r>
              <a:rPr lang="en-US" dirty="0" err="1"/>
              <a:t>ren</a:t>
            </a:r>
            <a:r>
              <a:rPr lang="en-US" dirty="0"/>
              <a:t>.</a:t>
            </a:r>
          </a:p>
        </p:txBody>
      </p:sp>
      <p:sp>
        <p:nvSpPr>
          <p:cNvPr id="4" name="Title 1"/>
          <p:cNvSpPr txBox="1">
            <a:spLocks/>
          </p:cNvSpPr>
          <p:nvPr/>
        </p:nvSpPr>
        <p:spPr>
          <a:xfrm>
            <a:off x="457200" y="895350"/>
            <a:ext cx="8229600" cy="557784"/>
          </a:xfrm>
          <a:prstGeom prst="rect">
            <a:avLst/>
          </a:prstGeom>
        </p:spPr>
        <p:txBody>
          <a:bodyPr vert="horz" lIns="0" tIns="45676" rIns="0" bIns="0" anchor="b">
            <a:noAutofit/>
          </a:bodyPr>
          <a:lstStyle/>
          <a:p>
            <a:pPr lvl="0">
              <a:spcBef>
                <a:spcPct val="0"/>
              </a:spcBef>
              <a:defRPr/>
            </a:pPr>
            <a:endParaRPr lang="en-US" sz="3600" dirty="0">
              <a:solidFill>
                <a:schemeClr val="tx2"/>
              </a:solidFill>
            </a:endParaRPr>
          </a:p>
          <a:p>
            <a:pPr lvl="0">
              <a:spcBef>
                <a:spcPct val="0"/>
              </a:spcBef>
              <a:defRPr/>
            </a:pPr>
            <a:endParaRPr lang="en-US" sz="3600" dirty="0">
              <a:solidFill>
                <a:schemeClr val="tx2"/>
              </a:solidFill>
            </a:endParaRPr>
          </a:p>
          <a:p>
            <a:pPr lvl="0">
              <a:spcBef>
                <a:spcPct val="0"/>
              </a:spcBef>
              <a:defRPr/>
            </a:pPr>
            <a:r>
              <a:rPr lang="en-US" sz="3600" dirty="0">
                <a:solidFill>
                  <a:schemeClr val="tx2"/>
                </a:solidFill>
                <a:latin typeface="+mj-lt"/>
              </a:rPr>
              <a:t>Cliff Effect Subcommittee Cont.</a:t>
            </a:r>
          </a:p>
          <a:p>
            <a:pPr lvl="0">
              <a:spcBef>
                <a:spcPct val="0"/>
              </a:spcBef>
              <a:defRPr/>
            </a:pPr>
            <a:r>
              <a:rPr lang="en-US" sz="2400" dirty="0">
                <a:solidFill>
                  <a:schemeClr val="tx2"/>
                </a:solidFill>
                <a:latin typeface="+mj-lt"/>
              </a:rPr>
              <a:t>Conflict Among Parents - Survey </a:t>
            </a:r>
          </a:p>
        </p:txBody>
      </p:sp>
      <p:sp>
        <p:nvSpPr>
          <p:cNvPr id="5" name="Slide Number Placeholder 4"/>
          <p:cNvSpPr>
            <a:spLocks noGrp="1"/>
          </p:cNvSpPr>
          <p:nvPr>
            <p:ph type="sldNum" sz="quarter" idx="12"/>
          </p:nvPr>
        </p:nvSpPr>
        <p:spPr/>
        <p:txBody>
          <a:bodyPr/>
          <a:lstStyle/>
          <a:p>
            <a:fld id="{1A3C6657-05FA-4207-AE6A-4CD066233943}" type="slidenum">
              <a:rPr lang="en-US" smtClean="0"/>
              <a:pPr/>
              <a:t>24</a:t>
            </a:fld>
            <a:endParaRPr lang="en-US" dirty="0"/>
          </a:p>
        </p:txBody>
      </p:sp>
    </p:spTree>
    <p:extLst>
      <p:ext uri="{BB962C8B-B14F-4D97-AF65-F5344CB8AC3E}">
        <p14:creationId xmlns:p14="http://schemas.microsoft.com/office/powerpoint/2010/main" val="1062634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514350"/>
            <a:ext cx="8229600" cy="557784"/>
          </a:xfrm>
          <a:prstGeom prst="rect">
            <a:avLst/>
          </a:prstGeom>
        </p:spPr>
        <p:txBody>
          <a:bodyPr vert="horz" lIns="0" tIns="45676" rIns="0" bIns="0" anchor="b">
            <a:noAutofit/>
          </a:bodyPr>
          <a:lstStyle/>
          <a:p>
            <a:pPr>
              <a:spcBef>
                <a:spcPct val="0"/>
              </a:spcBef>
              <a:defRPr/>
            </a:pPr>
            <a:r>
              <a:rPr lang="en-US" sz="3600" dirty="0">
                <a:solidFill>
                  <a:schemeClr val="tx2"/>
                </a:solidFill>
                <a:latin typeface="+mj-lt"/>
                <a:ea typeface="+mj-ea"/>
                <a:cs typeface="+mj-cs"/>
              </a:rPr>
              <a:t>Cliff Effect Subcommittee Cont. </a:t>
            </a:r>
          </a:p>
        </p:txBody>
      </p:sp>
      <p:sp>
        <p:nvSpPr>
          <p:cNvPr id="5" name="Slide Number Placeholder 4"/>
          <p:cNvSpPr>
            <a:spLocks noGrp="1"/>
          </p:cNvSpPr>
          <p:nvPr>
            <p:ph type="sldNum" sz="quarter" idx="12"/>
          </p:nvPr>
        </p:nvSpPr>
        <p:spPr/>
        <p:txBody>
          <a:bodyPr/>
          <a:lstStyle/>
          <a:p>
            <a:fld id="{1A3C6657-05FA-4207-AE6A-4CD066233943}" type="slidenum">
              <a:rPr lang="en-US" smtClean="0"/>
              <a:pPr/>
              <a:t>25</a:t>
            </a:fld>
            <a:endParaRPr lang="en-US" dirty="0"/>
          </a:p>
        </p:txBody>
      </p:sp>
      <p:graphicFrame>
        <p:nvGraphicFramePr>
          <p:cNvPr id="6" name="Chart 5"/>
          <p:cNvGraphicFramePr/>
          <p:nvPr/>
        </p:nvGraphicFramePr>
        <p:xfrm>
          <a:off x="533400" y="1047750"/>
          <a:ext cx="3810000" cy="25717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724400" y="971550"/>
          <a:ext cx="4114800" cy="2643195"/>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1219200" y="3562350"/>
            <a:ext cx="6934200" cy="1477328"/>
          </a:xfrm>
          <a:prstGeom prst="rect">
            <a:avLst/>
          </a:prstGeom>
          <a:noFill/>
        </p:spPr>
        <p:txBody>
          <a:bodyPr wrap="square" lIns="91352" tIns="45676" rIns="91352" bIns="45676" rtlCol="0">
            <a:spAutoFit/>
          </a:bodyPr>
          <a:lstStyle/>
          <a:p>
            <a:r>
              <a:rPr lang="en-US" dirty="0"/>
              <a:t>All survey subgroups overwhelmingly agreed that a gradual effect could improve any adverse impact on litigation: </a:t>
            </a:r>
          </a:p>
          <a:p>
            <a:pPr marL="285442" indent="-285442">
              <a:buFont typeface="Arial" panose="020B0604020202020204" pitchFamily="34" charset="0"/>
              <a:buChar char="•"/>
            </a:pPr>
            <a:r>
              <a:rPr lang="en-US" dirty="0"/>
              <a:t>78% of Judges and Magistrates;</a:t>
            </a:r>
          </a:p>
          <a:p>
            <a:pPr marL="285442" indent="-285442">
              <a:buFont typeface="Arial" panose="020B0604020202020204" pitchFamily="34" charset="0"/>
              <a:buChar char="•"/>
            </a:pPr>
            <a:r>
              <a:rPr lang="en-US" dirty="0"/>
              <a:t>94% of private bar attorneys; and </a:t>
            </a:r>
          </a:p>
          <a:p>
            <a:pPr marL="285442" indent="-285442">
              <a:buFont typeface="Arial" panose="020B0604020202020204" pitchFamily="34" charset="0"/>
              <a:buChar char="•"/>
            </a:pPr>
            <a:r>
              <a:rPr lang="en-US" dirty="0"/>
              <a:t>81% of IV-D attorneys.</a:t>
            </a:r>
          </a:p>
        </p:txBody>
      </p:sp>
    </p:spTree>
    <p:extLst>
      <p:ext uri="{BB962C8B-B14F-4D97-AF65-F5344CB8AC3E}">
        <p14:creationId xmlns:p14="http://schemas.microsoft.com/office/powerpoint/2010/main" val="3014624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A3C6657-05FA-4207-AE6A-4CD066233943}" type="slidenum">
              <a:rPr lang="en-US" smtClean="0"/>
              <a:pPr/>
              <a:t>26</a:t>
            </a:fld>
            <a:endParaRPr lang="en-US" dirty="0"/>
          </a:p>
        </p:txBody>
      </p:sp>
      <p:sp>
        <p:nvSpPr>
          <p:cNvPr id="5" name="Content Placeholder 2"/>
          <p:cNvSpPr>
            <a:spLocks noGrp="1"/>
          </p:cNvSpPr>
          <p:nvPr>
            <p:ph idx="1"/>
          </p:nvPr>
        </p:nvSpPr>
        <p:spPr>
          <a:xfrm>
            <a:off x="457200" y="1657352"/>
            <a:ext cx="8229600" cy="3429001"/>
          </a:xfrm>
        </p:spPr>
        <p:txBody>
          <a:bodyPr>
            <a:normAutofit fontScale="85000" lnSpcReduction="20000"/>
          </a:bodyPr>
          <a:lstStyle/>
          <a:p>
            <a:pPr lvl="1"/>
            <a:r>
              <a:rPr lang="en-US" sz="2200" dirty="0"/>
              <a:t>Lower the threshold for the shared physical custody overnights from 35% to 25% in </a:t>
            </a:r>
            <a:r>
              <a:rPr lang="en-US" sz="2200" i="1" dirty="0"/>
              <a:t>Family Law § 12-201 and § 12-204</a:t>
            </a:r>
            <a:r>
              <a:rPr lang="en-US" sz="2200" dirty="0"/>
              <a:t>.</a:t>
            </a:r>
          </a:p>
          <a:p>
            <a:pPr lvl="1"/>
            <a:r>
              <a:rPr lang="en-US" sz="2200" dirty="0"/>
              <a:t>Insert an adjustment calculation to level out any drop in support beginning at 25% in the shared physical custody worksheet B.</a:t>
            </a:r>
          </a:p>
          <a:p>
            <a:pPr lvl="2"/>
            <a:r>
              <a:rPr lang="en-US" sz="1900" dirty="0"/>
              <a:t>Starting at 25% and for each increase up to 30% apply the adjustment factor to the worksheet calculation. </a:t>
            </a:r>
          </a:p>
          <a:p>
            <a:pPr marL="666786" lvl="2" indent="0">
              <a:buNone/>
            </a:pPr>
            <a:endParaRPr lang="en-US" sz="2400" dirty="0"/>
          </a:p>
          <a:p>
            <a:pPr marL="456674" indent="-456674">
              <a:buNone/>
            </a:pPr>
            <a:r>
              <a:rPr lang="en-US" sz="2400" b="1" i="1" dirty="0"/>
              <a:t>Shared Physical Custody Adjustment </a:t>
            </a:r>
            <a:r>
              <a:rPr lang="en-US" sz="2400" dirty="0"/>
              <a:t>is the adjustment made to the basic child support obligation in shared physical custody cases when a parent keeps the child(</a:t>
            </a:r>
            <a:r>
              <a:rPr lang="en-US" sz="2400" dirty="0" err="1"/>
              <a:t>ren</a:t>
            </a:r>
            <a:r>
              <a:rPr lang="en-US" sz="2400" dirty="0"/>
              <a:t>) overnight for more than 25% (at least 92 overnights) but less than 30% (not more than 109 overnights) of the year.</a:t>
            </a:r>
          </a:p>
          <a:p>
            <a:pPr marL="822038" lvl="1" indent="-456674"/>
            <a:r>
              <a:rPr lang="en-US" dirty="0"/>
              <a:t>Definition should be defined in </a:t>
            </a:r>
            <a:r>
              <a:rPr lang="en-US" i="1" dirty="0"/>
              <a:t>Family Law § 12-201</a:t>
            </a:r>
            <a:r>
              <a:rPr lang="en-US" dirty="0"/>
              <a:t>. </a:t>
            </a:r>
          </a:p>
          <a:p>
            <a:endParaRPr lang="en-US" dirty="0"/>
          </a:p>
        </p:txBody>
      </p:sp>
      <p:sp>
        <p:nvSpPr>
          <p:cNvPr id="6" name="Title 1"/>
          <p:cNvSpPr txBox="1">
            <a:spLocks/>
          </p:cNvSpPr>
          <p:nvPr/>
        </p:nvSpPr>
        <p:spPr>
          <a:xfrm>
            <a:off x="381000" y="514351"/>
            <a:ext cx="8229600" cy="990600"/>
          </a:xfrm>
          <a:prstGeom prst="rect">
            <a:avLst/>
          </a:prstGeom>
        </p:spPr>
        <p:txBody>
          <a:bodyPr vert="horz" lIns="0" tIns="45676" rIns="0" bIns="0" anchor="b">
            <a:noAutofit/>
          </a:bodyPr>
          <a:lstStyle/>
          <a:p>
            <a:pPr lvl="0">
              <a:spcBef>
                <a:spcPct val="0"/>
              </a:spcBef>
              <a:defRPr/>
            </a:pPr>
            <a:r>
              <a:rPr lang="en-US" sz="3200" dirty="0">
                <a:solidFill>
                  <a:schemeClr val="tx2"/>
                </a:solidFill>
                <a:latin typeface="+mj-lt"/>
              </a:rPr>
              <a:t>Cliff Effect Subcommittee Cont.</a:t>
            </a:r>
          </a:p>
          <a:p>
            <a:pPr lvl="0">
              <a:spcBef>
                <a:spcPct val="0"/>
              </a:spcBef>
              <a:defRPr/>
            </a:pPr>
            <a:r>
              <a:rPr lang="en-US" sz="2400" dirty="0">
                <a:solidFill>
                  <a:schemeClr val="tx2"/>
                </a:solidFill>
                <a:latin typeface="+mj-lt"/>
              </a:rPr>
              <a:t>Proposed Solutions: </a:t>
            </a:r>
            <a:endParaRPr lang="en-US" sz="2400" dirty="0">
              <a:solidFill>
                <a:schemeClr val="tx2"/>
              </a:solidFill>
              <a:latin typeface="+mj-lt"/>
              <a:ea typeface="+mj-ea"/>
              <a:cs typeface="+mj-cs"/>
            </a:endParaRPr>
          </a:p>
        </p:txBody>
      </p:sp>
    </p:spTree>
    <p:extLst>
      <p:ext uri="{BB962C8B-B14F-4D97-AF65-F5344CB8AC3E}">
        <p14:creationId xmlns:p14="http://schemas.microsoft.com/office/powerpoint/2010/main" val="830891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8229600" cy="990600"/>
          </a:xfrm>
        </p:spPr>
        <p:txBody>
          <a:bodyPr>
            <a:noAutofit/>
          </a:bodyPr>
          <a:lstStyle/>
          <a:p>
            <a:r>
              <a:rPr lang="en-US" sz="3200" dirty="0"/>
              <a:t>Cliff Effect Subcommittee Cont.</a:t>
            </a:r>
            <a:br>
              <a:rPr lang="en-US" sz="3200" dirty="0"/>
            </a:br>
            <a:r>
              <a:rPr lang="en-US" sz="2400" dirty="0"/>
              <a:t>Comparison – Gradual Reduction of Basic Support Obligation</a:t>
            </a:r>
            <a:endParaRPr lang="en-US" sz="2400"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0159625"/>
              </p:ext>
            </p:extLst>
          </p:nvPr>
        </p:nvGraphicFramePr>
        <p:xfrm>
          <a:off x="990600" y="1886006"/>
          <a:ext cx="2286000" cy="2474767"/>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236736">
                <a:tc>
                  <a:txBody>
                    <a:bodyPr/>
                    <a:lstStyle/>
                    <a:p>
                      <a:pPr algn="ctr" fontAlgn="b"/>
                      <a:r>
                        <a:rPr lang="en-US" sz="1500" b="0" i="0" u="none" strike="noStrike" baseline="0" dirty="0">
                          <a:solidFill>
                            <a:schemeClr val="bg1"/>
                          </a:solidFill>
                          <a:latin typeface="Calibri"/>
                        </a:rPr>
                        <a:t>Current</a:t>
                      </a:r>
                    </a:p>
                  </a:txBody>
                  <a:tcPr marL="9525" marR="9525" marT="7144" marB="0" anchor="b"/>
                </a:tc>
                <a:tc>
                  <a:txBody>
                    <a:bodyPr/>
                    <a:lstStyle/>
                    <a:p>
                      <a:pPr algn="ctr" fontAlgn="b"/>
                      <a:r>
                        <a:rPr lang="en-US" sz="1500" b="0" i="0" u="none" strike="noStrike" baseline="0" dirty="0">
                          <a:solidFill>
                            <a:schemeClr val="bg1"/>
                          </a:solidFill>
                          <a:latin typeface="Calibri"/>
                        </a:rPr>
                        <a:t>New</a:t>
                      </a:r>
                    </a:p>
                  </a:txBody>
                  <a:tcPr marL="9525" marR="9525" marT="7144" marB="0" anchor="b"/>
                </a:tc>
                <a:extLst>
                  <a:ext uri="{0D108BD9-81ED-4DB2-BD59-A6C34878D82A}">
                    <a16:rowId xmlns:a16="http://schemas.microsoft.com/office/drawing/2014/main" val="10000"/>
                  </a:ext>
                </a:extLst>
              </a:tr>
              <a:tr h="243514">
                <a:tc>
                  <a:txBody>
                    <a:bodyPr/>
                    <a:lstStyle/>
                    <a:p>
                      <a:pPr algn="ctr" fontAlgn="b"/>
                      <a:r>
                        <a:rPr lang="en-US" sz="1500" b="0" i="0" u="none" strike="noStrike" dirty="0">
                          <a:solidFill>
                            <a:srgbClr val="000000"/>
                          </a:solidFill>
                          <a:latin typeface="Calibri"/>
                        </a:rPr>
                        <a:t>327</a:t>
                      </a:r>
                    </a:p>
                  </a:txBody>
                  <a:tcPr marL="9525" marR="9525" marT="7144" marB="0" anchor="b"/>
                </a:tc>
                <a:tc>
                  <a:txBody>
                    <a:bodyPr/>
                    <a:lstStyle/>
                    <a:p>
                      <a:pPr algn="ctr" fontAlgn="b"/>
                      <a:r>
                        <a:rPr lang="en-US" sz="1500" b="0" i="0" u="none" strike="noStrike" dirty="0">
                          <a:solidFill>
                            <a:srgbClr val="000000"/>
                          </a:solidFill>
                          <a:latin typeface="Calibri"/>
                        </a:rPr>
                        <a:t>327</a:t>
                      </a:r>
                    </a:p>
                  </a:txBody>
                  <a:tcPr marL="9525" marR="9525" marT="7144" marB="0" anchor="b"/>
                </a:tc>
                <a:extLst>
                  <a:ext uri="{0D108BD9-81ED-4DB2-BD59-A6C34878D82A}">
                    <a16:rowId xmlns:a16="http://schemas.microsoft.com/office/drawing/2014/main" val="10001"/>
                  </a:ext>
                </a:extLst>
              </a:tr>
              <a:tr h="243514">
                <a:tc>
                  <a:txBody>
                    <a:bodyPr/>
                    <a:lstStyle/>
                    <a:p>
                      <a:pPr algn="ctr" fontAlgn="b"/>
                      <a:r>
                        <a:rPr lang="en-US" sz="1500" b="0" i="0" u="none" strike="noStrike" dirty="0">
                          <a:solidFill>
                            <a:srgbClr val="000000"/>
                          </a:solidFill>
                          <a:latin typeface="Calibri"/>
                        </a:rPr>
                        <a:t>327</a:t>
                      </a:r>
                    </a:p>
                  </a:txBody>
                  <a:tcPr marL="9525" marR="9525" marT="7144" marB="0" anchor="b"/>
                </a:tc>
                <a:tc>
                  <a:txBody>
                    <a:bodyPr/>
                    <a:lstStyle/>
                    <a:p>
                      <a:pPr algn="ctr" fontAlgn="b"/>
                      <a:r>
                        <a:rPr lang="en-US" sz="1500" b="0" i="0" u="none" strike="noStrike" dirty="0">
                          <a:solidFill>
                            <a:srgbClr val="000000"/>
                          </a:solidFill>
                          <a:latin typeface="Calibri"/>
                        </a:rPr>
                        <a:t>301</a:t>
                      </a:r>
                    </a:p>
                  </a:txBody>
                  <a:tcPr marL="9525" marR="9525" marT="7144" marB="0" anchor="b"/>
                </a:tc>
                <a:extLst>
                  <a:ext uri="{0D108BD9-81ED-4DB2-BD59-A6C34878D82A}">
                    <a16:rowId xmlns:a16="http://schemas.microsoft.com/office/drawing/2014/main" val="10002"/>
                  </a:ext>
                </a:extLst>
              </a:tr>
              <a:tr h="243514">
                <a:tc>
                  <a:txBody>
                    <a:bodyPr/>
                    <a:lstStyle/>
                    <a:p>
                      <a:pPr algn="ctr" fontAlgn="b"/>
                      <a:r>
                        <a:rPr lang="en-US" sz="1500" b="0" i="0" u="none" strike="noStrike">
                          <a:solidFill>
                            <a:srgbClr val="000000"/>
                          </a:solidFill>
                          <a:latin typeface="Calibri"/>
                        </a:rPr>
                        <a:t>327</a:t>
                      </a:r>
                    </a:p>
                  </a:txBody>
                  <a:tcPr marL="9525" marR="9525" marT="7144" marB="0" anchor="b"/>
                </a:tc>
                <a:tc>
                  <a:txBody>
                    <a:bodyPr/>
                    <a:lstStyle/>
                    <a:p>
                      <a:pPr algn="ctr" fontAlgn="b"/>
                      <a:r>
                        <a:rPr lang="en-US" sz="1500" b="0" i="0" u="none" strike="noStrike" dirty="0">
                          <a:solidFill>
                            <a:srgbClr val="000000"/>
                          </a:solidFill>
                          <a:latin typeface="Calibri"/>
                        </a:rPr>
                        <a:t>286</a:t>
                      </a:r>
                    </a:p>
                  </a:txBody>
                  <a:tcPr marL="9525" marR="9525" marT="7144" marB="0" anchor="b"/>
                </a:tc>
                <a:extLst>
                  <a:ext uri="{0D108BD9-81ED-4DB2-BD59-A6C34878D82A}">
                    <a16:rowId xmlns:a16="http://schemas.microsoft.com/office/drawing/2014/main" val="10003"/>
                  </a:ext>
                </a:extLst>
              </a:tr>
              <a:tr h="243514">
                <a:tc>
                  <a:txBody>
                    <a:bodyPr/>
                    <a:lstStyle/>
                    <a:p>
                      <a:pPr algn="ctr" fontAlgn="b"/>
                      <a:r>
                        <a:rPr lang="en-US" sz="1500" b="0" i="0" u="none" strike="noStrike">
                          <a:solidFill>
                            <a:srgbClr val="000000"/>
                          </a:solidFill>
                          <a:latin typeface="Calibri"/>
                        </a:rPr>
                        <a:t>327</a:t>
                      </a:r>
                    </a:p>
                  </a:txBody>
                  <a:tcPr marL="9525" marR="9525" marT="7144" marB="0" anchor="b"/>
                </a:tc>
                <a:tc>
                  <a:txBody>
                    <a:bodyPr/>
                    <a:lstStyle/>
                    <a:p>
                      <a:pPr algn="ctr" fontAlgn="b"/>
                      <a:r>
                        <a:rPr lang="en-US" sz="1500" b="0" i="0" u="none" strike="noStrike" dirty="0">
                          <a:solidFill>
                            <a:srgbClr val="000000"/>
                          </a:solidFill>
                          <a:latin typeface="Calibri"/>
                        </a:rPr>
                        <a:t>272</a:t>
                      </a:r>
                    </a:p>
                  </a:txBody>
                  <a:tcPr marL="9525" marR="9525" marT="7144" marB="0" anchor="b"/>
                </a:tc>
                <a:extLst>
                  <a:ext uri="{0D108BD9-81ED-4DB2-BD59-A6C34878D82A}">
                    <a16:rowId xmlns:a16="http://schemas.microsoft.com/office/drawing/2014/main" val="10004"/>
                  </a:ext>
                </a:extLst>
              </a:tr>
              <a:tr h="243514">
                <a:tc>
                  <a:txBody>
                    <a:bodyPr/>
                    <a:lstStyle/>
                    <a:p>
                      <a:pPr algn="ctr" fontAlgn="b"/>
                      <a:r>
                        <a:rPr lang="en-US" sz="1500" b="0" i="0" u="none" strike="noStrike">
                          <a:solidFill>
                            <a:srgbClr val="000000"/>
                          </a:solidFill>
                          <a:latin typeface="Calibri"/>
                        </a:rPr>
                        <a:t>327</a:t>
                      </a:r>
                    </a:p>
                  </a:txBody>
                  <a:tcPr marL="9525" marR="9525" marT="7144" marB="0" anchor="b"/>
                </a:tc>
                <a:tc>
                  <a:txBody>
                    <a:bodyPr/>
                    <a:lstStyle/>
                    <a:p>
                      <a:pPr algn="ctr" fontAlgn="b"/>
                      <a:r>
                        <a:rPr lang="en-US" sz="1500" b="0" i="0" u="none" strike="noStrike" dirty="0">
                          <a:solidFill>
                            <a:srgbClr val="000000"/>
                          </a:solidFill>
                          <a:latin typeface="Calibri"/>
                        </a:rPr>
                        <a:t>258</a:t>
                      </a:r>
                    </a:p>
                  </a:txBody>
                  <a:tcPr marL="9525" marR="9525" marT="7144" marB="0" anchor="b"/>
                </a:tc>
                <a:extLst>
                  <a:ext uri="{0D108BD9-81ED-4DB2-BD59-A6C34878D82A}">
                    <a16:rowId xmlns:a16="http://schemas.microsoft.com/office/drawing/2014/main" val="10005"/>
                  </a:ext>
                </a:extLst>
              </a:tr>
              <a:tr h="243514">
                <a:tc>
                  <a:txBody>
                    <a:bodyPr/>
                    <a:lstStyle/>
                    <a:p>
                      <a:pPr algn="ctr" fontAlgn="b"/>
                      <a:r>
                        <a:rPr lang="en-US" sz="1500" b="0" i="0" u="none" strike="noStrike">
                          <a:solidFill>
                            <a:srgbClr val="000000"/>
                          </a:solidFill>
                          <a:latin typeface="Calibri"/>
                        </a:rPr>
                        <a:t>327</a:t>
                      </a:r>
                    </a:p>
                  </a:txBody>
                  <a:tcPr marL="9525" marR="9525" marT="7144" marB="0" anchor="b"/>
                </a:tc>
                <a:tc>
                  <a:txBody>
                    <a:bodyPr/>
                    <a:lstStyle/>
                    <a:p>
                      <a:pPr algn="ctr" fontAlgn="b"/>
                      <a:r>
                        <a:rPr lang="en-US" sz="1500" b="0" i="0" u="none" strike="noStrike" dirty="0">
                          <a:solidFill>
                            <a:srgbClr val="000000"/>
                          </a:solidFill>
                          <a:latin typeface="Calibri"/>
                        </a:rPr>
                        <a:t>249</a:t>
                      </a:r>
                    </a:p>
                  </a:txBody>
                  <a:tcPr marL="9525" marR="9525" marT="7144" marB="0" anchor="b"/>
                </a:tc>
                <a:extLst>
                  <a:ext uri="{0D108BD9-81ED-4DB2-BD59-A6C34878D82A}">
                    <a16:rowId xmlns:a16="http://schemas.microsoft.com/office/drawing/2014/main" val="10006"/>
                  </a:ext>
                </a:extLst>
              </a:tr>
              <a:tr h="243514">
                <a:tc>
                  <a:txBody>
                    <a:bodyPr/>
                    <a:lstStyle/>
                    <a:p>
                      <a:pPr algn="ctr" fontAlgn="b"/>
                      <a:r>
                        <a:rPr lang="en-US" sz="1500" b="0" i="0" u="none" strike="noStrike">
                          <a:solidFill>
                            <a:srgbClr val="000000"/>
                          </a:solidFill>
                          <a:latin typeface="Calibri"/>
                        </a:rPr>
                        <a:t>327</a:t>
                      </a:r>
                    </a:p>
                  </a:txBody>
                  <a:tcPr marL="9525" marR="9525" marT="7144" marB="0" anchor="b"/>
                </a:tc>
                <a:tc>
                  <a:txBody>
                    <a:bodyPr/>
                    <a:lstStyle/>
                    <a:p>
                      <a:pPr algn="ctr" fontAlgn="b"/>
                      <a:r>
                        <a:rPr lang="en-US" sz="1500" b="0" i="0" u="none" strike="noStrike" dirty="0">
                          <a:solidFill>
                            <a:srgbClr val="000000"/>
                          </a:solidFill>
                          <a:latin typeface="Calibri"/>
                        </a:rPr>
                        <a:t>231</a:t>
                      </a:r>
                    </a:p>
                  </a:txBody>
                  <a:tcPr marL="9525" marR="9525" marT="7144" marB="0" anchor="b"/>
                </a:tc>
                <a:extLst>
                  <a:ext uri="{0D108BD9-81ED-4DB2-BD59-A6C34878D82A}">
                    <a16:rowId xmlns:a16="http://schemas.microsoft.com/office/drawing/2014/main" val="10007"/>
                  </a:ext>
                </a:extLst>
              </a:tr>
              <a:tr h="243514">
                <a:tc>
                  <a:txBody>
                    <a:bodyPr/>
                    <a:lstStyle/>
                    <a:p>
                      <a:pPr algn="ctr" fontAlgn="b"/>
                      <a:r>
                        <a:rPr lang="en-US" sz="1500" b="0" i="0" u="none" strike="noStrike">
                          <a:solidFill>
                            <a:srgbClr val="000000"/>
                          </a:solidFill>
                          <a:latin typeface="Calibri"/>
                        </a:rPr>
                        <a:t>126</a:t>
                      </a:r>
                    </a:p>
                  </a:txBody>
                  <a:tcPr marL="9525" marR="9525" marT="7144" marB="0" anchor="b"/>
                </a:tc>
                <a:tc>
                  <a:txBody>
                    <a:bodyPr/>
                    <a:lstStyle/>
                    <a:p>
                      <a:pPr algn="ctr" fontAlgn="b"/>
                      <a:r>
                        <a:rPr lang="en-US" sz="1500" b="0" i="0" u="none" strike="noStrike" dirty="0">
                          <a:solidFill>
                            <a:srgbClr val="000000"/>
                          </a:solidFill>
                          <a:latin typeface="Calibri"/>
                        </a:rPr>
                        <a:t>126</a:t>
                      </a:r>
                    </a:p>
                  </a:txBody>
                  <a:tcPr marL="9525" marR="9525" marT="7144" marB="0" anchor="b"/>
                </a:tc>
                <a:extLst>
                  <a:ext uri="{0D108BD9-81ED-4DB2-BD59-A6C34878D82A}">
                    <a16:rowId xmlns:a16="http://schemas.microsoft.com/office/drawing/2014/main" val="10008"/>
                  </a:ext>
                </a:extLst>
              </a:tr>
              <a:tr h="289919">
                <a:tc>
                  <a:txBody>
                    <a:bodyPr/>
                    <a:lstStyle/>
                    <a:p>
                      <a:pPr algn="ctr" fontAlgn="b"/>
                      <a:r>
                        <a:rPr lang="en-US" sz="1500" b="0" i="0" u="none" strike="noStrike">
                          <a:solidFill>
                            <a:srgbClr val="000000"/>
                          </a:solidFill>
                          <a:latin typeface="Calibri"/>
                        </a:rPr>
                        <a:t>99</a:t>
                      </a:r>
                    </a:p>
                  </a:txBody>
                  <a:tcPr marL="9525" marR="9525" marT="7144" marB="0" anchor="b"/>
                </a:tc>
                <a:tc>
                  <a:txBody>
                    <a:bodyPr/>
                    <a:lstStyle/>
                    <a:p>
                      <a:pPr algn="ctr" fontAlgn="b"/>
                      <a:r>
                        <a:rPr lang="en-US" sz="1500" b="0" i="0" u="none" strike="noStrike" dirty="0">
                          <a:solidFill>
                            <a:srgbClr val="000000"/>
                          </a:solidFill>
                          <a:latin typeface="Calibri"/>
                        </a:rPr>
                        <a:t>99</a:t>
                      </a:r>
                    </a:p>
                  </a:txBody>
                  <a:tcPr marL="9525" marR="9525" marT="7144" marB="0" anchor="b"/>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1A3C6657-05FA-4207-AE6A-4CD066233943}" type="slidenum">
              <a:rPr lang="en-US" smtClean="0"/>
              <a:pPr/>
              <a:t>27</a:t>
            </a:fld>
            <a:endParaRPr lang="en-US" dirty="0"/>
          </a:p>
        </p:txBody>
      </p:sp>
      <p:sp>
        <p:nvSpPr>
          <p:cNvPr id="6" name="TextBox 5"/>
          <p:cNvSpPr txBox="1"/>
          <p:nvPr/>
        </p:nvSpPr>
        <p:spPr>
          <a:xfrm>
            <a:off x="1143000" y="1590816"/>
            <a:ext cx="2209800" cy="309113"/>
          </a:xfrm>
          <a:prstGeom prst="rect">
            <a:avLst/>
          </a:prstGeom>
          <a:noFill/>
        </p:spPr>
        <p:txBody>
          <a:bodyPr wrap="square" lIns="91352" tIns="45676" rIns="91352" bIns="45676" rtlCol="0">
            <a:spAutoFit/>
          </a:bodyPr>
          <a:lstStyle/>
          <a:p>
            <a:r>
              <a:rPr lang="en-US" sz="1400" dirty="0"/>
              <a:t>NCP-$1750; CU-$1300</a:t>
            </a:r>
          </a:p>
        </p:txBody>
      </p:sp>
      <p:sp>
        <p:nvSpPr>
          <p:cNvPr id="7" name="TextBox 6"/>
          <p:cNvSpPr txBox="1"/>
          <p:nvPr/>
        </p:nvSpPr>
        <p:spPr>
          <a:xfrm>
            <a:off x="533400" y="2114594"/>
            <a:ext cx="457200" cy="2528809"/>
          </a:xfrm>
          <a:prstGeom prst="rect">
            <a:avLst/>
          </a:prstGeom>
          <a:noFill/>
        </p:spPr>
        <p:txBody>
          <a:bodyPr wrap="square" lIns="91352" tIns="45676" rIns="91352" bIns="45676" rtlCol="0">
            <a:spAutoFit/>
          </a:bodyPr>
          <a:lstStyle/>
          <a:p>
            <a:pPr>
              <a:spcAft>
                <a:spcPts val="300"/>
              </a:spcAft>
            </a:pPr>
            <a:r>
              <a:rPr lang="en-US" sz="1300" dirty="0"/>
              <a:t>20</a:t>
            </a:r>
          </a:p>
          <a:p>
            <a:pPr>
              <a:spcAft>
                <a:spcPts val="300"/>
              </a:spcAft>
            </a:pPr>
            <a:r>
              <a:rPr lang="en-US" sz="1300" dirty="0"/>
              <a:t>25</a:t>
            </a:r>
          </a:p>
          <a:p>
            <a:pPr>
              <a:spcAft>
                <a:spcPts val="300"/>
              </a:spcAft>
            </a:pPr>
            <a:r>
              <a:rPr lang="en-US" sz="1300" dirty="0"/>
              <a:t>26</a:t>
            </a:r>
          </a:p>
          <a:p>
            <a:pPr>
              <a:spcAft>
                <a:spcPts val="300"/>
              </a:spcAft>
            </a:pPr>
            <a:r>
              <a:rPr lang="en-US" sz="1300" dirty="0"/>
              <a:t>27</a:t>
            </a:r>
          </a:p>
          <a:p>
            <a:pPr>
              <a:spcAft>
                <a:spcPts val="300"/>
              </a:spcAft>
            </a:pPr>
            <a:r>
              <a:rPr lang="en-US" sz="1300" dirty="0"/>
              <a:t>28</a:t>
            </a:r>
          </a:p>
          <a:p>
            <a:pPr>
              <a:spcAft>
                <a:spcPts val="300"/>
              </a:spcAft>
            </a:pPr>
            <a:r>
              <a:rPr lang="en-US" sz="1300" dirty="0"/>
              <a:t>29</a:t>
            </a:r>
          </a:p>
          <a:p>
            <a:pPr>
              <a:spcAft>
                <a:spcPts val="300"/>
              </a:spcAft>
            </a:pPr>
            <a:r>
              <a:rPr lang="en-US" sz="1300" dirty="0"/>
              <a:t>30</a:t>
            </a:r>
          </a:p>
          <a:p>
            <a:pPr>
              <a:spcAft>
                <a:spcPts val="300"/>
              </a:spcAft>
            </a:pPr>
            <a:r>
              <a:rPr lang="en-US" sz="1300" dirty="0"/>
              <a:t>35</a:t>
            </a:r>
          </a:p>
          <a:p>
            <a:pPr>
              <a:spcAft>
                <a:spcPts val="300"/>
              </a:spcAft>
            </a:pPr>
            <a:r>
              <a:rPr lang="en-US" sz="1300" dirty="0"/>
              <a:t>40</a:t>
            </a:r>
          </a:p>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66915735"/>
              </p:ext>
            </p:extLst>
          </p:nvPr>
        </p:nvGraphicFramePr>
        <p:xfrm>
          <a:off x="3505200" y="1885953"/>
          <a:ext cx="2133600" cy="2417794"/>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tblGrid>
              <a:tr h="236736">
                <a:tc>
                  <a:txBody>
                    <a:bodyPr/>
                    <a:lstStyle/>
                    <a:p>
                      <a:pPr algn="ctr" fontAlgn="b"/>
                      <a:r>
                        <a:rPr lang="en-US" sz="1500" b="0" i="0" u="none" strike="noStrike" baseline="0" dirty="0">
                          <a:solidFill>
                            <a:schemeClr val="bg1"/>
                          </a:solidFill>
                          <a:latin typeface="Calibri"/>
                        </a:rPr>
                        <a:t>Current</a:t>
                      </a:r>
                    </a:p>
                  </a:txBody>
                  <a:tcPr marL="9525" marR="9525" marT="7144" marB="0" anchor="b"/>
                </a:tc>
                <a:tc>
                  <a:txBody>
                    <a:bodyPr/>
                    <a:lstStyle/>
                    <a:p>
                      <a:pPr algn="ctr" fontAlgn="b"/>
                      <a:r>
                        <a:rPr lang="en-US" sz="1500" b="0" i="0" u="none" strike="noStrike" baseline="0" dirty="0">
                          <a:solidFill>
                            <a:schemeClr val="bg1"/>
                          </a:solidFill>
                          <a:latin typeface="Calibri"/>
                        </a:rPr>
                        <a:t>New</a:t>
                      </a:r>
                    </a:p>
                  </a:txBody>
                  <a:tcPr marL="9525" marR="9525" marT="7144" marB="0" anchor="b"/>
                </a:tc>
                <a:extLst>
                  <a:ext uri="{0D108BD9-81ED-4DB2-BD59-A6C34878D82A}">
                    <a16:rowId xmlns:a16="http://schemas.microsoft.com/office/drawing/2014/main" val="10000"/>
                  </a:ext>
                </a:extLst>
              </a:tr>
              <a:tr h="242538">
                <a:tc>
                  <a:txBody>
                    <a:bodyPr/>
                    <a:lstStyle/>
                    <a:p>
                      <a:pPr algn="ctr" fontAlgn="b"/>
                      <a:r>
                        <a:rPr lang="en-US" sz="1500" b="0" i="0" u="none" strike="noStrike" baseline="0" dirty="0">
                          <a:solidFill>
                            <a:srgbClr val="000000"/>
                          </a:solidFill>
                          <a:latin typeface="Calibri"/>
                        </a:rPr>
                        <a:t>488</a:t>
                      </a:r>
                    </a:p>
                  </a:txBody>
                  <a:tcPr marL="9525" marR="9525" marT="7144" marB="0" anchor="b"/>
                </a:tc>
                <a:tc>
                  <a:txBody>
                    <a:bodyPr/>
                    <a:lstStyle/>
                    <a:p>
                      <a:pPr algn="ctr" fontAlgn="b"/>
                      <a:r>
                        <a:rPr lang="en-US" sz="1500" b="0" i="0" u="none" strike="noStrike" baseline="0">
                          <a:solidFill>
                            <a:srgbClr val="000000"/>
                          </a:solidFill>
                          <a:latin typeface="Calibri"/>
                        </a:rPr>
                        <a:t>488</a:t>
                      </a:r>
                    </a:p>
                  </a:txBody>
                  <a:tcPr marL="9525" marR="9525" marT="7144" marB="0" anchor="b"/>
                </a:tc>
                <a:extLst>
                  <a:ext uri="{0D108BD9-81ED-4DB2-BD59-A6C34878D82A}">
                    <a16:rowId xmlns:a16="http://schemas.microsoft.com/office/drawing/2014/main" val="10001"/>
                  </a:ext>
                </a:extLst>
              </a:tr>
              <a:tr h="242538">
                <a:tc>
                  <a:txBody>
                    <a:bodyPr/>
                    <a:lstStyle/>
                    <a:p>
                      <a:pPr algn="ctr" fontAlgn="b"/>
                      <a:r>
                        <a:rPr lang="en-US" sz="1500" b="0" i="0" u="none" strike="noStrike" baseline="0" dirty="0">
                          <a:solidFill>
                            <a:srgbClr val="000000"/>
                          </a:solidFill>
                          <a:latin typeface="Calibri"/>
                        </a:rPr>
                        <a:t>488</a:t>
                      </a:r>
                    </a:p>
                  </a:txBody>
                  <a:tcPr marL="9525" marR="9525" marT="7144" marB="0" anchor="b"/>
                </a:tc>
                <a:tc>
                  <a:txBody>
                    <a:bodyPr/>
                    <a:lstStyle/>
                    <a:p>
                      <a:pPr algn="ctr" fontAlgn="b"/>
                      <a:r>
                        <a:rPr lang="en-US" sz="1500" b="0" i="0" u="none" strike="noStrike" baseline="0" dirty="0">
                          <a:solidFill>
                            <a:srgbClr val="000000"/>
                          </a:solidFill>
                          <a:latin typeface="Calibri"/>
                        </a:rPr>
                        <a:t>403</a:t>
                      </a:r>
                    </a:p>
                  </a:txBody>
                  <a:tcPr marL="9525" marR="9525" marT="7144" marB="0" anchor="b"/>
                </a:tc>
                <a:extLst>
                  <a:ext uri="{0D108BD9-81ED-4DB2-BD59-A6C34878D82A}">
                    <a16:rowId xmlns:a16="http://schemas.microsoft.com/office/drawing/2014/main" val="10002"/>
                  </a:ext>
                </a:extLst>
              </a:tr>
              <a:tr h="242538">
                <a:tc>
                  <a:txBody>
                    <a:bodyPr/>
                    <a:lstStyle/>
                    <a:p>
                      <a:pPr algn="ctr" fontAlgn="b"/>
                      <a:r>
                        <a:rPr lang="en-US" sz="1500" b="0" i="0" u="none" strike="noStrike" baseline="0" dirty="0">
                          <a:solidFill>
                            <a:srgbClr val="000000"/>
                          </a:solidFill>
                          <a:latin typeface="Calibri"/>
                        </a:rPr>
                        <a:t>488</a:t>
                      </a:r>
                    </a:p>
                  </a:txBody>
                  <a:tcPr marL="9525" marR="9525" marT="7144" marB="0" anchor="b"/>
                </a:tc>
                <a:tc>
                  <a:txBody>
                    <a:bodyPr/>
                    <a:lstStyle/>
                    <a:p>
                      <a:pPr algn="ctr" fontAlgn="b"/>
                      <a:r>
                        <a:rPr lang="en-US" sz="1500" b="0" i="0" u="none" strike="noStrike" baseline="0" dirty="0">
                          <a:solidFill>
                            <a:srgbClr val="000000"/>
                          </a:solidFill>
                          <a:latin typeface="Calibri"/>
                        </a:rPr>
                        <a:t>379</a:t>
                      </a:r>
                    </a:p>
                  </a:txBody>
                  <a:tcPr marL="9525" marR="9525" marT="7144" marB="0" anchor="b"/>
                </a:tc>
                <a:extLst>
                  <a:ext uri="{0D108BD9-81ED-4DB2-BD59-A6C34878D82A}">
                    <a16:rowId xmlns:a16="http://schemas.microsoft.com/office/drawing/2014/main" val="10003"/>
                  </a:ext>
                </a:extLst>
              </a:tr>
              <a:tr h="242538">
                <a:tc>
                  <a:txBody>
                    <a:bodyPr/>
                    <a:lstStyle/>
                    <a:p>
                      <a:pPr algn="ctr" fontAlgn="b"/>
                      <a:r>
                        <a:rPr lang="en-US" sz="1500" b="0" i="0" u="none" strike="noStrike" baseline="0">
                          <a:solidFill>
                            <a:srgbClr val="000000"/>
                          </a:solidFill>
                          <a:latin typeface="Calibri"/>
                        </a:rPr>
                        <a:t>488</a:t>
                      </a:r>
                    </a:p>
                  </a:txBody>
                  <a:tcPr marL="9525" marR="9525" marT="7144" marB="0" anchor="b"/>
                </a:tc>
                <a:tc>
                  <a:txBody>
                    <a:bodyPr/>
                    <a:lstStyle/>
                    <a:p>
                      <a:pPr algn="ctr" fontAlgn="b"/>
                      <a:r>
                        <a:rPr lang="en-US" sz="1500" b="0" i="0" u="none" strike="noStrike" baseline="0" dirty="0">
                          <a:solidFill>
                            <a:srgbClr val="000000"/>
                          </a:solidFill>
                          <a:latin typeface="Calibri"/>
                        </a:rPr>
                        <a:t>356</a:t>
                      </a:r>
                    </a:p>
                  </a:txBody>
                  <a:tcPr marL="9525" marR="9525" marT="7144" marB="0" anchor="b"/>
                </a:tc>
                <a:extLst>
                  <a:ext uri="{0D108BD9-81ED-4DB2-BD59-A6C34878D82A}">
                    <a16:rowId xmlns:a16="http://schemas.microsoft.com/office/drawing/2014/main" val="10004"/>
                  </a:ext>
                </a:extLst>
              </a:tr>
              <a:tr h="242538">
                <a:tc>
                  <a:txBody>
                    <a:bodyPr/>
                    <a:lstStyle/>
                    <a:p>
                      <a:pPr algn="ctr" fontAlgn="b"/>
                      <a:r>
                        <a:rPr lang="en-US" sz="1500" b="0" i="0" u="none" strike="noStrike" baseline="0">
                          <a:solidFill>
                            <a:srgbClr val="000000"/>
                          </a:solidFill>
                          <a:latin typeface="Calibri"/>
                        </a:rPr>
                        <a:t>488</a:t>
                      </a:r>
                    </a:p>
                  </a:txBody>
                  <a:tcPr marL="9525" marR="9525" marT="7144" marB="0" anchor="b"/>
                </a:tc>
                <a:tc>
                  <a:txBody>
                    <a:bodyPr/>
                    <a:lstStyle/>
                    <a:p>
                      <a:pPr algn="ctr" fontAlgn="b"/>
                      <a:r>
                        <a:rPr lang="en-US" sz="1500" b="0" i="0" u="none" strike="noStrike" baseline="0" dirty="0">
                          <a:solidFill>
                            <a:srgbClr val="000000"/>
                          </a:solidFill>
                          <a:latin typeface="Calibri"/>
                        </a:rPr>
                        <a:t>335</a:t>
                      </a:r>
                    </a:p>
                  </a:txBody>
                  <a:tcPr marL="9525" marR="9525" marT="7144" marB="0" anchor="b"/>
                </a:tc>
                <a:extLst>
                  <a:ext uri="{0D108BD9-81ED-4DB2-BD59-A6C34878D82A}">
                    <a16:rowId xmlns:a16="http://schemas.microsoft.com/office/drawing/2014/main" val="10005"/>
                  </a:ext>
                </a:extLst>
              </a:tr>
              <a:tr h="242538">
                <a:tc>
                  <a:txBody>
                    <a:bodyPr/>
                    <a:lstStyle/>
                    <a:p>
                      <a:pPr algn="ctr" fontAlgn="b"/>
                      <a:r>
                        <a:rPr lang="en-US" sz="1500" b="0" i="0" u="none" strike="noStrike" baseline="0">
                          <a:solidFill>
                            <a:srgbClr val="000000"/>
                          </a:solidFill>
                          <a:latin typeface="Calibri"/>
                        </a:rPr>
                        <a:t>488</a:t>
                      </a:r>
                    </a:p>
                  </a:txBody>
                  <a:tcPr marL="9525" marR="9525" marT="7144" marB="0" anchor="b"/>
                </a:tc>
                <a:tc>
                  <a:txBody>
                    <a:bodyPr/>
                    <a:lstStyle/>
                    <a:p>
                      <a:pPr algn="ctr" fontAlgn="b"/>
                      <a:r>
                        <a:rPr lang="en-US" sz="1500" b="0" i="0" u="none" strike="noStrike" baseline="0" dirty="0">
                          <a:solidFill>
                            <a:srgbClr val="000000"/>
                          </a:solidFill>
                          <a:latin typeface="Calibri"/>
                        </a:rPr>
                        <a:t>314</a:t>
                      </a:r>
                    </a:p>
                  </a:txBody>
                  <a:tcPr marL="9525" marR="9525" marT="7144" marB="0" anchor="b"/>
                </a:tc>
                <a:extLst>
                  <a:ext uri="{0D108BD9-81ED-4DB2-BD59-A6C34878D82A}">
                    <a16:rowId xmlns:a16="http://schemas.microsoft.com/office/drawing/2014/main" val="10006"/>
                  </a:ext>
                </a:extLst>
              </a:tr>
              <a:tr h="242538">
                <a:tc>
                  <a:txBody>
                    <a:bodyPr/>
                    <a:lstStyle/>
                    <a:p>
                      <a:pPr algn="ctr" fontAlgn="b"/>
                      <a:r>
                        <a:rPr lang="en-US" sz="1500" b="0" i="0" u="none" strike="noStrike" baseline="0">
                          <a:solidFill>
                            <a:srgbClr val="000000"/>
                          </a:solidFill>
                          <a:latin typeface="Calibri"/>
                        </a:rPr>
                        <a:t>488</a:t>
                      </a:r>
                    </a:p>
                  </a:txBody>
                  <a:tcPr marL="9525" marR="9525" marT="7144" marB="0" anchor="b"/>
                </a:tc>
                <a:tc>
                  <a:txBody>
                    <a:bodyPr/>
                    <a:lstStyle/>
                    <a:p>
                      <a:pPr algn="ctr" fontAlgn="b"/>
                      <a:r>
                        <a:rPr lang="en-US" sz="1500" b="0" i="0" u="none" strike="noStrike" baseline="0" dirty="0">
                          <a:solidFill>
                            <a:srgbClr val="000000"/>
                          </a:solidFill>
                          <a:latin typeface="Calibri"/>
                        </a:rPr>
                        <a:t>293</a:t>
                      </a:r>
                    </a:p>
                  </a:txBody>
                  <a:tcPr marL="9525" marR="9525" marT="7144" marB="0" anchor="b"/>
                </a:tc>
                <a:extLst>
                  <a:ext uri="{0D108BD9-81ED-4DB2-BD59-A6C34878D82A}">
                    <a16:rowId xmlns:a16="http://schemas.microsoft.com/office/drawing/2014/main" val="10007"/>
                  </a:ext>
                </a:extLst>
              </a:tr>
              <a:tr h="242538">
                <a:tc>
                  <a:txBody>
                    <a:bodyPr/>
                    <a:lstStyle/>
                    <a:p>
                      <a:pPr algn="ctr" fontAlgn="b"/>
                      <a:r>
                        <a:rPr lang="en-US" sz="1500" b="0" i="0" u="none" strike="noStrike" baseline="0">
                          <a:solidFill>
                            <a:srgbClr val="000000"/>
                          </a:solidFill>
                          <a:latin typeface="Calibri"/>
                        </a:rPr>
                        <a:t>137</a:t>
                      </a:r>
                    </a:p>
                  </a:txBody>
                  <a:tcPr marL="9525" marR="9525" marT="7144" marB="0" anchor="b"/>
                </a:tc>
                <a:tc>
                  <a:txBody>
                    <a:bodyPr/>
                    <a:lstStyle/>
                    <a:p>
                      <a:pPr algn="ctr" fontAlgn="b"/>
                      <a:r>
                        <a:rPr lang="en-US" sz="1500" b="0" i="0" u="none" strike="noStrike" baseline="0" dirty="0">
                          <a:solidFill>
                            <a:srgbClr val="000000"/>
                          </a:solidFill>
                          <a:latin typeface="Calibri"/>
                        </a:rPr>
                        <a:t>137</a:t>
                      </a:r>
                    </a:p>
                  </a:txBody>
                  <a:tcPr marL="9525" marR="9525" marT="7144" marB="0" anchor="b"/>
                </a:tc>
                <a:extLst>
                  <a:ext uri="{0D108BD9-81ED-4DB2-BD59-A6C34878D82A}">
                    <a16:rowId xmlns:a16="http://schemas.microsoft.com/office/drawing/2014/main" val="10008"/>
                  </a:ext>
                </a:extLst>
              </a:tr>
              <a:tr h="240754">
                <a:tc>
                  <a:txBody>
                    <a:bodyPr/>
                    <a:lstStyle/>
                    <a:p>
                      <a:pPr algn="ctr" fontAlgn="b"/>
                      <a:r>
                        <a:rPr lang="en-US" sz="1500" b="0" i="0" u="none" strike="noStrike" baseline="0">
                          <a:solidFill>
                            <a:srgbClr val="000000"/>
                          </a:solidFill>
                          <a:latin typeface="Calibri"/>
                        </a:rPr>
                        <a:t>92</a:t>
                      </a:r>
                    </a:p>
                  </a:txBody>
                  <a:tcPr marL="9525" marR="9525" marT="7144" marB="0" anchor="b"/>
                </a:tc>
                <a:tc>
                  <a:txBody>
                    <a:bodyPr/>
                    <a:lstStyle/>
                    <a:p>
                      <a:pPr algn="ctr" fontAlgn="b"/>
                      <a:r>
                        <a:rPr lang="en-US" sz="1500" b="0" i="0" u="none" strike="noStrike" baseline="0" dirty="0">
                          <a:solidFill>
                            <a:srgbClr val="000000"/>
                          </a:solidFill>
                          <a:latin typeface="Calibri"/>
                        </a:rPr>
                        <a:t>92</a:t>
                      </a:r>
                    </a:p>
                  </a:txBody>
                  <a:tcPr marL="9525" marR="9525" marT="7144" marB="0" anchor="b"/>
                </a:tc>
                <a:extLst>
                  <a:ext uri="{0D108BD9-81ED-4DB2-BD59-A6C34878D82A}">
                    <a16:rowId xmlns:a16="http://schemas.microsoft.com/office/drawing/2014/main" val="10009"/>
                  </a:ext>
                </a:extLst>
              </a:tr>
            </a:tbl>
          </a:graphicData>
        </a:graphic>
      </p:graphicFrame>
      <p:sp>
        <p:nvSpPr>
          <p:cNvPr id="10" name="TextBox 9"/>
          <p:cNvSpPr txBox="1"/>
          <p:nvPr/>
        </p:nvSpPr>
        <p:spPr>
          <a:xfrm>
            <a:off x="3483321" y="1618543"/>
            <a:ext cx="2209800" cy="309113"/>
          </a:xfrm>
          <a:prstGeom prst="rect">
            <a:avLst/>
          </a:prstGeom>
          <a:noFill/>
        </p:spPr>
        <p:txBody>
          <a:bodyPr wrap="square" lIns="91352" tIns="45676" rIns="91352" bIns="45676" rtlCol="0">
            <a:spAutoFit/>
          </a:bodyPr>
          <a:lstStyle/>
          <a:p>
            <a:r>
              <a:rPr lang="en-US" sz="1400" dirty="0"/>
              <a:t>NCP-$3000; CU-$3000</a:t>
            </a:r>
          </a:p>
        </p:txBody>
      </p:sp>
      <p:graphicFrame>
        <p:nvGraphicFramePr>
          <p:cNvPr id="11" name="Table 10"/>
          <p:cNvGraphicFramePr>
            <a:graphicFrameLocks noGrp="1"/>
          </p:cNvGraphicFramePr>
          <p:nvPr>
            <p:extLst>
              <p:ext uri="{D42A27DB-BD31-4B8C-83A1-F6EECF244321}">
                <p14:modId xmlns:p14="http://schemas.microsoft.com/office/powerpoint/2010/main" val="3319259143"/>
              </p:ext>
            </p:extLst>
          </p:nvPr>
        </p:nvGraphicFramePr>
        <p:xfrm>
          <a:off x="5791200" y="1885952"/>
          <a:ext cx="2286000" cy="2448441"/>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236736">
                <a:tc>
                  <a:txBody>
                    <a:bodyPr/>
                    <a:lstStyle/>
                    <a:p>
                      <a:pPr algn="ctr" fontAlgn="b"/>
                      <a:r>
                        <a:rPr lang="en-US" sz="1500" b="0" i="0" u="none" strike="noStrike" baseline="0" dirty="0">
                          <a:solidFill>
                            <a:schemeClr val="bg1"/>
                          </a:solidFill>
                          <a:latin typeface="Calibri"/>
                        </a:rPr>
                        <a:t>Current</a:t>
                      </a:r>
                    </a:p>
                  </a:txBody>
                  <a:tcPr marL="9525" marR="9525" marT="7144" marB="0" anchor="b"/>
                </a:tc>
                <a:tc>
                  <a:txBody>
                    <a:bodyPr/>
                    <a:lstStyle/>
                    <a:p>
                      <a:pPr algn="ctr" fontAlgn="b"/>
                      <a:r>
                        <a:rPr lang="en-US" sz="1500" b="0" i="0" u="none" strike="noStrike" baseline="0" dirty="0">
                          <a:solidFill>
                            <a:schemeClr val="bg1"/>
                          </a:solidFill>
                          <a:latin typeface="Calibri"/>
                        </a:rPr>
                        <a:t>New</a:t>
                      </a:r>
                    </a:p>
                  </a:txBody>
                  <a:tcPr marL="9525" marR="9525" marT="7144" marB="0" anchor="b"/>
                </a:tc>
                <a:extLst>
                  <a:ext uri="{0D108BD9-81ED-4DB2-BD59-A6C34878D82A}">
                    <a16:rowId xmlns:a16="http://schemas.microsoft.com/office/drawing/2014/main" val="10000"/>
                  </a:ext>
                </a:extLst>
              </a:tr>
              <a:tr h="245745">
                <a:tc>
                  <a:txBody>
                    <a:bodyPr/>
                    <a:lstStyle/>
                    <a:p>
                      <a:pPr algn="ctr" fontAlgn="b"/>
                      <a:r>
                        <a:rPr lang="en-US" sz="1500" b="0" i="0" u="none" strike="noStrike" dirty="0">
                          <a:solidFill>
                            <a:srgbClr val="000000"/>
                          </a:solidFill>
                          <a:latin typeface="Calibri"/>
                        </a:rPr>
                        <a:t>694</a:t>
                      </a:r>
                    </a:p>
                  </a:txBody>
                  <a:tcPr marL="9525" marR="9525" marT="7144" marB="0" anchor="b"/>
                </a:tc>
                <a:tc>
                  <a:txBody>
                    <a:bodyPr/>
                    <a:lstStyle/>
                    <a:p>
                      <a:pPr algn="ctr" fontAlgn="b"/>
                      <a:r>
                        <a:rPr lang="en-US" sz="1500" b="0" i="0" u="none" strike="noStrike" dirty="0">
                          <a:solidFill>
                            <a:srgbClr val="000000"/>
                          </a:solidFill>
                          <a:latin typeface="Calibri"/>
                        </a:rPr>
                        <a:t>694</a:t>
                      </a:r>
                    </a:p>
                  </a:txBody>
                  <a:tcPr marL="9525" marR="9525" marT="7144" marB="0" anchor="b"/>
                </a:tc>
                <a:extLst>
                  <a:ext uri="{0D108BD9-81ED-4DB2-BD59-A6C34878D82A}">
                    <a16:rowId xmlns:a16="http://schemas.microsoft.com/office/drawing/2014/main" val="10001"/>
                  </a:ext>
                </a:extLst>
              </a:tr>
              <a:tr h="245745">
                <a:tc>
                  <a:txBody>
                    <a:bodyPr/>
                    <a:lstStyle/>
                    <a:p>
                      <a:pPr algn="ctr" fontAlgn="b"/>
                      <a:r>
                        <a:rPr lang="en-US" sz="1500" b="0" i="0" u="none" strike="noStrike">
                          <a:solidFill>
                            <a:srgbClr val="000000"/>
                          </a:solidFill>
                          <a:latin typeface="Calibri"/>
                        </a:rPr>
                        <a:t>694</a:t>
                      </a:r>
                    </a:p>
                  </a:txBody>
                  <a:tcPr marL="9525" marR="9525" marT="7144" marB="0" anchor="b"/>
                </a:tc>
                <a:tc>
                  <a:txBody>
                    <a:bodyPr/>
                    <a:lstStyle/>
                    <a:p>
                      <a:pPr algn="ctr" fontAlgn="b"/>
                      <a:r>
                        <a:rPr lang="en-US" sz="1500" b="0" i="0" u="none" strike="noStrike" dirty="0">
                          <a:solidFill>
                            <a:srgbClr val="000000"/>
                          </a:solidFill>
                          <a:latin typeface="Calibri"/>
                        </a:rPr>
                        <a:t>694</a:t>
                      </a:r>
                    </a:p>
                  </a:txBody>
                  <a:tcPr marL="9525" marR="9525" marT="7144" marB="0" anchor="b"/>
                </a:tc>
                <a:extLst>
                  <a:ext uri="{0D108BD9-81ED-4DB2-BD59-A6C34878D82A}">
                    <a16:rowId xmlns:a16="http://schemas.microsoft.com/office/drawing/2014/main" val="10002"/>
                  </a:ext>
                </a:extLst>
              </a:tr>
              <a:tr h="245745">
                <a:tc>
                  <a:txBody>
                    <a:bodyPr/>
                    <a:lstStyle/>
                    <a:p>
                      <a:pPr algn="ctr" fontAlgn="b"/>
                      <a:r>
                        <a:rPr lang="en-US" sz="1500" b="0" i="0" u="none" strike="noStrike">
                          <a:solidFill>
                            <a:srgbClr val="000000"/>
                          </a:solidFill>
                          <a:latin typeface="Calibri"/>
                        </a:rPr>
                        <a:t>694</a:t>
                      </a:r>
                    </a:p>
                  </a:txBody>
                  <a:tcPr marL="9525" marR="9525" marT="7144" marB="0" anchor="b"/>
                </a:tc>
                <a:tc>
                  <a:txBody>
                    <a:bodyPr/>
                    <a:lstStyle/>
                    <a:p>
                      <a:pPr algn="ctr" fontAlgn="b"/>
                      <a:r>
                        <a:rPr lang="en-US" sz="1500" b="0" i="0" u="none" strike="noStrike" dirty="0">
                          <a:solidFill>
                            <a:srgbClr val="000000"/>
                          </a:solidFill>
                          <a:latin typeface="Calibri"/>
                        </a:rPr>
                        <a:t>648</a:t>
                      </a:r>
                    </a:p>
                  </a:txBody>
                  <a:tcPr marL="9525" marR="9525" marT="7144" marB="0" anchor="b"/>
                </a:tc>
                <a:extLst>
                  <a:ext uri="{0D108BD9-81ED-4DB2-BD59-A6C34878D82A}">
                    <a16:rowId xmlns:a16="http://schemas.microsoft.com/office/drawing/2014/main" val="10003"/>
                  </a:ext>
                </a:extLst>
              </a:tr>
              <a:tr h="245745">
                <a:tc>
                  <a:txBody>
                    <a:bodyPr/>
                    <a:lstStyle/>
                    <a:p>
                      <a:pPr algn="ctr" fontAlgn="b"/>
                      <a:r>
                        <a:rPr lang="en-US" sz="1500" b="0" i="0" u="none" strike="noStrike">
                          <a:solidFill>
                            <a:srgbClr val="000000"/>
                          </a:solidFill>
                          <a:latin typeface="Calibri"/>
                        </a:rPr>
                        <a:t>694</a:t>
                      </a:r>
                    </a:p>
                  </a:txBody>
                  <a:tcPr marL="9525" marR="9525" marT="7144" marB="0" anchor="b"/>
                </a:tc>
                <a:tc>
                  <a:txBody>
                    <a:bodyPr/>
                    <a:lstStyle/>
                    <a:p>
                      <a:pPr algn="ctr" fontAlgn="b"/>
                      <a:r>
                        <a:rPr lang="en-US" sz="1500" b="0" i="0" u="none" strike="noStrike" dirty="0">
                          <a:solidFill>
                            <a:srgbClr val="000000"/>
                          </a:solidFill>
                          <a:latin typeface="Calibri"/>
                        </a:rPr>
                        <a:t>618</a:t>
                      </a:r>
                    </a:p>
                  </a:txBody>
                  <a:tcPr marL="9525" marR="9525" marT="7144" marB="0" anchor="b"/>
                </a:tc>
                <a:extLst>
                  <a:ext uri="{0D108BD9-81ED-4DB2-BD59-A6C34878D82A}">
                    <a16:rowId xmlns:a16="http://schemas.microsoft.com/office/drawing/2014/main" val="10004"/>
                  </a:ext>
                </a:extLst>
              </a:tr>
              <a:tr h="245745">
                <a:tc>
                  <a:txBody>
                    <a:bodyPr/>
                    <a:lstStyle/>
                    <a:p>
                      <a:pPr algn="ctr" fontAlgn="b"/>
                      <a:r>
                        <a:rPr lang="en-US" sz="1500" b="0" i="0" u="none" strike="noStrike">
                          <a:solidFill>
                            <a:srgbClr val="000000"/>
                          </a:solidFill>
                          <a:latin typeface="Calibri"/>
                        </a:rPr>
                        <a:t>694</a:t>
                      </a:r>
                    </a:p>
                  </a:txBody>
                  <a:tcPr marL="9525" marR="9525" marT="7144" marB="0" anchor="b"/>
                </a:tc>
                <a:tc>
                  <a:txBody>
                    <a:bodyPr/>
                    <a:lstStyle/>
                    <a:p>
                      <a:pPr algn="ctr" fontAlgn="b"/>
                      <a:r>
                        <a:rPr lang="en-US" sz="1500" b="0" i="0" u="none" strike="noStrike" dirty="0">
                          <a:solidFill>
                            <a:srgbClr val="000000"/>
                          </a:solidFill>
                          <a:latin typeface="Calibri"/>
                        </a:rPr>
                        <a:t>589</a:t>
                      </a:r>
                    </a:p>
                  </a:txBody>
                  <a:tcPr marL="9525" marR="9525" marT="7144" marB="0" anchor="b"/>
                </a:tc>
                <a:extLst>
                  <a:ext uri="{0D108BD9-81ED-4DB2-BD59-A6C34878D82A}">
                    <a16:rowId xmlns:a16="http://schemas.microsoft.com/office/drawing/2014/main" val="10005"/>
                  </a:ext>
                </a:extLst>
              </a:tr>
              <a:tr h="245745">
                <a:tc>
                  <a:txBody>
                    <a:bodyPr/>
                    <a:lstStyle/>
                    <a:p>
                      <a:pPr algn="ctr" fontAlgn="b"/>
                      <a:r>
                        <a:rPr lang="en-US" sz="1500" b="0" i="0" u="none" strike="noStrike">
                          <a:solidFill>
                            <a:srgbClr val="000000"/>
                          </a:solidFill>
                          <a:latin typeface="Calibri"/>
                        </a:rPr>
                        <a:t>694</a:t>
                      </a:r>
                    </a:p>
                  </a:txBody>
                  <a:tcPr marL="9525" marR="9525" marT="7144" marB="0" anchor="b"/>
                </a:tc>
                <a:tc>
                  <a:txBody>
                    <a:bodyPr/>
                    <a:lstStyle/>
                    <a:p>
                      <a:pPr algn="ctr" fontAlgn="b"/>
                      <a:r>
                        <a:rPr lang="en-US" sz="1500" b="0" i="0" u="none" strike="noStrike" dirty="0">
                          <a:solidFill>
                            <a:srgbClr val="000000"/>
                          </a:solidFill>
                          <a:latin typeface="Calibri"/>
                        </a:rPr>
                        <a:t>578</a:t>
                      </a:r>
                    </a:p>
                  </a:txBody>
                  <a:tcPr marL="9525" marR="9525" marT="7144" marB="0" anchor="b"/>
                </a:tc>
                <a:extLst>
                  <a:ext uri="{0D108BD9-81ED-4DB2-BD59-A6C34878D82A}">
                    <a16:rowId xmlns:a16="http://schemas.microsoft.com/office/drawing/2014/main" val="10006"/>
                  </a:ext>
                </a:extLst>
              </a:tr>
              <a:tr h="245745">
                <a:tc>
                  <a:txBody>
                    <a:bodyPr/>
                    <a:lstStyle/>
                    <a:p>
                      <a:pPr algn="ctr" fontAlgn="b"/>
                      <a:r>
                        <a:rPr lang="en-US" sz="1500" b="0" i="0" u="none" strike="noStrike" dirty="0">
                          <a:solidFill>
                            <a:srgbClr val="000000"/>
                          </a:solidFill>
                          <a:latin typeface="Calibri"/>
                        </a:rPr>
                        <a:t>694</a:t>
                      </a:r>
                    </a:p>
                  </a:txBody>
                  <a:tcPr marL="9525" marR="9525" marT="7144" marB="0" anchor="b"/>
                </a:tc>
                <a:tc>
                  <a:txBody>
                    <a:bodyPr/>
                    <a:lstStyle/>
                    <a:p>
                      <a:pPr algn="ctr" fontAlgn="b"/>
                      <a:r>
                        <a:rPr lang="en-US" sz="1500" b="0" i="0" u="none" strike="noStrike" dirty="0">
                          <a:solidFill>
                            <a:srgbClr val="000000"/>
                          </a:solidFill>
                          <a:latin typeface="Calibri"/>
                        </a:rPr>
                        <a:t>550</a:t>
                      </a:r>
                    </a:p>
                  </a:txBody>
                  <a:tcPr marL="9525" marR="9525" marT="7144" marB="0" anchor="b"/>
                </a:tc>
                <a:extLst>
                  <a:ext uri="{0D108BD9-81ED-4DB2-BD59-A6C34878D82A}">
                    <a16:rowId xmlns:a16="http://schemas.microsoft.com/office/drawing/2014/main" val="10007"/>
                  </a:ext>
                </a:extLst>
              </a:tr>
              <a:tr h="245745">
                <a:tc>
                  <a:txBody>
                    <a:bodyPr/>
                    <a:lstStyle/>
                    <a:p>
                      <a:pPr algn="ctr" fontAlgn="b"/>
                      <a:r>
                        <a:rPr lang="en-US" sz="1500" b="0" i="0" u="none" strike="noStrike">
                          <a:solidFill>
                            <a:srgbClr val="000000"/>
                          </a:solidFill>
                          <a:latin typeface="Calibri"/>
                        </a:rPr>
                        <a:t>367</a:t>
                      </a:r>
                    </a:p>
                  </a:txBody>
                  <a:tcPr marL="9525" marR="9525" marT="7144" marB="0" anchor="b"/>
                </a:tc>
                <a:tc>
                  <a:txBody>
                    <a:bodyPr/>
                    <a:lstStyle/>
                    <a:p>
                      <a:pPr algn="ctr" fontAlgn="b"/>
                      <a:r>
                        <a:rPr lang="en-US" sz="1500" b="0" i="0" u="none" strike="noStrike" dirty="0">
                          <a:solidFill>
                            <a:srgbClr val="000000"/>
                          </a:solidFill>
                          <a:latin typeface="Calibri"/>
                        </a:rPr>
                        <a:t>367</a:t>
                      </a:r>
                    </a:p>
                  </a:txBody>
                  <a:tcPr marL="9525" marR="9525" marT="7144" marB="0" anchor="b"/>
                </a:tc>
                <a:extLst>
                  <a:ext uri="{0D108BD9-81ED-4DB2-BD59-A6C34878D82A}">
                    <a16:rowId xmlns:a16="http://schemas.microsoft.com/office/drawing/2014/main" val="10008"/>
                  </a:ext>
                </a:extLst>
              </a:tr>
              <a:tr h="245745">
                <a:tc>
                  <a:txBody>
                    <a:bodyPr/>
                    <a:lstStyle/>
                    <a:p>
                      <a:pPr algn="ctr" fontAlgn="b"/>
                      <a:r>
                        <a:rPr lang="en-US" sz="1500" b="0" i="0" u="none" strike="noStrike" dirty="0">
                          <a:solidFill>
                            <a:srgbClr val="000000"/>
                          </a:solidFill>
                          <a:latin typeface="Calibri"/>
                        </a:rPr>
                        <a:t>301</a:t>
                      </a:r>
                    </a:p>
                  </a:txBody>
                  <a:tcPr marL="9525" marR="9525" marT="7144" marB="0" anchor="b"/>
                </a:tc>
                <a:tc>
                  <a:txBody>
                    <a:bodyPr/>
                    <a:lstStyle/>
                    <a:p>
                      <a:pPr algn="ctr" fontAlgn="b"/>
                      <a:r>
                        <a:rPr lang="en-US" sz="1500" b="0" i="0" u="none" strike="noStrike" dirty="0">
                          <a:solidFill>
                            <a:srgbClr val="000000"/>
                          </a:solidFill>
                          <a:latin typeface="Calibri"/>
                        </a:rPr>
                        <a:t>301</a:t>
                      </a:r>
                    </a:p>
                  </a:txBody>
                  <a:tcPr marL="9525" marR="9525" marT="7144" marB="0" anchor="b"/>
                </a:tc>
                <a:extLst>
                  <a:ext uri="{0D108BD9-81ED-4DB2-BD59-A6C34878D82A}">
                    <a16:rowId xmlns:a16="http://schemas.microsoft.com/office/drawing/2014/main" val="10009"/>
                  </a:ext>
                </a:extLst>
              </a:tr>
            </a:tbl>
          </a:graphicData>
        </a:graphic>
      </p:graphicFrame>
      <p:sp>
        <p:nvSpPr>
          <p:cNvPr id="13" name="TextBox 12"/>
          <p:cNvSpPr txBox="1"/>
          <p:nvPr/>
        </p:nvSpPr>
        <p:spPr>
          <a:xfrm>
            <a:off x="5867400" y="1637195"/>
            <a:ext cx="2209800" cy="309113"/>
          </a:xfrm>
          <a:prstGeom prst="rect">
            <a:avLst/>
          </a:prstGeom>
          <a:noFill/>
        </p:spPr>
        <p:txBody>
          <a:bodyPr wrap="square" lIns="91352" tIns="45676" rIns="91352" bIns="45676" rtlCol="0">
            <a:spAutoFit/>
          </a:bodyPr>
          <a:lstStyle/>
          <a:p>
            <a:r>
              <a:rPr lang="en-US" sz="1400" dirty="0"/>
              <a:t>NCP-$5000; CU-$3000</a:t>
            </a:r>
          </a:p>
        </p:txBody>
      </p:sp>
    </p:spTree>
    <p:extLst>
      <p:ext uri="{BB962C8B-B14F-4D97-AF65-F5344CB8AC3E}">
        <p14:creationId xmlns:p14="http://schemas.microsoft.com/office/powerpoint/2010/main" val="17729340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971550"/>
            <a:ext cx="8229600" cy="443484"/>
          </a:xfrm>
        </p:spPr>
        <p:txBody>
          <a:bodyPr>
            <a:noAutofit/>
          </a:bodyPr>
          <a:lstStyle/>
          <a:p>
            <a:pPr>
              <a:defRPr/>
            </a:pPr>
            <a:r>
              <a:rPr lang="en-US" sz="3600" dirty="0"/>
              <a:t>Cliff Effect Subcommittee Cont.</a:t>
            </a:r>
            <a:br>
              <a:rPr lang="en-US" sz="3600" dirty="0"/>
            </a:br>
            <a:r>
              <a:rPr lang="en-US" sz="2400" dirty="0"/>
              <a:t>Comparison for Shared Physical Custody of One Child </a:t>
            </a:r>
          </a:p>
        </p:txBody>
      </p:sp>
      <p:sp>
        <p:nvSpPr>
          <p:cNvPr id="5" name="Slide Number Placeholder 4"/>
          <p:cNvSpPr>
            <a:spLocks noGrp="1"/>
          </p:cNvSpPr>
          <p:nvPr>
            <p:ph type="sldNum" sz="quarter" idx="12"/>
          </p:nvPr>
        </p:nvSpPr>
        <p:spPr/>
        <p:txBody>
          <a:bodyPr/>
          <a:lstStyle/>
          <a:p>
            <a:fld id="{1A3C6657-05FA-4207-AE6A-4CD066233943}" type="slidenum">
              <a:rPr lang="en-US" smtClean="0"/>
              <a:pPr/>
              <a:t>28</a:t>
            </a:fld>
            <a:endParaRPr lang="en-US" dirty="0"/>
          </a:p>
        </p:txBody>
      </p:sp>
      <p:graphicFrame>
        <p:nvGraphicFramePr>
          <p:cNvPr id="11" name="Chart 10"/>
          <p:cNvGraphicFramePr/>
          <p:nvPr>
            <p:extLst>
              <p:ext uri="{D42A27DB-BD31-4B8C-83A1-F6EECF244321}">
                <p14:modId xmlns:p14="http://schemas.microsoft.com/office/powerpoint/2010/main" val="1882874250"/>
              </p:ext>
            </p:extLst>
          </p:nvPr>
        </p:nvGraphicFramePr>
        <p:xfrm>
          <a:off x="303231" y="1415045"/>
          <a:ext cx="4192571" cy="29126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p:nvPr>
            <p:extLst>
              <p:ext uri="{D42A27DB-BD31-4B8C-83A1-F6EECF244321}">
                <p14:modId xmlns:p14="http://schemas.microsoft.com/office/powerpoint/2010/main" val="2438671363"/>
              </p:ext>
            </p:extLst>
          </p:nvPr>
        </p:nvGraphicFramePr>
        <p:xfrm>
          <a:off x="4700440" y="1445898"/>
          <a:ext cx="4114014" cy="2800348"/>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457200" y="4324352"/>
            <a:ext cx="8458200" cy="830997"/>
          </a:xfrm>
          <a:prstGeom prst="rect">
            <a:avLst/>
          </a:prstGeom>
          <a:noFill/>
        </p:spPr>
        <p:txBody>
          <a:bodyPr wrap="square" lIns="91352" tIns="45676" rIns="91352" bIns="45676" rtlCol="0">
            <a:spAutoFit/>
          </a:bodyPr>
          <a:lstStyle/>
          <a:p>
            <a:r>
              <a:rPr lang="en-US" sz="1600" dirty="0"/>
              <a:t>The dark blue line shows the precipitous drop the cliff effect has on a child support obligation, while the light blue line shows the gradual decline resulting from the shared physical custody adjustment.</a:t>
            </a:r>
          </a:p>
        </p:txBody>
      </p:sp>
    </p:spTree>
    <p:extLst>
      <p:ext uri="{BB962C8B-B14F-4D97-AF65-F5344CB8AC3E}">
        <p14:creationId xmlns:p14="http://schemas.microsoft.com/office/powerpoint/2010/main" val="4255450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7"/>
            <a:ext cx="8229600" cy="519684"/>
          </a:xfrm>
        </p:spPr>
        <p:txBody>
          <a:bodyPr>
            <a:noAutofit/>
          </a:bodyPr>
          <a:lstStyle/>
          <a:p>
            <a:r>
              <a:rPr lang="en-US" sz="3600" dirty="0"/>
              <a:t>Multi-Family Subcommittee</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26380578"/>
              </p:ext>
            </p:extLst>
          </p:nvPr>
        </p:nvGraphicFramePr>
        <p:xfrm>
          <a:off x="457200" y="1200151"/>
          <a:ext cx="83820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A3C6657-05FA-4207-AE6A-4CD066233943}" type="slidenum">
              <a:rPr lang="en-US" smtClean="0"/>
              <a:pPr/>
              <a:t>29</a:t>
            </a:fld>
            <a:endParaRPr lang="en-US" dirty="0"/>
          </a:p>
        </p:txBody>
      </p:sp>
    </p:spTree>
    <p:extLst>
      <p:ext uri="{BB962C8B-B14F-4D97-AF65-F5344CB8AC3E}">
        <p14:creationId xmlns:p14="http://schemas.microsoft.com/office/powerpoint/2010/main" val="740405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0550"/>
            <a:ext cx="8229600" cy="457201"/>
          </a:xfrm>
        </p:spPr>
        <p:txBody>
          <a:bodyPr>
            <a:noAutofit/>
          </a:bodyPr>
          <a:lstStyle/>
          <a:p>
            <a:r>
              <a:rPr lang="en-US" sz="3600" dirty="0"/>
              <a:t>Committee Members</a:t>
            </a:r>
          </a:p>
        </p:txBody>
      </p:sp>
      <p:sp>
        <p:nvSpPr>
          <p:cNvPr id="3" name="Content Placeholder 2"/>
          <p:cNvSpPr>
            <a:spLocks noGrp="1"/>
          </p:cNvSpPr>
          <p:nvPr>
            <p:ph idx="1"/>
          </p:nvPr>
        </p:nvSpPr>
        <p:spPr>
          <a:xfrm>
            <a:off x="533400" y="1047750"/>
            <a:ext cx="3886200" cy="3962400"/>
          </a:xfrm>
        </p:spPr>
        <p:txBody>
          <a:bodyPr>
            <a:normAutofit fontScale="25000" lnSpcReduction="20000"/>
          </a:bodyPr>
          <a:lstStyle/>
          <a:p>
            <a:pPr>
              <a:buNone/>
            </a:pPr>
            <a:r>
              <a:rPr lang="en-US" sz="3800" dirty="0"/>
              <a:t>Maryland General Assembly</a:t>
            </a:r>
          </a:p>
          <a:p>
            <a:r>
              <a:rPr lang="en-US" sz="3800" dirty="0"/>
              <a:t>Delegate Kathleen M. Dumais</a:t>
            </a:r>
          </a:p>
          <a:p>
            <a:r>
              <a:rPr lang="en-US" sz="3800" dirty="0"/>
              <a:t>Delegate Michael E. Malone</a:t>
            </a:r>
          </a:p>
          <a:p>
            <a:r>
              <a:rPr lang="en-US" sz="3800" dirty="0"/>
              <a:t>Senator William C. Smith Jr.</a:t>
            </a:r>
          </a:p>
          <a:p>
            <a:endParaRPr lang="en-US" sz="2400" dirty="0"/>
          </a:p>
          <a:p>
            <a:pPr>
              <a:buNone/>
            </a:pPr>
            <a:r>
              <a:rPr lang="en-US" sz="3800" dirty="0"/>
              <a:t>Judiciary</a:t>
            </a:r>
          </a:p>
          <a:p>
            <a:r>
              <a:rPr lang="en-US" sz="3800" dirty="0"/>
              <a:t>Honorable Cynthia Callahan</a:t>
            </a:r>
          </a:p>
          <a:p>
            <a:r>
              <a:rPr lang="en-US" sz="3800" dirty="0"/>
              <a:t>Hope Gary, Department of Juvenile &amp; Family Services, 	       </a:t>
            </a:r>
          </a:p>
          <a:p>
            <a:pPr>
              <a:buNone/>
            </a:pPr>
            <a:r>
              <a:rPr lang="en-US" sz="3800" dirty="0"/>
              <a:t>                         Administrative Office of the Courts-Programs</a:t>
            </a:r>
          </a:p>
          <a:p>
            <a:r>
              <a:rPr lang="en-US" sz="3800" dirty="0"/>
              <a:t>Jennifer Williams, Magistrate</a:t>
            </a:r>
          </a:p>
          <a:p>
            <a:endParaRPr lang="en-US" sz="2400" dirty="0"/>
          </a:p>
          <a:p>
            <a:pPr>
              <a:buNone/>
            </a:pPr>
            <a:r>
              <a:rPr lang="en-US" sz="3800" dirty="0"/>
              <a:t>Private Attorneys</a:t>
            </a:r>
          </a:p>
          <a:p>
            <a:r>
              <a:rPr lang="en-US" sz="3800" dirty="0"/>
              <a:t>James D. </a:t>
            </a:r>
            <a:r>
              <a:rPr lang="en-US" sz="3800" dirty="0" err="1"/>
              <a:t>Milko</a:t>
            </a:r>
            <a:r>
              <a:rPr lang="en-US" sz="3800" dirty="0"/>
              <a:t>, Esq.</a:t>
            </a:r>
          </a:p>
          <a:p>
            <a:r>
              <a:rPr lang="en-US" sz="3800" dirty="0"/>
              <a:t>Laure Ruth, Esq.</a:t>
            </a:r>
          </a:p>
          <a:p>
            <a:r>
              <a:rPr lang="en-US" sz="3800" dirty="0"/>
              <a:t>Mary Sanders, Esq.</a:t>
            </a:r>
          </a:p>
          <a:p>
            <a:pPr>
              <a:buNone/>
            </a:pPr>
            <a:endParaRPr lang="en-US" sz="2400" dirty="0"/>
          </a:p>
          <a:p>
            <a:pPr>
              <a:buNone/>
            </a:pPr>
            <a:r>
              <a:rPr lang="en-US" sz="3800" dirty="0"/>
              <a:t>Family and Workforce Non-Profits</a:t>
            </a:r>
          </a:p>
          <a:p>
            <a:r>
              <a:rPr lang="en-US" sz="3800" dirty="0"/>
              <a:t>Joseph T. Jones, Center for Urban Families</a:t>
            </a:r>
          </a:p>
          <a:p>
            <a:r>
              <a:rPr lang="en-US" sz="3800" dirty="0"/>
              <a:t>Dorothy </a:t>
            </a:r>
            <a:r>
              <a:rPr lang="en-US" sz="3800" dirty="0" err="1"/>
              <a:t>Lennig</a:t>
            </a:r>
            <a:r>
              <a:rPr lang="en-US" sz="3800" dirty="0"/>
              <a:t>, Esq.,  Marjorie Cook Foundation Domestic 	Violence Legal Clinic   House of Ruth</a:t>
            </a:r>
          </a:p>
          <a:p>
            <a:r>
              <a:rPr lang="en-US" sz="3800" dirty="0"/>
              <a:t>Sara </a:t>
            </a:r>
            <a:r>
              <a:rPr lang="en-US" sz="3800" dirty="0" err="1"/>
              <a:t>Muempfer</a:t>
            </a:r>
            <a:r>
              <a:rPr lang="en-US" sz="3800" dirty="0"/>
              <a:t>,  Annie E. Casey Foundation</a:t>
            </a:r>
          </a:p>
          <a:p>
            <a:r>
              <a:rPr lang="en-US" sz="3800" dirty="0"/>
              <a:t>Melanie Shapiro, Esq.,  Maryland Office of Public Defender</a:t>
            </a:r>
          </a:p>
          <a:p>
            <a:r>
              <a:rPr lang="en-US" sz="3800" dirty="0"/>
              <a:t>Melanie Styles,  The </a:t>
            </a:r>
            <a:r>
              <a:rPr lang="en-US" sz="3800" dirty="0" err="1"/>
              <a:t>Abell</a:t>
            </a:r>
            <a:r>
              <a:rPr lang="en-US" sz="3800" dirty="0"/>
              <a:t> Foundation</a:t>
            </a:r>
          </a:p>
          <a:p>
            <a:r>
              <a:rPr lang="en-US" sz="3800" dirty="0"/>
              <a:t>Nikki Thompson,  Job Opportunities Task Force</a:t>
            </a:r>
          </a:p>
          <a:p>
            <a:r>
              <a:rPr lang="en-US" sz="3800" dirty="0"/>
              <a:t>Regan Vaughan,  Catholic Charities</a:t>
            </a:r>
          </a:p>
          <a:p>
            <a:r>
              <a:rPr lang="en-US" sz="3800" dirty="0"/>
              <a:t>Caryn York,  Job Opportunities Task Force</a:t>
            </a:r>
          </a:p>
          <a:p>
            <a:pPr>
              <a:buNone/>
            </a:pPr>
            <a:endParaRPr lang="en-US" dirty="0"/>
          </a:p>
          <a:p>
            <a:endParaRPr lang="en-US" dirty="0"/>
          </a:p>
          <a:p>
            <a:endParaRPr lang="en-US" dirty="0"/>
          </a:p>
        </p:txBody>
      </p:sp>
      <p:sp>
        <p:nvSpPr>
          <p:cNvPr id="4" name="Content Placeholder 2"/>
          <p:cNvSpPr txBox="1">
            <a:spLocks/>
          </p:cNvSpPr>
          <p:nvPr/>
        </p:nvSpPr>
        <p:spPr>
          <a:xfrm>
            <a:off x="4343400" y="1047750"/>
            <a:ext cx="4419600" cy="3291840"/>
          </a:xfrm>
          <a:prstGeom prst="rect">
            <a:avLst/>
          </a:prstGeom>
        </p:spPr>
        <p:txBody>
          <a:bodyPr vert="horz" lIns="91352" tIns="45676" rIns="91352" bIns="45676">
            <a:normAutofit fontScale="92500" lnSpcReduction="20000"/>
          </a:bodyPr>
          <a:lstStyle/>
          <a:p>
            <a:pPr marL="274055" indent="-274055">
              <a:spcBef>
                <a:spcPct val="20000"/>
              </a:spcBef>
              <a:buClr>
                <a:schemeClr val="accent3"/>
              </a:buClr>
              <a:buSzPct val="95000"/>
              <a:defRPr/>
            </a:pPr>
            <a:r>
              <a:rPr lang="en-US" sz="1100" dirty="0"/>
              <a:t>University of Maryland, School of Social Work</a:t>
            </a:r>
          </a:p>
          <a:p>
            <a:pPr marL="274055" indent="-274055">
              <a:spcBef>
                <a:spcPct val="20000"/>
              </a:spcBef>
              <a:buClr>
                <a:schemeClr val="accent3"/>
              </a:buClr>
              <a:buSzPct val="95000"/>
              <a:buFont typeface="Wingdings 2"/>
              <a:buChar char=""/>
              <a:defRPr/>
            </a:pPr>
            <a:r>
              <a:rPr lang="en-US" sz="1100" dirty="0"/>
              <a:t>Letitia Logan Passarella, MPP, Research Director</a:t>
            </a:r>
          </a:p>
          <a:p>
            <a:pPr marL="274055" indent="-274055">
              <a:spcBef>
                <a:spcPct val="20000"/>
              </a:spcBef>
              <a:buClr>
                <a:schemeClr val="accent3"/>
              </a:buClr>
              <a:buSzPct val="95000"/>
              <a:defRPr/>
            </a:pPr>
            <a:endParaRPr lang="en-US" sz="600" dirty="0"/>
          </a:p>
          <a:p>
            <a:pPr marL="274055" indent="-274055">
              <a:spcBef>
                <a:spcPct val="20000"/>
              </a:spcBef>
              <a:buClr>
                <a:schemeClr val="accent3"/>
              </a:buClr>
              <a:buSzPct val="95000"/>
              <a:defRPr/>
            </a:pPr>
            <a:r>
              <a:rPr lang="en-US" sz="1100" dirty="0"/>
              <a:t>Center for Policy Research</a:t>
            </a:r>
          </a:p>
          <a:p>
            <a:pPr marL="274055" indent="-274055">
              <a:spcBef>
                <a:spcPct val="20000"/>
              </a:spcBef>
              <a:buClr>
                <a:schemeClr val="accent3"/>
              </a:buClr>
              <a:buSzPct val="95000"/>
              <a:buFont typeface="Wingdings 2"/>
              <a:buChar char=""/>
            </a:pPr>
            <a:r>
              <a:rPr lang="en-US" sz="1100" dirty="0"/>
              <a:t>Jane </a:t>
            </a:r>
            <a:r>
              <a:rPr lang="en-US" sz="1100" dirty="0" err="1"/>
              <a:t>Venohr</a:t>
            </a:r>
            <a:r>
              <a:rPr lang="en-US" sz="1100" dirty="0"/>
              <a:t>, Ph. D</a:t>
            </a:r>
          </a:p>
          <a:p>
            <a:pPr marL="274055" indent="-274055">
              <a:spcBef>
                <a:spcPct val="20000"/>
              </a:spcBef>
              <a:buClr>
                <a:schemeClr val="accent3"/>
              </a:buClr>
              <a:buSzPct val="95000"/>
              <a:defRPr/>
            </a:pPr>
            <a:endParaRPr lang="en-US" sz="600" dirty="0"/>
          </a:p>
          <a:p>
            <a:pPr marL="274055" indent="-274055">
              <a:spcBef>
                <a:spcPct val="20000"/>
              </a:spcBef>
              <a:buClr>
                <a:schemeClr val="accent3"/>
              </a:buClr>
              <a:buSzPct val="95000"/>
              <a:defRPr/>
            </a:pPr>
            <a:r>
              <a:rPr lang="en-US" sz="1100" dirty="0"/>
              <a:t>Title IV-D Attorneys</a:t>
            </a:r>
          </a:p>
          <a:p>
            <a:pPr marL="274055" indent="-274055">
              <a:spcBef>
                <a:spcPct val="20000"/>
              </a:spcBef>
              <a:buClr>
                <a:schemeClr val="accent3"/>
              </a:buClr>
              <a:buSzPct val="95000"/>
              <a:buFont typeface="Wingdings 2"/>
              <a:buChar char=""/>
              <a:defRPr/>
            </a:pPr>
            <a:r>
              <a:rPr lang="en-US" sz="1100" dirty="0"/>
              <a:t>Karen Hess </a:t>
            </a:r>
            <a:r>
              <a:rPr lang="en-US" sz="1100" dirty="0" err="1"/>
              <a:t>Rohrbaugh</a:t>
            </a:r>
            <a:r>
              <a:rPr lang="en-US" sz="1100" dirty="0"/>
              <a:t>, Esq.</a:t>
            </a:r>
          </a:p>
          <a:p>
            <a:pPr marL="274055" indent="-274055">
              <a:spcBef>
                <a:spcPct val="20000"/>
              </a:spcBef>
              <a:buClr>
                <a:schemeClr val="accent3"/>
              </a:buClr>
              <a:buSzPct val="95000"/>
              <a:buFont typeface="Wingdings 2"/>
              <a:buChar char=""/>
              <a:defRPr/>
            </a:pPr>
            <a:r>
              <a:rPr lang="en-US" sz="1100" dirty="0"/>
              <a:t>Charlton  T. Howard, Esq.</a:t>
            </a:r>
          </a:p>
          <a:p>
            <a:pPr marL="274055" indent="-274055">
              <a:spcBef>
                <a:spcPct val="20000"/>
              </a:spcBef>
              <a:buClr>
                <a:schemeClr val="accent3"/>
              </a:buClr>
              <a:buSzPct val="95000"/>
              <a:buFont typeface="Wingdings 2"/>
              <a:buChar char=""/>
              <a:defRPr/>
            </a:pPr>
            <a:r>
              <a:rPr lang="en-US" sz="1100" dirty="0"/>
              <a:t>Mark A. Tyler, Esq.</a:t>
            </a:r>
          </a:p>
          <a:p>
            <a:pPr marL="274055" indent="-274055">
              <a:spcBef>
                <a:spcPct val="20000"/>
              </a:spcBef>
              <a:buClr>
                <a:schemeClr val="accent3"/>
              </a:buClr>
              <a:buSzPct val="95000"/>
              <a:buFont typeface="Wingdings 2"/>
              <a:buChar char=""/>
              <a:defRPr/>
            </a:pPr>
            <a:r>
              <a:rPr lang="en-US" sz="1100" dirty="0"/>
              <a:t>Keri Kelly, Esq.</a:t>
            </a:r>
          </a:p>
          <a:p>
            <a:pPr marL="274055" indent="-274055">
              <a:spcBef>
                <a:spcPct val="20000"/>
              </a:spcBef>
              <a:buClr>
                <a:schemeClr val="accent3"/>
              </a:buClr>
              <a:buSzPct val="95000"/>
              <a:buFont typeface="Wingdings 2"/>
              <a:buChar char=""/>
              <a:defRPr/>
            </a:pPr>
            <a:endParaRPr lang="en-US" sz="600" dirty="0"/>
          </a:p>
          <a:p>
            <a:pPr marL="274055" indent="-274055">
              <a:spcBef>
                <a:spcPct val="20000"/>
              </a:spcBef>
              <a:buClr>
                <a:schemeClr val="accent3"/>
              </a:buClr>
              <a:buSzPct val="95000"/>
              <a:defRPr/>
            </a:pPr>
            <a:r>
              <a:rPr lang="en-US" sz="1100" dirty="0"/>
              <a:t>Maryland Child Support Administration</a:t>
            </a:r>
          </a:p>
          <a:p>
            <a:pPr marL="274055" indent="-274055">
              <a:spcBef>
                <a:spcPct val="20000"/>
              </a:spcBef>
              <a:buClr>
                <a:schemeClr val="accent3"/>
              </a:buClr>
              <a:buSzPct val="95000"/>
              <a:buFont typeface="Wingdings 2"/>
              <a:buChar char=""/>
              <a:defRPr/>
            </a:pPr>
            <a:r>
              <a:rPr lang="en-US" sz="1100" dirty="0"/>
              <a:t>Kim Hale, Carroll County</a:t>
            </a:r>
          </a:p>
          <a:p>
            <a:pPr marL="274055" indent="-274055">
              <a:spcBef>
                <a:spcPct val="20000"/>
              </a:spcBef>
              <a:buClr>
                <a:schemeClr val="accent3"/>
              </a:buClr>
              <a:buSzPct val="95000"/>
              <a:buFont typeface="Wingdings 2"/>
              <a:buChar char=""/>
              <a:defRPr/>
            </a:pPr>
            <a:r>
              <a:rPr lang="en-US" sz="1100" dirty="0"/>
              <a:t>Jessica Roebuck, Carroll County</a:t>
            </a:r>
          </a:p>
          <a:p>
            <a:pPr marL="274055" indent="-274055">
              <a:spcBef>
                <a:spcPct val="20000"/>
              </a:spcBef>
              <a:buClr>
                <a:schemeClr val="accent3"/>
              </a:buClr>
              <a:buSzPct val="95000"/>
              <a:buFont typeface="Wingdings 2"/>
              <a:buChar char=""/>
              <a:defRPr/>
            </a:pPr>
            <a:r>
              <a:rPr lang="en-US" sz="1100" dirty="0"/>
              <a:t>Mia </a:t>
            </a:r>
            <a:r>
              <a:rPr lang="en-US" sz="1100" dirty="0" err="1"/>
              <a:t>Pinkney</a:t>
            </a:r>
            <a:r>
              <a:rPr lang="en-US" sz="1100" dirty="0"/>
              <a:t>, Prince George’s County</a:t>
            </a:r>
          </a:p>
          <a:p>
            <a:pPr marL="274055" indent="-274055">
              <a:spcBef>
                <a:spcPct val="20000"/>
              </a:spcBef>
              <a:buClr>
                <a:schemeClr val="accent3"/>
              </a:buClr>
              <a:buSzPct val="95000"/>
              <a:buFont typeface="Wingdings 2"/>
              <a:buChar char=""/>
              <a:defRPr/>
            </a:pPr>
            <a:r>
              <a:rPr lang="en-US" sz="1100" dirty="0"/>
              <a:t>Stephen Holmes, Policy Research Analyst</a:t>
            </a:r>
          </a:p>
          <a:p>
            <a:pPr marL="274055" indent="-274055">
              <a:spcBef>
                <a:spcPct val="20000"/>
              </a:spcBef>
              <a:buClr>
                <a:schemeClr val="accent3"/>
              </a:buClr>
              <a:buSzPct val="95000"/>
              <a:buFont typeface="Wingdings 2"/>
              <a:buChar char=""/>
              <a:defRPr/>
            </a:pPr>
            <a:r>
              <a:rPr lang="en-US" sz="1100" dirty="0"/>
              <a:t>Maria L. Oesterreicher, Esq., Division Director, Program 	Development</a:t>
            </a:r>
          </a:p>
          <a:p>
            <a:pPr marL="274055" indent="-274055">
              <a:spcBef>
                <a:spcPct val="20000"/>
              </a:spcBef>
              <a:buClr>
                <a:schemeClr val="accent3"/>
              </a:buClr>
              <a:buSzPct val="95000"/>
              <a:buFont typeface="Wingdings 2"/>
              <a:buChar char=""/>
              <a:defRPr/>
            </a:pPr>
            <a:r>
              <a:rPr lang="en-US" sz="1100" dirty="0"/>
              <a:t>Jarnice Johnson, Deputy Executive Director of Programs</a:t>
            </a:r>
          </a:p>
          <a:p>
            <a:pPr marL="274055" indent="-274055">
              <a:spcBef>
                <a:spcPct val="20000"/>
              </a:spcBef>
              <a:buClr>
                <a:schemeClr val="accent3"/>
              </a:buClr>
              <a:buSzPct val="95000"/>
              <a:buFont typeface="Wingdings 2"/>
              <a:buChar char=""/>
              <a:defRPr/>
            </a:pPr>
            <a:r>
              <a:rPr lang="en-US" sz="1100" dirty="0"/>
              <a:t>Kevin P. Guistwite, Executive Director</a:t>
            </a:r>
          </a:p>
          <a:p>
            <a:pPr marL="274055" indent="-274055">
              <a:spcBef>
                <a:spcPct val="20000"/>
              </a:spcBef>
              <a:buClr>
                <a:schemeClr val="accent3"/>
              </a:buClr>
              <a:buSzPct val="95000"/>
              <a:buFont typeface="Wingdings 2"/>
              <a:buChar char=""/>
              <a:defRPr/>
            </a:pPr>
            <a:endParaRPr lang="en-US" sz="1600" dirty="0"/>
          </a:p>
          <a:p>
            <a:pPr marL="274055" indent="-274055">
              <a:spcBef>
                <a:spcPct val="20000"/>
              </a:spcBef>
              <a:buClr>
                <a:schemeClr val="accent3"/>
              </a:buClr>
              <a:buSzPct val="95000"/>
              <a:buFont typeface="Wingdings 2"/>
              <a:buChar char=""/>
              <a:defRPr/>
            </a:pPr>
            <a:endParaRPr lang="en-US" sz="2600" dirty="0"/>
          </a:p>
        </p:txBody>
      </p:sp>
      <p:sp>
        <p:nvSpPr>
          <p:cNvPr id="5" name="Slide Number Placeholder 4"/>
          <p:cNvSpPr>
            <a:spLocks noGrp="1"/>
          </p:cNvSpPr>
          <p:nvPr>
            <p:ph type="sldNum" sz="quarter" idx="12"/>
          </p:nvPr>
        </p:nvSpPr>
        <p:spPr/>
        <p:txBody>
          <a:bodyPr/>
          <a:lstStyle/>
          <a:p>
            <a:fld id="{1A3C6657-05FA-4207-AE6A-4CD066233943}"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443484"/>
          </a:xfrm>
        </p:spPr>
        <p:txBody>
          <a:bodyPr>
            <a:noAutofit/>
          </a:bodyPr>
          <a:lstStyle/>
          <a:p>
            <a:r>
              <a:rPr lang="en-US" sz="3600" dirty="0"/>
              <a:t>Multi-Family Subcommittee Cont.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18757558"/>
              </p:ext>
            </p:extLst>
          </p:nvPr>
        </p:nvGraphicFramePr>
        <p:xfrm>
          <a:off x="457200" y="1085851"/>
          <a:ext cx="82296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A3C6657-05FA-4207-AE6A-4CD066233943}" type="slidenum">
              <a:rPr lang="en-US" smtClean="0"/>
              <a:pPr/>
              <a:t>30</a:t>
            </a:fld>
            <a:endParaRPr lang="en-US" dirty="0"/>
          </a:p>
        </p:txBody>
      </p:sp>
    </p:spTree>
    <p:extLst>
      <p:ext uri="{BB962C8B-B14F-4D97-AF65-F5344CB8AC3E}">
        <p14:creationId xmlns:p14="http://schemas.microsoft.com/office/powerpoint/2010/main" val="632651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0550"/>
            <a:ext cx="8229600" cy="895350"/>
          </a:xfrm>
        </p:spPr>
        <p:txBody>
          <a:bodyPr>
            <a:noAutofit/>
          </a:bodyPr>
          <a:lstStyle/>
          <a:p>
            <a:r>
              <a:rPr lang="en-US" sz="3600" dirty="0"/>
              <a:t>Multi-Family Subcommittee Cont.</a:t>
            </a:r>
            <a:br>
              <a:rPr lang="en-US" sz="4000" dirty="0"/>
            </a:br>
            <a:r>
              <a:rPr lang="en-US" sz="2400" dirty="0"/>
              <a:t>Proposed Solution</a:t>
            </a:r>
          </a:p>
        </p:txBody>
      </p:sp>
      <p:sp>
        <p:nvSpPr>
          <p:cNvPr id="3" name="Content Placeholder 2"/>
          <p:cNvSpPr>
            <a:spLocks noGrp="1"/>
          </p:cNvSpPr>
          <p:nvPr>
            <p:ph idx="1"/>
          </p:nvPr>
        </p:nvSpPr>
        <p:spPr>
          <a:xfrm>
            <a:off x="457200" y="1581150"/>
            <a:ext cx="8229600" cy="3276600"/>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lvl="0"/>
            <a:r>
              <a:rPr lang="en-US" dirty="0"/>
              <a:t>Eliminate </a:t>
            </a:r>
            <a:r>
              <a:rPr lang="en-US" i="1" dirty="0"/>
              <a:t>Family Law 12-202(a)(2)(iv) which states that the rebuttable </a:t>
            </a:r>
            <a:r>
              <a:rPr lang="en-US" dirty="0"/>
              <a:t>presumption that the amount of support resulting from the guidelines is correct “may not be rebutted solely on the basis of evidence of the presence in the household of either parent of other children to whom that parent owes a duty of support….”</a:t>
            </a:r>
          </a:p>
          <a:p>
            <a:pPr marL="0" indent="0">
              <a:buNone/>
            </a:pPr>
            <a:endParaRPr lang="en-US" sz="1000" dirty="0"/>
          </a:p>
          <a:p>
            <a:pPr lvl="0"/>
            <a:r>
              <a:rPr lang="en-US" dirty="0"/>
              <a:t>Amend definition of adjusted actual income to include a deduction for an allowance for additional children living in the parents home for whom that parent owes a legal duty of support.</a:t>
            </a:r>
          </a:p>
          <a:p>
            <a:pPr marL="0" indent="0">
              <a:buNone/>
            </a:pPr>
            <a:endParaRPr lang="en-US" sz="1000" dirty="0"/>
          </a:p>
          <a:p>
            <a:pPr lvl="0"/>
            <a:r>
              <a:rPr lang="en-US" dirty="0"/>
              <a:t>The allowance is the guidelines calculation for each additional child in the home multiplied by 75%.</a:t>
            </a:r>
          </a:p>
          <a:p>
            <a:endParaRPr lang="en-US" dirty="0"/>
          </a:p>
        </p:txBody>
      </p:sp>
      <p:sp>
        <p:nvSpPr>
          <p:cNvPr id="4" name="Slide Number Placeholder 3"/>
          <p:cNvSpPr>
            <a:spLocks noGrp="1"/>
          </p:cNvSpPr>
          <p:nvPr>
            <p:ph type="sldNum" sz="quarter" idx="12"/>
          </p:nvPr>
        </p:nvSpPr>
        <p:spPr/>
        <p:txBody>
          <a:bodyPr/>
          <a:lstStyle/>
          <a:p>
            <a:fld id="{1A3C6657-05FA-4207-AE6A-4CD066233943}" type="slidenum">
              <a:rPr lang="en-US" smtClean="0"/>
              <a:pPr/>
              <a:t>31</a:t>
            </a:fld>
            <a:endParaRPr lang="en-US" dirty="0"/>
          </a:p>
        </p:txBody>
      </p:sp>
    </p:spTree>
    <p:extLst>
      <p:ext uri="{BB962C8B-B14F-4D97-AF65-F5344CB8AC3E}">
        <p14:creationId xmlns:p14="http://schemas.microsoft.com/office/powerpoint/2010/main" val="1225219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9"/>
            <a:ext cx="8229600" cy="4000499"/>
          </a:xfrm>
        </p:spPr>
        <p:txBody>
          <a:bodyPr>
            <a:normAutofit fontScale="85000" lnSpcReduction="20000"/>
          </a:bodyPr>
          <a:lstStyle/>
          <a:p>
            <a:pPr>
              <a:buNone/>
            </a:pPr>
            <a:endParaRPr lang="en-US" sz="1200" dirty="0"/>
          </a:p>
          <a:p>
            <a:pPr marL="513821" indent="-513821"/>
            <a:r>
              <a:rPr lang="en-US" sz="2400" b="1" i="1" dirty="0"/>
              <a:t>Rebuttable presumption </a:t>
            </a:r>
            <a:r>
              <a:rPr lang="en-US" sz="2400" dirty="0"/>
              <a:t>in Maryland law requires courts to use the child support guidelines in any proceeding to establish or modify child support.  The amount may be rebutted by evidence that the application of the guidelines would be unjust or inappropriate in a particular case.  </a:t>
            </a:r>
          </a:p>
          <a:p>
            <a:pPr marL="513821" indent="-513821">
              <a:buNone/>
            </a:pPr>
            <a:endParaRPr lang="en-US" sz="900" dirty="0"/>
          </a:p>
          <a:p>
            <a:pPr marL="879142" lvl="1" indent="-513821"/>
            <a:r>
              <a:rPr lang="en-US" dirty="0"/>
              <a:t>Maryland courts recognize that </a:t>
            </a:r>
            <a:r>
              <a:rPr lang="en-US" i="1" dirty="0"/>
              <a:t>Family Law § 12-202(a)(2)(iii) </a:t>
            </a:r>
            <a:r>
              <a:rPr lang="en-US" dirty="0"/>
              <a:t>sets forth a non-exhaustive list of factors</a:t>
            </a:r>
            <a:r>
              <a:rPr lang="en-US" baseline="30000" dirty="0"/>
              <a:t>1</a:t>
            </a:r>
            <a:r>
              <a:rPr lang="en-US" dirty="0"/>
              <a:t>, and that “[n]o list of factors or considerations could identify every situation in which the application of the guidelines would produce an unjust or inappropriate result”.</a:t>
            </a:r>
            <a:r>
              <a:rPr lang="en-US" baseline="30000" dirty="0"/>
              <a:t>2</a:t>
            </a:r>
            <a:r>
              <a:rPr lang="en-US" dirty="0"/>
              <a:t> </a:t>
            </a:r>
          </a:p>
          <a:p>
            <a:pPr marL="879142" lvl="1" indent="-513821">
              <a:buNone/>
            </a:pPr>
            <a:endParaRPr lang="en-US" sz="900" dirty="0"/>
          </a:p>
          <a:p>
            <a:pPr marL="879142" lvl="1" indent="-513821"/>
            <a:r>
              <a:rPr lang="en-US" dirty="0"/>
              <a:t>Include a “catch all” provision to statutorily authorize courts to consider the additional factors that they already rely upon as basis for deviations. </a:t>
            </a:r>
          </a:p>
          <a:p>
            <a:pPr marL="879142" lvl="1" indent="-513821">
              <a:buNone/>
            </a:pPr>
            <a:endParaRPr lang="en-US" dirty="0"/>
          </a:p>
        </p:txBody>
      </p:sp>
      <p:sp>
        <p:nvSpPr>
          <p:cNvPr id="4" name="Title 1"/>
          <p:cNvSpPr>
            <a:spLocks noGrp="1"/>
          </p:cNvSpPr>
          <p:nvPr>
            <p:ph type="title"/>
          </p:nvPr>
        </p:nvSpPr>
        <p:spPr>
          <a:xfrm>
            <a:off x="533400" y="666750"/>
            <a:ext cx="8229600" cy="386333"/>
          </a:xfrm>
        </p:spPr>
        <p:txBody>
          <a:bodyPr>
            <a:noAutofit/>
          </a:bodyPr>
          <a:lstStyle/>
          <a:p>
            <a:r>
              <a:rPr lang="en-US" sz="3600" dirty="0"/>
              <a:t>Deviations Subcommittee</a:t>
            </a:r>
          </a:p>
        </p:txBody>
      </p:sp>
      <p:sp>
        <p:nvSpPr>
          <p:cNvPr id="5" name="Slide Number Placeholder 4"/>
          <p:cNvSpPr>
            <a:spLocks noGrp="1"/>
          </p:cNvSpPr>
          <p:nvPr>
            <p:ph type="sldNum" sz="quarter" idx="12"/>
          </p:nvPr>
        </p:nvSpPr>
        <p:spPr/>
        <p:txBody>
          <a:bodyPr/>
          <a:lstStyle/>
          <a:p>
            <a:fld id="{1A3C6657-05FA-4207-AE6A-4CD066233943}" type="slidenum">
              <a:rPr lang="en-US" smtClean="0"/>
              <a:pPr/>
              <a:t>32</a:t>
            </a:fld>
            <a:endParaRPr lang="en-US" dirty="0"/>
          </a:p>
        </p:txBody>
      </p:sp>
      <p:sp>
        <p:nvSpPr>
          <p:cNvPr id="6" name="TextBox 5"/>
          <p:cNvSpPr txBox="1"/>
          <p:nvPr/>
        </p:nvSpPr>
        <p:spPr>
          <a:xfrm>
            <a:off x="735594" y="4681857"/>
            <a:ext cx="7620000" cy="461576"/>
          </a:xfrm>
          <a:prstGeom prst="rect">
            <a:avLst/>
          </a:prstGeom>
          <a:noFill/>
        </p:spPr>
        <p:txBody>
          <a:bodyPr wrap="square" lIns="91352" tIns="45676" rIns="91352" bIns="45676" rtlCol="0">
            <a:spAutoFit/>
          </a:bodyPr>
          <a:lstStyle/>
          <a:p>
            <a:r>
              <a:rPr lang="en-US" sz="1200" baseline="30000" dirty="0"/>
              <a:t>1 </a:t>
            </a:r>
            <a:r>
              <a:rPr lang="en-US" sz="1200" i="1" dirty="0"/>
              <a:t>Beck v. Beck</a:t>
            </a:r>
            <a:r>
              <a:rPr lang="en-US" sz="1200" dirty="0"/>
              <a:t>, 165 Md. App. 445, 450 (2005)</a:t>
            </a:r>
          </a:p>
          <a:p>
            <a:r>
              <a:rPr lang="en-US" sz="1200" baseline="30000" dirty="0"/>
              <a:t>2</a:t>
            </a:r>
            <a:r>
              <a:rPr lang="en-US" sz="1200" i="1" dirty="0"/>
              <a:t>Tannehill v. Tannehill</a:t>
            </a:r>
            <a:r>
              <a:rPr lang="en-US" sz="1200" dirty="0"/>
              <a:t>, 88 Md. App. 4, 14 (1991)</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614934"/>
          </a:xfrm>
        </p:spPr>
        <p:txBody>
          <a:bodyPr>
            <a:normAutofit fontScale="90000"/>
          </a:bodyPr>
          <a:lstStyle/>
          <a:p>
            <a:r>
              <a:rPr lang="en-US" sz="3600" dirty="0"/>
              <a:t>Conclusion</a:t>
            </a:r>
            <a:r>
              <a:rPr lang="en-US" dirty="0"/>
              <a:t> </a:t>
            </a:r>
          </a:p>
        </p:txBody>
      </p:sp>
      <p:sp>
        <p:nvSpPr>
          <p:cNvPr id="3" name="Content Placeholder 2"/>
          <p:cNvSpPr>
            <a:spLocks noGrp="1"/>
          </p:cNvSpPr>
          <p:nvPr>
            <p:ph idx="1"/>
          </p:nvPr>
        </p:nvSpPr>
        <p:spPr>
          <a:xfrm>
            <a:off x="457200" y="1314452"/>
            <a:ext cx="8229600" cy="3429001"/>
          </a:xfrm>
        </p:spPr>
        <p:txBody>
          <a:bodyPr>
            <a:normAutofit lnSpcReduction="10000"/>
          </a:bodyPr>
          <a:lstStyle/>
          <a:p>
            <a:pPr>
              <a:buNone/>
            </a:pPr>
            <a:r>
              <a:rPr lang="en-US" dirty="0"/>
              <a:t>Committee Proposes Four Legislative Bills:</a:t>
            </a:r>
          </a:p>
          <a:p>
            <a:pPr>
              <a:buNone/>
            </a:pPr>
            <a:endParaRPr lang="en-US" dirty="0"/>
          </a:p>
          <a:p>
            <a:pPr marL="513821" indent="-513821">
              <a:buFont typeface="+mj-lt"/>
              <a:buAutoNum type="arabicPeriod"/>
            </a:pPr>
            <a:r>
              <a:rPr lang="en-US" dirty="0"/>
              <a:t>Multi-Family and Deviations</a:t>
            </a:r>
          </a:p>
          <a:p>
            <a:pPr marL="513821" indent="-513821">
              <a:buFont typeface="+mj-lt"/>
              <a:buAutoNum type="arabicPeriod"/>
            </a:pPr>
            <a:endParaRPr lang="en-US" sz="800" dirty="0"/>
          </a:p>
          <a:p>
            <a:pPr marL="513821" indent="-513821">
              <a:buFont typeface="+mj-lt"/>
              <a:buAutoNum type="arabicPeriod"/>
            </a:pPr>
            <a:r>
              <a:rPr lang="en-US" dirty="0"/>
              <a:t>Voluntarily Impoverished, Potential Income, &amp; No Support Order Establishment</a:t>
            </a:r>
          </a:p>
          <a:p>
            <a:pPr marL="513821" indent="-513821">
              <a:buFont typeface="+mj-lt"/>
              <a:buAutoNum type="arabicPeriod"/>
            </a:pPr>
            <a:endParaRPr lang="en-US" sz="800" dirty="0"/>
          </a:p>
          <a:p>
            <a:pPr marL="513821" indent="-513821">
              <a:buFont typeface="+mj-lt"/>
              <a:buAutoNum type="arabicPeriod"/>
            </a:pPr>
            <a:r>
              <a:rPr lang="en-US" dirty="0"/>
              <a:t>“Cliff Effect” / Shared Physical Custody</a:t>
            </a:r>
          </a:p>
          <a:p>
            <a:pPr marL="513821" indent="-513821">
              <a:buFont typeface="+mj-lt"/>
              <a:buAutoNum type="arabicPeriod"/>
            </a:pPr>
            <a:endParaRPr lang="en-US" sz="800" dirty="0"/>
          </a:p>
          <a:p>
            <a:pPr marL="513821" indent="-513821">
              <a:buFont typeface="+mj-lt"/>
              <a:buAutoNum type="arabicPeriod"/>
            </a:pPr>
            <a:r>
              <a:rPr lang="en-US" dirty="0"/>
              <a:t>Child Support Guidelines and Self-Support Reserve</a:t>
            </a:r>
          </a:p>
          <a:p>
            <a:pPr marL="513821" indent="-513821">
              <a:buFont typeface="+mj-lt"/>
              <a:buAutoNum type="arabicPeriod"/>
            </a:pPr>
            <a:endParaRPr lang="en-US" dirty="0"/>
          </a:p>
          <a:p>
            <a:pPr marL="513821" indent="-513821">
              <a:buFont typeface="+mj-lt"/>
              <a:buAutoNum type="arabicPeriod"/>
            </a:pPr>
            <a:endParaRPr lang="en-US" dirty="0"/>
          </a:p>
        </p:txBody>
      </p:sp>
      <p:sp>
        <p:nvSpPr>
          <p:cNvPr id="4" name="Slide Number Placeholder 3"/>
          <p:cNvSpPr>
            <a:spLocks noGrp="1"/>
          </p:cNvSpPr>
          <p:nvPr>
            <p:ph type="sldNum" sz="quarter" idx="12"/>
          </p:nvPr>
        </p:nvSpPr>
        <p:spPr/>
        <p:txBody>
          <a:bodyPr/>
          <a:lstStyle/>
          <a:p>
            <a:fld id="{1A3C6657-05FA-4207-AE6A-4CD066233943}"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Proposed Bill #1</a:t>
            </a:r>
          </a:p>
        </p:txBody>
      </p:sp>
      <p:sp>
        <p:nvSpPr>
          <p:cNvPr id="3" name="Content Placeholder 2"/>
          <p:cNvSpPr>
            <a:spLocks noGrp="1"/>
          </p:cNvSpPr>
          <p:nvPr>
            <p:ph idx="1"/>
          </p:nvPr>
        </p:nvSpPr>
        <p:spPr/>
        <p:txBody>
          <a:bodyPr>
            <a:normAutofit fontScale="92500" lnSpcReduction="20000"/>
          </a:bodyPr>
          <a:lstStyle/>
          <a:p>
            <a:pPr lvl="1"/>
            <a:r>
              <a:rPr lang="en-US" b="1" i="1" dirty="0"/>
              <a:t>Multi-family Adjustments</a:t>
            </a:r>
            <a:r>
              <a:rPr lang="en-US" dirty="0"/>
              <a:t>: incorporate House Bill 191 from the 2016 Legislative Session to bring uniformity to all Maryland jurisdictions where courts are setting or modifying orders when there are other children in the household not subject to the order being established or modified. (</a:t>
            </a:r>
            <a:r>
              <a:rPr lang="en-US" i="1" dirty="0"/>
              <a:t>Family Law 12-201</a:t>
            </a:r>
            <a:r>
              <a:rPr lang="en-US" dirty="0"/>
              <a:t>)</a:t>
            </a:r>
          </a:p>
          <a:p>
            <a:r>
              <a:rPr lang="en-US" sz="800" dirty="0"/>
              <a:t> </a:t>
            </a:r>
            <a:endParaRPr lang="en-US" sz="4400" dirty="0"/>
          </a:p>
          <a:p>
            <a:pPr lvl="1"/>
            <a:r>
              <a:rPr lang="en-US" b="1" i="1" dirty="0"/>
              <a:t>Deviations</a:t>
            </a:r>
            <a:r>
              <a:rPr lang="en-US" dirty="0"/>
              <a:t>: modifying statute to add a “catch all” provision to statutorily authorize courts to consider the additional factors they already rely upon as bases for deviations; deletes multi-family adjustments as a basis for deviation; in addition to making some revisions for clarity. (</a:t>
            </a:r>
            <a:r>
              <a:rPr lang="en-US" i="1" dirty="0"/>
              <a:t>Family Law 12-202</a:t>
            </a:r>
            <a:r>
              <a:rPr lang="en-US" dirty="0"/>
              <a:t>)</a:t>
            </a:r>
          </a:p>
          <a:p>
            <a:endParaRPr lang="en-US" dirty="0"/>
          </a:p>
        </p:txBody>
      </p:sp>
      <p:sp>
        <p:nvSpPr>
          <p:cNvPr id="4" name="Slide Number Placeholder 3"/>
          <p:cNvSpPr>
            <a:spLocks noGrp="1"/>
          </p:cNvSpPr>
          <p:nvPr>
            <p:ph type="sldNum" sz="quarter" idx="12"/>
          </p:nvPr>
        </p:nvSpPr>
        <p:spPr/>
        <p:txBody>
          <a:bodyPr/>
          <a:lstStyle/>
          <a:p>
            <a:fld id="{1A3C6657-05FA-4207-AE6A-4CD066233943}"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Proposed Bill #2</a:t>
            </a:r>
          </a:p>
        </p:txBody>
      </p:sp>
      <p:sp>
        <p:nvSpPr>
          <p:cNvPr id="3" name="Content Placeholder 2"/>
          <p:cNvSpPr>
            <a:spLocks noGrp="1"/>
          </p:cNvSpPr>
          <p:nvPr>
            <p:ph idx="1"/>
          </p:nvPr>
        </p:nvSpPr>
        <p:spPr/>
        <p:txBody>
          <a:bodyPr>
            <a:normAutofit fontScale="85000" lnSpcReduction="10000"/>
          </a:bodyPr>
          <a:lstStyle/>
          <a:p>
            <a:pPr lvl="1"/>
            <a:r>
              <a:rPr lang="en-US" b="1" i="1" dirty="0"/>
              <a:t>Definition of Voluntarily Impoverished</a:t>
            </a:r>
            <a:r>
              <a:rPr lang="en-US" dirty="0"/>
              <a:t>: incorporate a definition for Voluntarily Impoverished. (</a:t>
            </a:r>
            <a:r>
              <a:rPr lang="en-US" i="1" dirty="0"/>
              <a:t>Family Law 12-201 &amp; 12-204</a:t>
            </a:r>
            <a:r>
              <a:rPr lang="en-US" dirty="0"/>
              <a:t>)</a:t>
            </a:r>
          </a:p>
          <a:p>
            <a:pPr lvl="1">
              <a:buNone/>
            </a:pPr>
            <a:endParaRPr lang="en-US" sz="900" b="1" i="1" dirty="0"/>
          </a:p>
          <a:p>
            <a:pPr lvl="1"/>
            <a:r>
              <a:rPr lang="en-US" b="1" i="1" dirty="0"/>
              <a:t>Potential Income</a:t>
            </a:r>
            <a:r>
              <a:rPr lang="en-US" dirty="0"/>
              <a:t>: incorporate House Bill 386 from the 2018 Legislative Session to address federal requirements established by the Flexibility, Efficiency, and Modernization in Child Support Enforcement Programs Final Rule. (</a:t>
            </a:r>
            <a:r>
              <a:rPr lang="en-US" i="1" dirty="0"/>
              <a:t>Family Law 12-201</a:t>
            </a:r>
            <a:r>
              <a:rPr lang="en-US" dirty="0"/>
              <a:t>)</a:t>
            </a:r>
          </a:p>
          <a:p>
            <a:pPr>
              <a:buNone/>
            </a:pPr>
            <a:endParaRPr lang="en-US" sz="900" dirty="0"/>
          </a:p>
          <a:p>
            <a:pPr lvl="1"/>
            <a:r>
              <a:rPr lang="en-US" b="1" i="1" dirty="0"/>
              <a:t>No Support Order Establishment</a:t>
            </a:r>
            <a:r>
              <a:rPr lang="en-US" dirty="0"/>
              <a:t>: incorporate provisions for when no support order should be established based on specific circumstances. (</a:t>
            </a:r>
            <a:r>
              <a:rPr lang="en-US" i="1" dirty="0"/>
              <a:t>Family Law 12-202</a:t>
            </a:r>
            <a:r>
              <a:rPr lang="en-US" dirty="0"/>
              <a:t>)</a:t>
            </a:r>
          </a:p>
          <a:p>
            <a:endParaRPr lang="en-US" dirty="0"/>
          </a:p>
        </p:txBody>
      </p:sp>
      <p:sp>
        <p:nvSpPr>
          <p:cNvPr id="4" name="Slide Number Placeholder 3"/>
          <p:cNvSpPr>
            <a:spLocks noGrp="1"/>
          </p:cNvSpPr>
          <p:nvPr>
            <p:ph type="sldNum" sz="quarter" idx="12"/>
          </p:nvPr>
        </p:nvSpPr>
        <p:spPr/>
        <p:txBody>
          <a:bodyPr/>
          <a:lstStyle/>
          <a:p>
            <a:fld id="{1A3C6657-05FA-4207-AE6A-4CD066233943}"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Proposed Bill #3</a:t>
            </a:r>
          </a:p>
        </p:txBody>
      </p:sp>
      <p:sp>
        <p:nvSpPr>
          <p:cNvPr id="3" name="Content Placeholder 2"/>
          <p:cNvSpPr>
            <a:spLocks noGrp="1"/>
          </p:cNvSpPr>
          <p:nvPr>
            <p:ph idx="1"/>
          </p:nvPr>
        </p:nvSpPr>
        <p:spPr/>
        <p:txBody>
          <a:bodyPr>
            <a:normAutofit fontScale="92500"/>
          </a:bodyPr>
          <a:lstStyle/>
          <a:p>
            <a:pPr marL="274055" lvl="1" indent="-274055">
              <a:buClr>
                <a:schemeClr val="accent3"/>
              </a:buClr>
              <a:buSzPct val="95000"/>
            </a:pPr>
            <a:r>
              <a:rPr lang="en-US" b="1" i="1" dirty="0"/>
              <a:t>Shared Physical Custody</a:t>
            </a:r>
            <a:r>
              <a:rPr lang="en-US" dirty="0"/>
              <a:t>: incorporate the approach used by Vermont to lower the threshold in Maryland to 25% overnights (91 overnights) for use of the shared physical custody calculation. The approach requires adding a transitional adjustment factor to Maryland’s statute in cases between 25% and 30%. The 25% threshold is low enough to benefit a larger number of custody-related cases, but high enough not to run into cutting too deeply into support obligations of custodial parents (particularly in low income cases). (</a:t>
            </a:r>
            <a:r>
              <a:rPr lang="en-US" i="1" dirty="0"/>
              <a:t>Family Law 12-201 &amp; 12-204</a:t>
            </a:r>
            <a:r>
              <a:rPr lang="en-US" dirty="0"/>
              <a:t>)</a:t>
            </a:r>
          </a:p>
          <a:p>
            <a:endParaRPr lang="en-US" dirty="0"/>
          </a:p>
        </p:txBody>
      </p:sp>
      <p:sp>
        <p:nvSpPr>
          <p:cNvPr id="4" name="Slide Number Placeholder 3"/>
          <p:cNvSpPr>
            <a:spLocks noGrp="1"/>
          </p:cNvSpPr>
          <p:nvPr>
            <p:ph type="sldNum" sz="quarter" idx="12"/>
          </p:nvPr>
        </p:nvSpPr>
        <p:spPr/>
        <p:txBody>
          <a:bodyPr/>
          <a:lstStyle/>
          <a:p>
            <a:fld id="{1A3C6657-05FA-4207-AE6A-4CD066233943}"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Proposed Bill #4</a:t>
            </a:r>
          </a:p>
        </p:txBody>
      </p:sp>
      <p:sp>
        <p:nvSpPr>
          <p:cNvPr id="3" name="Content Placeholder 2"/>
          <p:cNvSpPr>
            <a:spLocks noGrp="1"/>
          </p:cNvSpPr>
          <p:nvPr>
            <p:ph idx="1"/>
          </p:nvPr>
        </p:nvSpPr>
        <p:spPr/>
        <p:txBody>
          <a:bodyPr>
            <a:normAutofit fontScale="77500" lnSpcReduction="20000"/>
          </a:bodyPr>
          <a:lstStyle/>
          <a:p>
            <a:pPr lvl="1"/>
            <a:r>
              <a:rPr lang="en-US" b="1" i="1" dirty="0"/>
              <a:t>Child Support Guidelines</a:t>
            </a:r>
            <a:r>
              <a:rPr lang="en-US" dirty="0"/>
              <a:t>: Based upon current economic data, update the child support guidelines; set out specific support amounts for combined monthly incomes below $1,250; and extend combined monthly incomes between $15,000 and $30,000. (</a:t>
            </a:r>
            <a:r>
              <a:rPr lang="en-US" i="1" dirty="0"/>
              <a:t>Family Law 12-204</a:t>
            </a:r>
            <a:r>
              <a:rPr lang="en-US" dirty="0"/>
              <a:t>)</a:t>
            </a:r>
          </a:p>
          <a:p>
            <a:pPr>
              <a:buNone/>
            </a:pPr>
            <a:endParaRPr lang="en-US" sz="900" dirty="0"/>
          </a:p>
          <a:p>
            <a:pPr lvl="1"/>
            <a:r>
              <a:rPr lang="en-US" b="1" i="1" dirty="0"/>
              <a:t>Self-Support Reserve</a:t>
            </a:r>
            <a:r>
              <a:rPr lang="en-US" dirty="0"/>
              <a:t>: update the Self-Support Reserve within the schedule. Include a definition for Self-Support Reserve in statute. (</a:t>
            </a:r>
            <a:r>
              <a:rPr lang="en-US" i="1" dirty="0"/>
              <a:t>Family Law 12-201 &amp; 12</a:t>
            </a:r>
            <a:r>
              <a:rPr lang="en-US" dirty="0"/>
              <a:t>-204)</a:t>
            </a:r>
          </a:p>
          <a:p>
            <a:pPr>
              <a:buNone/>
            </a:pPr>
            <a:endParaRPr lang="en-US" sz="900" dirty="0"/>
          </a:p>
          <a:p>
            <a:pPr lvl="1"/>
            <a:r>
              <a:rPr lang="en-US" b="1" i="1" dirty="0"/>
              <a:t>Deviations</a:t>
            </a:r>
            <a:r>
              <a:rPr lang="en-US" dirty="0"/>
              <a:t>: incorporate a provision to allow courts to deviate at low incomes when the obligor’s monthly child support obligation would leave the obligor with a gross monthly income below the Self-Support Reserve (</a:t>
            </a:r>
            <a:r>
              <a:rPr lang="en-US" i="1" dirty="0"/>
              <a:t>Family Law 12-204</a:t>
            </a:r>
            <a:r>
              <a:rPr lang="en-US" dirty="0"/>
              <a:t>).</a:t>
            </a:r>
          </a:p>
          <a:p>
            <a:endParaRPr lang="en-US" dirty="0"/>
          </a:p>
        </p:txBody>
      </p:sp>
      <p:sp>
        <p:nvSpPr>
          <p:cNvPr id="4" name="Slide Number Placeholder 3"/>
          <p:cNvSpPr>
            <a:spLocks noGrp="1"/>
          </p:cNvSpPr>
          <p:nvPr>
            <p:ph type="sldNum" sz="quarter" idx="12"/>
          </p:nvPr>
        </p:nvSpPr>
        <p:spPr/>
        <p:txBody>
          <a:bodyPr/>
          <a:lstStyle/>
          <a:p>
            <a:fld id="{1A3C6657-05FA-4207-AE6A-4CD066233943}" type="slidenum">
              <a:rPr lang="en-US" smtClean="0"/>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57350"/>
            <a:ext cx="8229600" cy="3291840"/>
          </a:xfrm>
        </p:spPr>
        <p:txBody>
          <a:bodyPr>
            <a:normAutofit/>
          </a:bodyPr>
          <a:lstStyle/>
          <a:p>
            <a:pPr algn="ctr">
              <a:buNone/>
            </a:pPr>
            <a:r>
              <a:rPr lang="en-US" sz="8800" dirty="0"/>
              <a:t>Thank You</a:t>
            </a:r>
          </a:p>
        </p:txBody>
      </p:sp>
      <p:sp>
        <p:nvSpPr>
          <p:cNvPr id="4" name="Slide Number Placeholder 3"/>
          <p:cNvSpPr>
            <a:spLocks noGrp="1"/>
          </p:cNvSpPr>
          <p:nvPr>
            <p:ph type="sldNum" sz="quarter" idx="12"/>
          </p:nvPr>
        </p:nvSpPr>
        <p:spPr/>
        <p:txBody>
          <a:bodyPr/>
          <a:lstStyle/>
          <a:p>
            <a:fld id="{1A3C6657-05FA-4207-AE6A-4CD066233943}" type="slidenum">
              <a:rPr lang="en-US" smtClean="0"/>
              <a:pPr/>
              <a:t>38</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2901"/>
            <a:ext cx="8229600" cy="857250"/>
          </a:xfrm>
        </p:spPr>
        <p:txBody>
          <a:bodyPr>
            <a:normAutofit/>
          </a:bodyPr>
          <a:lstStyle/>
          <a:p>
            <a:r>
              <a:rPr lang="en-US" sz="3600" dirty="0"/>
              <a:t>Quick History of Maryland Guidelines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8732909"/>
              </p:ext>
            </p:extLst>
          </p:nvPr>
        </p:nvGraphicFramePr>
        <p:xfrm>
          <a:off x="457200" y="969032"/>
          <a:ext cx="8229600" cy="3759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1A3C6657-05FA-4207-AE6A-4CD066233943}" type="slidenum">
              <a:rPr lang="en-US" smtClean="0"/>
              <a:pPr/>
              <a:t>4</a:t>
            </a:fld>
            <a:endParaRPr lang="en-US" dirty="0"/>
          </a:p>
        </p:txBody>
      </p:sp>
    </p:spTree>
    <p:extLst>
      <p:ext uri="{BB962C8B-B14F-4D97-AF65-F5344CB8AC3E}">
        <p14:creationId xmlns:p14="http://schemas.microsoft.com/office/powerpoint/2010/main" val="2723793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0550"/>
            <a:ext cx="8229600" cy="571500"/>
          </a:xfrm>
        </p:spPr>
        <p:txBody>
          <a:bodyPr>
            <a:noAutofit/>
          </a:bodyPr>
          <a:lstStyle/>
          <a:p>
            <a:r>
              <a:rPr lang="en-US" sz="3600" dirty="0"/>
              <a:t>Income Shares Model</a:t>
            </a:r>
            <a:endParaRPr lang="en-US" sz="3600" dirty="0">
              <a:solidFill>
                <a:schemeClr val="accent5">
                  <a:lumMod val="75000"/>
                </a:schemeClr>
              </a:solidFill>
            </a:endParaRPr>
          </a:p>
        </p:txBody>
      </p:sp>
      <p:sp>
        <p:nvSpPr>
          <p:cNvPr id="3" name="Content Placeholder 2"/>
          <p:cNvSpPr>
            <a:spLocks noGrp="1"/>
          </p:cNvSpPr>
          <p:nvPr>
            <p:ph idx="1"/>
          </p:nvPr>
        </p:nvSpPr>
        <p:spPr>
          <a:xfrm>
            <a:off x="76200" y="1371600"/>
            <a:ext cx="4237892" cy="3605488"/>
          </a:xfrm>
        </p:spPr>
        <p:txBody>
          <a:bodyPr/>
          <a:lstStyle/>
          <a:p>
            <a:pPr>
              <a:spcAft>
                <a:spcPts val="1800"/>
              </a:spcAft>
              <a:buFont typeface="Wingdings" panose="05000000000000000000" pitchFamily="2" charset="2"/>
              <a:buChar char="ü"/>
            </a:pPr>
            <a:r>
              <a:rPr lang="en-US" dirty="0">
                <a:solidFill>
                  <a:schemeClr val="tx1">
                    <a:lumMod val="50000"/>
                    <a:lumOff val="50000"/>
                  </a:schemeClr>
                </a:solidFill>
              </a:rPr>
              <a:t>Considers income of both parents</a:t>
            </a:r>
          </a:p>
          <a:p>
            <a:pPr>
              <a:spcAft>
                <a:spcPts val="1800"/>
              </a:spcAft>
              <a:buFont typeface="Wingdings" panose="05000000000000000000" pitchFamily="2" charset="2"/>
              <a:buChar char="ü"/>
            </a:pPr>
            <a:r>
              <a:rPr lang="en-US" dirty="0">
                <a:solidFill>
                  <a:schemeClr val="tx1">
                    <a:lumMod val="50000"/>
                    <a:lumOff val="50000"/>
                  </a:schemeClr>
                </a:solidFill>
              </a:rPr>
              <a:t>Prorated obligation</a:t>
            </a:r>
          </a:p>
          <a:p>
            <a:pPr>
              <a:spcAft>
                <a:spcPts val="1800"/>
              </a:spcAft>
              <a:buFont typeface="Wingdings" panose="05000000000000000000" pitchFamily="2" charset="2"/>
              <a:buChar char="ü"/>
            </a:pPr>
            <a:r>
              <a:rPr lang="en-US" dirty="0">
                <a:solidFill>
                  <a:schemeClr val="tx1">
                    <a:lumMod val="50000"/>
                    <a:lumOff val="50000"/>
                  </a:schemeClr>
                </a:solidFill>
              </a:rPr>
              <a:t>Perceived to be fair</a:t>
            </a:r>
          </a:p>
          <a:p>
            <a:pPr>
              <a:spcAft>
                <a:spcPts val="1800"/>
              </a:spcAft>
              <a:buFont typeface="Wingdings" panose="05000000000000000000" pitchFamily="2" charset="2"/>
              <a:buChar char="ü"/>
            </a:pPr>
            <a:r>
              <a:rPr lang="en-US" dirty="0">
                <a:solidFill>
                  <a:schemeClr val="tx1">
                    <a:lumMod val="50000"/>
                    <a:lumOff val="50000"/>
                  </a:schemeClr>
                </a:solidFill>
              </a:rPr>
              <a:t>Used by 39 states</a:t>
            </a:r>
          </a:p>
        </p:txBody>
      </p:sp>
      <p:graphicFrame>
        <p:nvGraphicFramePr>
          <p:cNvPr id="5" name="Content Placeholder 3"/>
          <p:cNvGraphicFramePr>
            <a:graphicFrameLocks/>
          </p:cNvGraphicFramePr>
          <p:nvPr>
            <p:extLst>
              <p:ext uri="{D42A27DB-BD31-4B8C-83A1-F6EECF244321}">
                <p14:modId xmlns:p14="http://schemas.microsoft.com/office/powerpoint/2010/main" val="2864124144"/>
              </p:ext>
            </p:extLst>
          </p:nvPr>
        </p:nvGraphicFramePr>
        <p:xfrm>
          <a:off x="4419605" y="1371602"/>
          <a:ext cx="4442061" cy="2889727"/>
        </p:xfrm>
        <a:graphic>
          <a:graphicData uri="http://schemas.openxmlformats.org/drawingml/2006/table">
            <a:tbl>
              <a:tblPr firstRow="1" bandRow="1">
                <a:tableStyleId>{7DF18680-E054-41AD-8BC1-D1AEF772440D}</a:tableStyleId>
              </a:tblPr>
              <a:tblGrid>
                <a:gridCol w="1480687">
                  <a:extLst>
                    <a:ext uri="{9D8B030D-6E8A-4147-A177-3AD203B41FA5}">
                      <a16:colId xmlns:a16="http://schemas.microsoft.com/office/drawing/2014/main" val="2577543609"/>
                    </a:ext>
                  </a:extLst>
                </a:gridCol>
                <a:gridCol w="1262513">
                  <a:extLst>
                    <a:ext uri="{9D8B030D-6E8A-4147-A177-3AD203B41FA5}">
                      <a16:colId xmlns:a16="http://schemas.microsoft.com/office/drawing/2014/main" val="3843436607"/>
                    </a:ext>
                  </a:extLst>
                </a:gridCol>
                <a:gridCol w="1698861">
                  <a:extLst>
                    <a:ext uri="{9D8B030D-6E8A-4147-A177-3AD203B41FA5}">
                      <a16:colId xmlns:a16="http://schemas.microsoft.com/office/drawing/2014/main" val="20002"/>
                    </a:ext>
                  </a:extLst>
                </a:gridCol>
              </a:tblGrid>
              <a:tr h="502920">
                <a:tc>
                  <a:txBody>
                    <a:bodyPr/>
                    <a:lstStyle/>
                    <a:p>
                      <a:endParaRPr lang="en-US" sz="1400" dirty="0"/>
                    </a:p>
                  </a:txBody>
                  <a:tcPr marT="34290" marB="34290">
                    <a:solidFill>
                      <a:schemeClr val="accent5">
                        <a:lumMod val="75000"/>
                      </a:schemeClr>
                    </a:solidFill>
                  </a:tcPr>
                </a:tc>
                <a:tc>
                  <a:txBody>
                    <a:bodyPr/>
                    <a:lstStyle/>
                    <a:p>
                      <a:r>
                        <a:rPr lang="en-US" sz="1400" dirty="0"/>
                        <a:t>Custodial Parent</a:t>
                      </a:r>
                    </a:p>
                  </a:txBody>
                  <a:tcPr marT="34290" marB="34290">
                    <a:solidFill>
                      <a:schemeClr val="accent5">
                        <a:lumMod val="75000"/>
                      </a:schemeClr>
                    </a:solidFill>
                  </a:tcPr>
                </a:tc>
                <a:tc>
                  <a:txBody>
                    <a:bodyPr/>
                    <a:lstStyle/>
                    <a:p>
                      <a:r>
                        <a:rPr lang="en-US" sz="1400" dirty="0"/>
                        <a:t>Noncustodial Parent</a:t>
                      </a:r>
                    </a:p>
                  </a:txBody>
                  <a:tcPr marT="34290" marB="34290">
                    <a:solidFill>
                      <a:schemeClr val="accent5">
                        <a:lumMod val="75000"/>
                      </a:schemeClr>
                    </a:solidFill>
                  </a:tcPr>
                </a:tc>
                <a:extLst>
                  <a:ext uri="{0D108BD9-81ED-4DB2-BD59-A6C34878D82A}">
                    <a16:rowId xmlns:a16="http://schemas.microsoft.com/office/drawing/2014/main" val="1548596872"/>
                  </a:ext>
                </a:extLst>
              </a:tr>
              <a:tr h="278130">
                <a:tc>
                  <a:txBody>
                    <a:bodyPr/>
                    <a:lstStyle/>
                    <a:p>
                      <a:r>
                        <a:rPr lang="en-US" sz="1200" dirty="0"/>
                        <a:t>Gross Income</a:t>
                      </a:r>
                    </a:p>
                  </a:txBody>
                  <a:tcPr marT="34290" marB="34290">
                    <a:solidFill>
                      <a:schemeClr val="bg1">
                        <a:lumMod val="75000"/>
                      </a:schemeClr>
                    </a:solidFill>
                  </a:tcPr>
                </a:tc>
                <a:tc>
                  <a:txBody>
                    <a:bodyPr/>
                    <a:lstStyle/>
                    <a:p>
                      <a:pPr algn="ctr"/>
                      <a:r>
                        <a:rPr lang="en-US" sz="1200" dirty="0"/>
                        <a:t>$500</a:t>
                      </a:r>
                    </a:p>
                  </a:txBody>
                  <a:tcPr marT="34290" marB="34290" anchor="ctr">
                    <a:solidFill>
                      <a:schemeClr val="bg1">
                        <a:lumMod val="75000"/>
                      </a:schemeClr>
                    </a:solidFill>
                  </a:tcPr>
                </a:tc>
                <a:tc>
                  <a:txBody>
                    <a:bodyPr/>
                    <a:lstStyle/>
                    <a:p>
                      <a:pPr algn="ctr"/>
                      <a:r>
                        <a:rPr lang="en-US" sz="1200" dirty="0"/>
                        <a:t>$1,500</a:t>
                      </a:r>
                    </a:p>
                  </a:txBody>
                  <a:tcPr marT="34290" marB="34290" anchor="ctr">
                    <a:solidFill>
                      <a:schemeClr val="bg1">
                        <a:lumMod val="75000"/>
                      </a:schemeClr>
                    </a:solidFill>
                  </a:tcPr>
                </a:tc>
                <a:extLst>
                  <a:ext uri="{0D108BD9-81ED-4DB2-BD59-A6C34878D82A}">
                    <a16:rowId xmlns:a16="http://schemas.microsoft.com/office/drawing/2014/main" val="2071401797"/>
                  </a:ext>
                </a:extLst>
              </a:tr>
              <a:tr h="617220">
                <a:tc>
                  <a:txBody>
                    <a:bodyPr/>
                    <a:lstStyle/>
                    <a:p>
                      <a:r>
                        <a:rPr lang="en-US" sz="1200" dirty="0"/>
                        <a:t>Total</a:t>
                      </a:r>
                      <a:r>
                        <a:rPr lang="en-US" sz="1200" baseline="0" dirty="0"/>
                        <a:t> Combined Income</a:t>
                      </a:r>
                      <a:endParaRPr lang="en-US" sz="1200" dirty="0"/>
                    </a:p>
                  </a:txBody>
                  <a:tcPr marT="34290" marB="34290"/>
                </a:tc>
                <a:tc gridSpan="2">
                  <a:txBody>
                    <a:bodyPr/>
                    <a:lstStyle/>
                    <a:p>
                      <a:pPr algn="ctr"/>
                      <a:r>
                        <a:rPr lang="en-US" sz="1200" dirty="0"/>
                        <a:t>$2,000</a:t>
                      </a:r>
                    </a:p>
                  </a:txBody>
                  <a:tcPr marT="34290" marB="34290" anchor="ctr"/>
                </a:tc>
                <a:tc hMerge="1">
                  <a:txBody>
                    <a:bodyPr/>
                    <a:lstStyle/>
                    <a:p>
                      <a:endParaRPr lang="en-US"/>
                    </a:p>
                  </a:txBody>
                  <a:tcPr/>
                </a:tc>
                <a:extLst>
                  <a:ext uri="{0D108BD9-81ED-4DB2-BD59-A6C34878D82A}">
                    <a16:rowId xmlns:a16="http://schemas.microsoft.com/office/drawing/2014/main" val="167936494"/>
                  </a:ext>
                </a:extLst>
              </a:tr>
              <a:tr h="435928">
                <a:tc>
                  <a:txBody>
                    <a:bodyPr/>
                    <a:lstStyle/>
                    <a:p>
                      <a:r>
                        <a:rPr lang="en-US" sz="1200" dirty="0"/>
                        <a:t>Percentage of Total Income</a:t>
                      </a:r>
                    </a:p>
                  </a:txBody>
                  <a:tcPr marT="34290" marB="34290">
                    <a:solidFill>
                      <a:schemeClr val="bg1">
                        <a:lumMod val="75000"/>
                      </a:schemeClr>
                    </a:solidFill>
                  </a:tcPr>
                </a:tc>
                <a:tc>
                  <a:txBody>
                    <a:bodyPr/>
                    <a:lstStyle/>
                    <a:p>
                      <a:pPr algn="ctr"/>
                      <a:r>
                        <a:rPr lang="en-US" sz="1200" dirty="0"/>
                        <a:t>25%</a:t>
                      </a:r>
                    </a:p>
                  </a:txBody>
                  <a:tcPr marT="34290" marB="34290" anchor="ctr">
                    <a:solidFill>
                      <a:schemeClr val="bg1">
                        <a:lumMod val="75000"/>
                      </a:schemeClr>
                    </a:solidFill>
                  </a:tcPr>
                </a:tc>
                <a:tc>
                  <a:txBody>
                    <a:bodyPr/>
                    <a:lstStyle/>
                    <a:p>
                      <a:pPr algn="ctr"/>
                      <a:r>
                        <a:rPr lang="en-US" sz="1200" dirty="0"/>
                        <a:t>75%</a:t>
                      </a:r>
                    </a:p>
                  </a:txBody>
                  <a:tcPr marT="34290" marB="34290" anchor="ctr">
                    <a:solidFill>
                      <a:schemeClr val="bg1">
                        <a:lumMod val="75000"/>
                      </a:schemeClr>
                    </a:solidFill>
                  </a:tcPr>
                </a:tc>
                <a:extLst>
                  <a:ext uri="{0D108BD9-81ED-4DB2-BD59-A6C34878D82A}">
                    <a16:rowId xmlns:a16="http://schemas.microsoft.com/office/drawing/2014/main" val="4002550785"/>
                  </a:ext>
                </a:extLst>
              </a:tr>
              <a:tr h="43592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Cost</a:t>
                      </a:r>
                      <a:r>
                        <a:rPr lang="en-US" sz="1200" baseline="0" dirty="0"/>
                        <a:t> of Raising 1 Child</a:t>
                      </a:r>
                      <a:endParaRPr lang="en-US" sz="1200" dirty="0"/>
                    </a:p>
                  </a:txBody>
                  <a:tcPr marT="34290" marB="34290"/>
                </a:tc>
                <a:tc gridSpan="2">
                  <a:txBody>
                    <a:bodyPr/>
                    <a:lstStyle/>
                    <a:p>
                      <a:pPr algn="ctr"/>
                      <a:r>
                        <a:rPr lang="en-US" sz="1200" dirty="0"/>
                        <a:t>$395</a:t>
                      </a:r>
                    </a:p>
                  </a:txBody>
                  <a:tcPr marT="34290" marB="34290" anchor="ctr"/>
                </a:tc>
                <a:tc hMerge="1">
                  <a:txBody>
                    <a:bodyPr/>
                    <a:lstStyle/>
                    <a:p>
                      <a:endParaRPr lang="en-US"/>
                    </a:p>
                  </a:txBody>
                  <a:tcPr/>
                </a:tc>
                <a:extLst>
                  <a:ext uri="{0D108BD9-81ED-4DB2-BD59-A6C34878D82A}">
                    <a16:rowId xmlns:a16="http://schemas.microsoft.com/office/drawing/2014/main" val="3923375601"/>
                  </a:ext>
                </a:extLst>
              </a:tr>
              <a:tr h="619601">
                <a:tc>
                  <a:txBody>
                    <a:bodyPr/>
                    <a:lstStyle/>
                    <a:p>
                      <a:r>
                        <a:rPr lang="en-US" sz="1200" dirty="0"/>
                        <a:t>Parent’s  Responsibility/Obligation</a:t>
                      </a:r>
                    </a:p>
                  </a:txBody>
                  <a:tcPr marT="34290" marB="34290">
                    <a:solidFill>
                      <a:schemeClr val="bg1">
                        <a:lumMod val="75000"/>
                      </a:schemeClr>
                    </a:solidFill>
                  </a:tcPr>
                </a:tc>
                <a:tc>
                  <a:txBody>
                    <a:bodyPr/>
                    <a:lstStyle/>
                    <a:p>
                      <a:pPr algn="ctr"/>
                      <a:r>
                        <a:rPr lang="en-US" sz="1200" dirty="0"/>
                        <a:t>$98.75</a:t>
                      </a:r>
                    </a:p>
                  </a:txBody>
                  <a:tcPr marT="34290" marB="34290" anchor="ctr">
                    <a:solidFill>
                      <a:schemeClr val="bg1">
                        <a:lumMod val="75000"/>
                      </a:schemeClr>
                    </a:solidFill>
                  </a:tcPr>
                </a:tc>
                <a:tc>
                  <a:txBody>
                    <a:bodyPr/>
                    <a:lstStyle/>
                    <a:p>
                      <a:pPr algn="ctr"/>
                      <a:r>
                        <a:rPr lang="en-US" sz="1400" b="1" dirty="0">
                          <a:solidFill>
                            <a:schemeClr val="accent5">
                              <a:lumMod val="75000"/>
                            </a:schemeClr>
                          </a:solidFill>
                        </a:rPr>
                        <a:t>$296.25</a:t>
                      </a:r>
                    </a:p>
                  </a:txBody>
                  <a:tcPr marT="34290" marB="34290" anchor="ctr">
                    <a:solidFill>
                      <a:schemeClr val="bg1">
                        <a:lumMod val="75000"/>
                      </a:schemeClr>
                    </a:solidFill>
                  </a:tcPr>
                </a:tc>
                <a:extLst>
                  <a:ext uri="{0D108BD9-81ED-4DB2-BD59-A6C34878D82A}">
                    <a16:rowId xmlns:a16="http://schemas.microsoft.com/office/drawing/2014/main" val="3928836699"/>
                  </a:ext>
                </a:extLst>
              </a:tr>
            </a:tbl>
          </a:graphicData>
        </a:graphic>
      </p:graphicFrame>
      <p:sp>
        <p:nvSpPr>
          <p:cNvPr id="6" name="Slide Number Placeholder 5"/>
          <p:cNvSpPr>
            <a:spLocks noGrp="1"/>
          </p:cNvSpPr>
          <p:nvPr>
            <p:ph type="sldNum" sz="quarter" idx="12"/>
          </p:nvPr>
        </p:nvSpPr>
        <p:spPr/>
        <p:txBody>
          <a:bodyPr/>
          <a:lstStyle/>
          <a:p>
            <a:fld id="{1A3C6657-05FA-4207-AE6A-4CD066233943}" type="slidenum">
              <a:rPr lang="en-US" smtClean="0"/>
              <a:pPr/>
              <a:t>5</a:t>
            </a:fld>
            <a:endParaRPr lang="en-US" dirty="0"/>
          </a:p>
        </p:txBody>
      </p:sp>
    </p:spTree>
    <p:extLst>
      <p:ext uri="{BB962C8B-B14F-4D97-AF65-F5344CB8AC3E}">
        <p14:creationId xmlns:p14="http://schemas.microsoft.com/office/powerpoint/2010/main" val="1085780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0550"/>
            <a:ext cx="8229600" cy="557784"/>
          </a:xfrm>
        </p:spPr>
        <p:txBody>
          <a:bodyPr>
            <a:noAutofit/>
          </a:bodyPr>
          <a:lstStyle/>
          <a:p>
            <a:r>
              <a:rPr lang="en-US" sz="3600" dirty="0"/>
              <a:t>2016 Quadrennial Review </a:t>
            </a:r>
          </a:p>
        </p:txBody>
      </p:sp>
      <p:sp>
        <p:nvSpPr>
          <p:cNvPr id="3" name="Content Placeholder 2"/>
          <p:cNvSpPr>
            <a:spLocks noGrp="1"/>
          </p:cNvSpPr>
          <p:nvPr>
            <p:ph idx="1"/>
          </p:nvPr>
        </p:nvSpPr>
        <p:spPr>
          <a:xfrm>
            <a:off x="457200" y="1200149"/>
            <a:ext cx="8229600" cy="3943351"/>
          </a:xfrm>
        </p:spPr>
        <p:txBody>
          <a:bodyPr>
            <a:noAutofit/>
          </a:bodyPr>
          <a:lstStyle/>
          <a:p>
            <a:pPr>
              <a:buNone/>
            </a:pPr>
            <a:r>
              <a:rPr lang="en-US" sz="1800" dirty="0"/>
              <a:t>Two reports submitted to the General Assembly:</a:t>
            </a:r>
          </a:p>
          <a:p>
            <a:pPr>
              <a:buNone/>
            </a:pPr>
            <a:endParaRPr lang="en-US" sz="800" dirty="0"/>
          </a:p>
          <a:p>
            <a:pPr marL="456674" indent="-456674">
              <a:buFont typeface="+mj-lt"/>
              <a:buAutoNum type="arabicPeriod"/>
            </a:pPr>
            <a:r>
              <a:rPr lang="en-US" sz="1800" dirty="0"/>
              <a:t>“Maryland Child Support Guidelines: 2011-2014 Case-Level Review” </a:t>
            </a:r>
          </a:p>
          <a:p>
            <a:pPr marL="822038" lvl="1" indent="-456674"/>
            <a:r>
              <a:rPr lang="en-US" sz="1800" dirty="0" err="1"/>
              <a:t>Letitia</a:t>
            </a:r>
            <a:r>
              <a:rPr lang="en-US" sz="1800" dirty="0"/>
              <a:t> Logan </a:t>
            </a:r>
            <a:r>
              <a:rPr lang="en-US" sz="1800" dirty="0" err="1"/>
              <a:t>Passarella</a:t>
            </a:r>
            <a:r>
              <a:rPr lang="en-US" sz="1800" dirty="0"/>
              <a:t>, MPP, Research Director,    </a:t>
            </a:r>
          </a:p>
          <a:p>
            <a:pPr marL="822038" lvl="1" indent="-456674">
              <a:buNone/>
            </a:pPr>
            <a:r>
              <a:rPr lang="en-US" sz="1800" dirty="0"/>
              <a:t>         University of Maryland School of Social Work. </a:t>
            </a:r>
          </a:p>
          <a:p>
            <a:pPr marL="822038" lvl="1" indent="-456674">
              <a:buNone/>
            </a:pPr>
            <a:endParaRPr lang="en-US" sz="800" dirty="0"/>
          </a:p>
          <a:p>
            <a:pPr marL="456674" indent="-456674">
              <a:buFont typeface="+mj-lt"/>
              <a:buAutoNum type="arabicPeriod"/>
            </a:pPr>
            <a:r>
              <a:rPr lang="en-US" sz="1800" dirty="0"/>
              <a:t>“Economic Review of the Maryland Child Support Guidelines Schedule” </a:t>
            </a:r>
          </a:p>
          <a:p>
            <a:pPr marL="822038" lvl="1" indent="-456674"/>
            <a:r>
              <a:rPr lang="en-US" sz="1800" dirty="0"/>
              <a:t>Jane </a:t>
            </a:r>
            <a:r>
              <a:rPr lang="en-US" sz="1800" dirty="0" err="1"/>
              <a:t>Venohr</a:t>
            </a:r>
            <a:r>
              <a:rPr lang="en-US" sz="1800" dirty="0"/>
              <a:t>, Ph.D., </a:t>
            </a:r>
          </a:p>
          <a:p>
            <a:pPr marL="822038" lvl="1" indent="-456674">
              <a:buNone/>
            </a:pPr>
            <a:r>
              <a:rPr lang="en-US" sz="1800" dirty="0"/>
              <a:t>         Center for Policy Research.</a:t>
            </a:r>
          </a:p>
          <a:p>
            <a:pPr marL="822038" lvl="1" indent="-456674">
              <a:buNone/>
            </a:pPr>
            <a:endParaRPr lang="en-US" sz="800" dirty="0"/>
          </a:p>
          <a:p>
            <a:pPr marL="0" indent="0">
              <a:buNone/>
            </a:pPr>
            <a:r>
              <a:rPr lang="en-US" sz="1800" dirty="0"/>
              <a:t>Recommend giving courts more guidance on determining support order amounts for parents whose incomes fall below the guidelines schedule.</a:t>
            </a:r>
          </a:p>
        </p:txBody>
      </p:sp>
      <p:sp>
        <p:nvSpPr>
          <p:cNvPr id="4" name="Slide Number Placeholder 3"/>
          <p:cNvSpPr>
            <a:spLocks noGrp="1"/>
          </p:cNvSpPr>
          <p:nvPr>
            <p:ph type="sldNum" sz="quarter" idx="12"/>
          </p:nvPr>
        </p:nvSpPr>
        <p:spPr/>
        <p:txBody>
          <a:bodyPr/>
          <a:lstStyle/>
          <a:p>
            <a:fld id="{1A3C6657-05FA-4207-AE6A-4CD066233943}"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2550"/>
            <a:ext cx="8229600" cy="2800349"/>
          </a:xfrm>
        </p:spPr>
        <p:txBody>
          <a:bodyPr>
            <a:normAutofit fontScale="92500" lnSpcReduction="10000"/>
          </a:bodyPr>
          <a:lstStyle/>
          <a:p>
            <a:pPr lvl="1">
              <a:buNone/>
            </a:pPr>
            <a:r>
              <a:rPr lang="en-US" dirty="0"/>
              <a:t>Mission: Review the guidelines in light of the best interests of Maryland’s children and families.</a:t>
            </a:r>
          </a:p>
          <a:p>
            <a:pPr>
              <a:buNone/>
            </a:pPr>
            <a:endParaRPr lang="en-US" sz="900" dirty="0"/>
          </a:p>
          <a:p>
            <a:pPr lvl="1">
              <a:buNone/>
            </a:pPr>
            <a:r>
              <a:rPr lang="en-US" dirty="0"/>
              <a:t>Goal 1: Ensure that Maryland’s child support guidelines are economically accurate and reflect the most recent available economic data.</a:t>
            </a:r>
          </a:p>
          <a:p>
            <a:pPr>
              <a:buNone/>
            </a:pPr>
            <a:endParaRPr lang="en-US" sz="900" dirty="0"/>
          </a:p>
          <a:p>
            <a:pPr lvl="1">
              <a:buNone/>
            </a:pPr>
            <a:r>
              <a:rPr lang="en-US" dirty="0"/>
              <a:t>Goal 2: Ensure that the application of the guidelines results in the optimal outcome for Maryland’s children and families.</a:t>
            </a:r>
          </a:p>
          <a:p>
            <a:pPr lvl="0">
              <a:buNone/>
            </a:pPr>
            <a:endParaRPr lang="en-US" sz="2400" dirty="0"/>
          </a:p>
        </p:txBody>
      </p:sp>
      <p:sp>
        <p:nvSpPr>
          <p:cNvPr id="4" name="Title 1"/>
          <p:cNvSpPr>
            <a:spLocks noGrp="1"/>
          </p:cNvSpPr>
          <p:nvPr>
            <p:ph type="title"/>
          </p:nvPr>
        </p:nvSpPr>
        <p:spPr>
          <a:xfrm>
            <a:off x="457200" y="528066"/>
            <a:ext cx="8229600" cy="614934"/>
          </a:xfrm>
        </p:spPr>
        <p:txBody>
          <a:bodyPr>
            <a:normAutofit fontScale="90000"/>
          </a:bodyPr>
          <a:lstStyle/>
          <a:p>
            <a:r>
              <a:rPr lang="en-US" sz="3600" dirty="0"/>
              <a:t>Child Support Guidelines Advisory Committee</a:t>
            </a:r>
          </a:p>
        </p:txBody>
      </p:sp>
      <p:sp>
        <p:nvSpPr>
          <p:cNvPr id="5" name="Slide Number Placeholder 4"/>
          <p:cNvSpPr>
            <a:spLocks noGrp="1"/>
          </p:cNvSpPr>
          <p:nvPr>
            <p:ph type="sldNum" sz="quarter" idx="12"/>
          </p:nvPr>
        </p:nvSpPr>
        <p:spPr/>
        <p:txBody>
          <a:bodyPr/>
          <a:lstStyle/>
          <a:p>
            <a:fld id="{1A3C6657-05FA-4207-AE6A-4CD066233943}"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5750"/>
            <a:ext cx="6229350" cy="557784"/>
          </a:xfrm>
        </p:spPr>
        <p:txBody>
          <a:bodyPr>
            <a:noAutofit/>
          </a:bodyPr>
          <a:lstStyle/>
          <a:p>
            <a:r>
              <a:rPr lang="en-US" sz="3600" dirty="0"/>
              <a:t>Low-Income Subcommittee </a:t>
            </a:r>
          </a:p>
        </p:txBody>
      </p:sp>
      <p:sp>
        <p:nvSpPr>
          <p:cNvPr id="3" name="Slide Number Placeholder 2"/>
          <p:cNvSpPr>
            <a:spLocks noGrp="1"/>
          </p:cNvSpPr>
          <p:nvPr>
            <p:ph type="sldNum" sz="quarter" idx="12"/>
          </p:nvPr>
        </p:nvSpPr>
        <p:spPr/>
        <p:txBody>
          <a:bodyPr/>
          <a:lstStyle/>
          <a:p>
            <a:fld id="{1A3C6657-05FA-4207-AE6A-4CD066233943}" type="slidenum">
              <a:rPr lang="en-US" smtClean="0">
                <a:solidFill>
                  <a:srgbClr val="04617B">
                    <a:shade val="90000"/>
                  </a:srgbClr>
                </a:solidFill>
              </a:rPr>
              <a:pPr/>
              <a:t>8</a:t>
            </a:fld>
            <a:endParaRPr lang="en-US" dirty="0">
              <a:solidFill>
                <a:srgbClr val="04617B">
                  <a:shade val="90000"/>
                </a:srgbClr>
              </a:solidFill>
            </a:endParaRPr>
          </a:p>
        </p:txBody>
      </p:sp>
      <p:pic>
        <p:nvPicPr>
          <p:cNvPr id="1026" name="Picture 2" descr="http://www.clker.com/cliparts/b/I/F/X/A/C/infographic-orange-man-m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1352550"/>
            <a:ext cx="619283" cy="123444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clker.com/cliparts/b/I/F/X/A/C/infographic-orange-man-md.png"/>
          <p:cNvPicPr>
            <a:picLocks noChangeAspect="1" noChangeArrowheads="1"/>
          </p:cNvPicPr>
          <p:nvPr/>
        </p:nvPicPr>
        <p:blipFill>
          <a:blip r:embed="rId3"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7086600" y="1352550"/>
            <a:ext cx="619283" cy="123444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762000" y="819150"/>
            <a:ext cx="1929355" cy="507830"/>
          </a:xfrm>
          <a:prstGeom prst="rect">
            <a:avLst/>
          </a:prstGeom>
          <a:noFill/>
        </p:spPr>
        <p:txBody>
          <a:bodyPr wrap="square" lIns="68516" tIns="34289" rIns="68516" bIns="34289" rtlCol="0">
            <a:spAutoFit/>
          </a:bodyPr>
          <a:lstStyle/>
          <a:p>
            <a:pPr defTabSz="685069"/>
            <a:r>
              <a:rPr lang="en-US" sz="1400" b="1" dirty="0">
                <a:solidFill>
                  <a:srgbClr val="ED7D31"/>
                </a:solidFill>
              </a:rPr>
              <a:t>Unemployed at order establishment</a:t>
            </a:r>
          </a:p>
        </p:txBody>
      </p:sp>
      <p:sp>
        <p:nvSpPr>
          <p:cNvPr id="20" name="TextBox 19"/>
          <p:cNvSpPr txBox="1"/>
          <p:nvPr/>
        </p:nvSpPr>
        <p:spPr>
          <a:xfrm>
            <a:off x="6172200" y="819150"/>
            <a:ext cx="1929355" cy="507830"/>
          </a:xfrm>
          <a:prstGeom prst="rect">
            <a:avLst/>
          </a:prstGeom>
          <a:noFill/>
        </p:spPr>
        <p:txBody>
          <a:bodyPr wrap="square" lIns="68516" tIns="34289" rIns="68516" bIns="34289" rtlCol="0">
            <a:spAutoFit/>
          </a:bodyPr>
          <a:lstStyle/>
          <a:p>
            <a:pPr algn="r" defTabSz="685069"/>
            <a:r>
              <a:rPr lang="en-US" sz="1400" b="1" dirty="0">
                <a:solidFill>
                  <a:srgbClr val="10CF9B">
                    <a:lumMod val="75000"/>
                  </a:srgbClr>
                </a:solidFill>
              </a:rPr>
              <a:t>Employed at order establishment</a:t>
            </a:r>
          </a:p>
        </p:txBody>
      </p:sp>
      <p:grpSp>
        <p:nvGrpSpPr>
          <p:cNvPr id="4" name="Group 21"/>
          <p:cNvGrpSpPr/>
          <p:nvPr/>
        </p:nvGrpSpPr>
        <p:grpSpPr>
          <a:xfrm>
            <a:off x="2701470" y="1166672"/>
            <a:ext cx="3771900" cy="765875"/>
            <a:chOff x="2110171" y="1520026"/>
            <a:chExt cx="4612093" cy="1153969"/>
          </a:xfrm>
        </p:grpSpPr>
        <p:sp>
          <p:nvSpPr>
            <p:cNvPr id="21" name="TextBox 20"/>
            <p:cNvSpPr txBox="1"/>
            <p:nvPr/>
          </p:nvSpPr>
          <p:spPr>
            <a:xfrm>
              <a:off x="2113749" y="1520026"/>
              <a:ext cx="4584447" cy="463738"/>
            </a:xfrm>
            <a:prstGeom prst="rect">
              <a:avLst/>
            </a:prstGeom>
            <a:solidFill>
              <a:schemeClr val="bg1">
                <a:lumMod val="95000"/>
              </a:schemeClr>
            </a:solidFill>
          </p:spPr>
          <p:txBody>
            <a:bodyPr wrap="square" rtlCol="0">
              <a:spAutoFit/>
            </a:bodyPr>
            <a:lstStyle/>
            <a:p>
              <a:pPr defTabSz="685069"/>
              <a:endParaRPr lang="en-US" sz="1400" dirty="0">
                <a:solidFill>
                  <a:prstClr val="black"/>
                </a:solidFill>
              </a:endParaRPr>
            </a:p>
          </p:txBody>
        </p:sp>
        <p:grpSp>
          <p:nvGrpSpPr>
            <p:cNvPr id="8" name="Group 7"/>
            <p:cNvGrpSpPr/>
            <p:nvPr/>
          </p:nvGrpSpPr>
          <p:grpSpPr>
            <a:xfrm>
              <a:off x="2110171" y="1633097"/>
              <a:ext cx="4612093" cy="1040898"/>
              <a:chOff x="1701453" y="1620108"/>
              <a:chExt cx="4612093" cy="1040898"/>
            </a:xfrm>
          </p:grpSpPr>
          <p:sp>
            <p:nvSpPr>
              <p:cNvPr id="6" name="TextBox 5"/>
              <p:cNvSpPr txBox="1"/>
              <p:nvPr/>
            </p:nvSpPr>
            <p:spPr>
              <a:xfrm>
                <a:off x="1701453" y="1620108"/>
                <a:ext cx="4543609" cy="463738"/>
              </a:xfrm>
              <a:prstGeom prst="rect">
                <a:avLst/>
              </a:prstGeom>
              <a:noFill/>
            </p:spPr>
            <p:txBody>
              <a:bodyPr wrap="square" rtlCol="0">
                <a:spAutoFit/>
              </a:bodyPr>
              <a:lstStyle/>
              <a:p>
                <a:pPr algn="ctr" defTabSz="685069"/>
                <a:r>
                  <a:rPr lang="en-US" sz="1400" cap="small" dirty="0">
                    <a:solidFill>
                      <a:prstClr val="black">
                        <a:lumMod val="50000"/>
                        <a:lumOff val="50000"/>
                      </a:prstClr>
                    </a:solidFill>
                  </a:rPr>
                  <a:t>Earnings used for determining the order</a:t>
                </a:r>
              </a:p>
            </p:txBody>
          </p:sp>
          <p:sp>
            <p:nvSpPr>
              <p:cNvPr id="7" name="TextBox 6"/>
              <p:cNvSpPr txBox="1"/>
              <p:nvPr/>
            </p:nvSpPr>
            <p:spPr>
              <a:xfrm>
                <a:off x="1701453" y="2104521"/>
                <a:ext cx="1274840" cy="556485"/>
              </a:xfrm>
              <a:prstGeom prst="rect">
                <a:avLst/>
              </a:prstGeom>
              <a:noFill/>
            </p:spPr>
            <p:txBody>
              <a:bodyPr wrap="square" rtlCol="0">
                <a:spAutoFit/>
              </a:bodyPr>
              <a:lstStyle/>
              <a:p>
                <a:pPr defTabSz="685069"/>
                <a:r>
                  <a:rPr lang="en-US" b="1" dirty="0">
                    <a:solidFill>
                      <a:srgbClr val="ED7D31"/>
                    </a:solidFill>
                  </a:rPr>
                  <a:t>$15,084</a:t>
                </a:r>
              </a:p>
            </p:txBody>
          </p:sp>
          <p:sp>
            <p:nvSpPr>
              <p:cNvPr id="9" name="TextBox 8"/>
              <p:cNvSpPr txBox="1"/>
              <p:nvPr/>
            </p:nvSpPr>
            <p:spPr>
              <a:xfrm>
                <a:off x="5018146" y="2080475"/>
                <a:ext cx="1295400" cy="556485"/>
              </a:xfrm>
              <a:prstGeom prst="rect">
                <a:avLst/>
              </a:prstGeom>
              <a:noFill/>
            </p:spPr>
            <p:txBody>
              <a:bodyPr wrap="square" rtlCol="0">
                <a:spAutoFit/>
              </a:bodyPr>
              <a:lstStyle/>
              <a:p>
                <a:pPr defTabSz="685069"/>
                <a:r>
                  <a:rPr lang="en-US" b="1" dirty="0">
                    <a:solidFill>
                      <a:srgbClr val="10CF9B">
                        <a:lumMod val="75000"/>
                      </a:srgbClr>
                    </a:solidFill>
                  </a:rPr>
                  <a:t>$27,996</a:t>
                </a:r>
              </a:p>
            </p:txBody>
          </p:sp>
        </p:grpSp>
      </p:grpSp>
      <p:grpSp>
        <p:nvGrpSpPr>
          <p:cNvPr id="22" name="Group 24"/>
          <p:cNvGrpSpPr/>
          <p:nvPr/>
        </p:nvGrpSpPr>
        <p:grpSpPr>
          <a:xfrm>
            <a:off x="2701471" y="2009473"/>
            <a:ext cx="3771900" cy="685969"/>
            <a:chOff x="2066640" y="2950653"/>
            <a:chExt cx="4487094" cy="914623"/>
          </a:xfrm>
        </p:grpSpPr>
        <p:sp>
          <p:nvSpPr>
            <p:cNvPr id="24" name="TextBox 23"/>
            <p:cNvSpPr txBox="1"/>
            <p:nvPr/>
          </p:nvSpPr>
          <p:spPr>
            <a:xfrm>
              <a:off x="2066640" y="2963128"/>
              <a:ext cx="4487094" cy="410369"/>
            </a:xfrm>
            <a:prstGeom prst="rect">
              <a:avLst/>
            </a:prstGeom>
            <a:solidFill>
              <a:schemeClr val="bg1">
                <a:lumMod val="95000"/>
              </a:schemeClr>
            </a:solidFill>
          </p:spPr>
          <p:txBody>
            <a:bodyPr wrap="square" rtlCol="0">
              <a:spAutoFit/>
            </a:bodyPr>
            <a:lstStyle/>
            <a:p>
              <a:pPr defTabSz="685069"/>
              <a:endParaRPr lang="en-US" sz="1400" dirty="0">
                <a:solidFill>
                  <a:prstClr val="black"/>
                </a:solidFill>
              </a:endParaRPr>
            </a:p>
          </p:txBody>
        </p:sp>
        <p:grpSp>
          <p:nvGrpSpPr>
            <p:cNvPr id="23" name="Group 22"/>
            <p:cNvGrpSpPr/>
            <p:nvPr/>
          </p:nvGrpSpPr>
          <p:grpSpPr>
            <a:xfrm>
              <a:off x="2142282" y="2950653"/>
              <a:ext cx="4388036" cy="914623"/>
              <a:chOff x="2142282" y="2950653"/>
              <a:chExt cx="4388036" cy="914623"/>
            </a:xfrm>
          </p:grpSpPr>
          <p:sp>
            <p:nvSpPr>
              <p:cNvPr id="10" name="TextBox 9"/>
              <p:cNvSpPr txBox="1"/>
              <p:nvPr/>
            </p:nvSpPr>
            <p:spPr>
              <a:xfrm>
                <a:off x="2663175" y="2950653"/>
                <a:ext cx="3429000" cy="636071"/>
              </a:xfrm>
              <a:prstGeom prst="rect">
                <a:avLst/>
              </a:prstGeom>
              <a:noFill/>
            </p:spPr>
            <p:txBody>
              <a:bodyPr wrap="square" rtlCol="0">
                <a:spAutoFit/>
              </a:bodyPr>
              <a:lstStyle/>
              <a:p>
                <a:pPr algn="ctr" defTabSz="685069"/>
                <a:r>
                  <a:rPr lang="en-US" sz="1400" cap="small" dirty="0">
                    <a:solidFill>
                      <a:prstClr val="black">
                        <a:lumMod val="50000"/>
                        <a:lumOff val="50000"/>
                      </a:prstClr>
                    </a:solidFill>
                  </a:rPr>
                  <a:t>Actual Wages</a:t>
                </a:r>
              </a:p>
              <a:p>
                <a:pPr algn="ctr" defTabSz="685069"/>
                <a:r>
                  <a:rPr lang="en-US" sz="1100" i="1" dirty="0">
                    <a:solidFill>
                      <a:prstClr val="black">
                        <a:lumMod val="50000"/>
                        <a:lumOff val="50000"/>
                      </a:prstClr>
                    </a:solidFill>
                  </a:rPr>
                  <a:t>Based on employment in MD</a:t>
                </a:r>
              </a:p>
            </p:txBody>
          </p:sp>
          <p:sp>
            <p:nvSpPr>
              <p:cNvPr id="11" name="TextBox 10"/>
              <p:cNvSpPr txBox="1"/>
              <p:nvPr/>
            </p:nvSpPr>
            <p:spPr>
              <a:xfrm>
                <a:off x="2142282" y="3372834"/>
                <a:ext cx="1066800" cy="492442"/>
              </a:xfrm>
              <a:prstGeom prst="rect">
                <a:avLst/>
              </a:prstGeom>
              <a:noFill/>
            </p:spPr>
            <p:txBody>
              <a:bodyPr wrap="square" rtlCol="0">
                <a:spAutoFit/>
              </a:bodyPr>
              <a:lstStyle/>
              <a:p>
                <a:pPr defTabSz="685069"/>
                <a:r>
                  <a:rPr lang="en-US" b="1" dirty="0">
                    <a:solidFill>
                      <a:srgbClr val="ED7D31"/>
                    </a:solidFill>
                  </a:rPr>
                  <a:t>$6,152</a:t>
                </a:r>
              </a:p>
            </p:txBody>
          </p:sp>
          <p:sp>
            <p:nvSpPr>
              <p:cNvPr id="12" name="TextBox 11"/>
              <p:cNvSpPr txBox="1"/>
              <p:nvPr/>
            </p:nvSpPr>
            <p:spPr>
              <a:xfrm>
                <a:off x="5383333" y="3349896"/>
                <a:ext cx="1146985" cy="492441"/>
              </a:xfrm>
              <a:prstGeom prst="rect">
                <a:avLst/>
              </a:prstGeom>
              <a:noFill/>
            </p:spPr>
            <p:txBody>
              <a:bodyPr wrap="square" rtlCol="0">
                <a:spAutoFit/>
              </a:bodyPr>
              <a:lstStyle/>
              <a:p>
                <a:pPr defTabSz="685069"/>
                <a:r>
                  <a:rPr lang="en-US" b="1" dirty="0">
                    <a:solidFill>
                      <a:srgbClr val="10CF9B">
                        <a:lumMod val="75000"/>
                      </a:srgbClr>
                    </a:solidFill>
                  </a:rPr>
                  <a:t>$27,542</a:t>
                </a:r>
              </a:p>
            </p:txBody>
          </p:sp>
        </p:grpSp>
      </p:grpSp>
      <p:grpSp>
        <p:nvGrpSpPr>
          <p:cNvPr id="25" name="Group 1023"/>
          <p:cNvGrpSpPr/>
          <p:nvPr/>
        </p:nvGrpSpPr>
        <p:grpSpPr>
          <a:xfrm>
            <a:off x="2758201" y="3713594"/>
            <a:ext cx="3771900" cy="730431"/>
            <a:chOff x="2087426" y="5215825"/>
            <a:chExt cx="4487094" cy="973908"/>
          </a:xfrm>
        </p:grpSpPr>
        <p:sp>
          <p:nvSpPr>
            <p:cNvPr id="28" name="TextBox 27"/>
            <p:cNvSpPr txBox="1"/>
            <p:nvPr/>
          </p:nvSpPr>
          <p:spPr>
            <a:xfrm>
              <a:off x="2087426" y="5248361"/>
              <a:ext cx="4487094" cy="410369"/>
            </a:xfrm>
            <a:prstGeom prst="rect">
              <a:avLst/>
            </a:prstGeom>
            <a:solidFill>
              <a:schemeClr val="bg1">
                <a:lumMod val="95000"/>
              </a:schemeClr>
            </a:solidFill>
          </p:spPr>
          <p:txBody>
            <a:bodyPr wrap="square" rtlCol="0">
              <a:spAutoFit/>
            </a:bodyPr>
            <a:lstStyle/>
            <a:p>
              <a:pPr defTabSz="685069"/>
              <a:endParaRPr lang="en-US" sz="1400" dirty="0">
                <a:solidFill>
                  <a:prstClr val="black"/>
                </a:solidFill>
              </a:endParaRPr>
            </a:p>
          </p:txBody>
        </p:sp>
        <p:grpSp>
          <p:nvGrpSpPr>
            <p:cNvPr id="26" name="Group 30"/>
            <p:cNvGrpSpPr/>
            <p:nvPr/>
          </p:nvGrpSpPr>
          <p:grpSpPr>
            <a:xfrm>
              <a:off x="2099884" y="5215825"/>
              <a:ext cx="4447628" cy="973908"/>
              <a:chOff x="2099884" y="5215825"/>
              <a:chExt cx="4447628" cy="973908"/>
            </a:xfrm>
          </p:grpSpPr>
          <p:sp>
            <p:nvSpPr>
              <p:cNvPr id="15" name="TextBox 14"/>
              <p:cNvSpPr txBox="1"/>
              <p:nvPr/>
            </p:nvSpPr>
            <p:spPr>
              <a:xfrm>
                <a:off x="2099884" y="5327958"/>
                <a:ext cx="858622" cy="861775"/>
              </a:xfrm>
              <a:prstGeom prst="rect">
                <a:avLst/>
              </a:prstGeom>
              <a:noFill/>
            </p:spPr>
            <p:txBody>
              <a:bodyPr wrap="square" rtlCol="0">
                <a:spAutoFit/>
              </a:bodyPr>
              <a:lstStyle/>
              <a:p>
                <a:pPr algn="ctr" defTabSz="685069"/>
                <a:r>
                  <a:rPr lang="en-US" b="1" dirty="0">
                    <a:solidFill>
                      <a:srgbClr val="ED7D31"/>
                    </a:solidFill>
                  </a:rPr>
                  <a:t>31%</a:t>
                </a:r>
              </a:p>
              <a:p>
                <a:pPr algn="ctr" defTabSz="685069"/>
                <a:r>
                  <a:rPr lang="en-US" b="1" dirty="0">
                    <a:solidFill>
                      <a:srgbClr val="ED7D31"/>
                    </a:solidFill>
                  </a:rPr>
                  <a:t>$975</a:t>
                </a:r>
              </a:p>
            </p:txBody>
          </p:sp>
          <p:sp>
            <p:nvSpPr>
              <p:cNvPr id="17" name="TextBox 16"/>
              <p:cNvSpPr txBox="1"/>
              <p:nvPr/>
            </p:nvSpPr>
            <p:spPr>
              <a:xfrm>
                <a:off x="3679608" y="5215825"/>
                <a:ext cx="1580689" cy="410369"/>
              </a:xfrm>
              <a:prstGeom prst="rect">
                <a:avLst/>
              </a:prstGeom>
              <a:noFill/>
            </p:spPr>
            <p:txBody>
              <a:bodyPr wrap="square" rtlCol="0">
                <a:spAutoFit/>
              </a:bodyPr>
              <a:lstStyle/>
              <a:p>
                <a:pPr defTabSz="685069"/>
                <a:r>
                  <a:rPr lang="en-US" sz="1400" cap="small" dirty="0">
                    <a:solidFill>
                      <a:prstClr val="black">
                        <a:lumMod val="50000"/>
                        <a:lumOff val="50000"/>
                      </a:prstClr>
                    </a:solidFill>
                  </a:rPr>
                  <a:t>Collections</a:t>
                </a:r>
              </a:p>
            </p:txBody>
          </p:sp>
          <p:sp>
            <p:nvSpPr>
              <p:cNvPr id="18" name="TextBox 17"/>
              <p:cNvSpPr txBox="1"/>
              <p:nvPr/>
            </p:nvSpPr>
            <p:spPr>
              <a:xfrm>
                <a:off x="5480711" y="5327957"/>
                <a:ext cx="1066801" cy="861774"/>
              </a:xfrm>
              <a:prstGeom prst="rect">
                <a:avLst/>
              </a:prstGeom>
              <a:noFill/>
            </p:spPr>
            <p:txBody>
              <a:bodyPr wrap="square" rtlCol="0">
                <a:spAutoFit/>
              </a:bodyPr>
              <a:lstStyle/>
              <a:p>
                <a:pPr algn="ctr" defTabSz="685069"/>
                <a:r>
                  <a:rPr lang="en-US" b="1" dirty="0">
                    <a:solidFill>
                      <a:srgbClr val="10CF9B">
                        <a:lumMod val="75000"/>
                      </a:srgbClr>
                    </a:solidFill>
                  </a:rPr>
                  <a:t>67%</a:t>
                </a:r>
              </a:p>
              <a:p>
                <a:pPr algn="ctr" defTabSz="685069"/>
                <a:r>
                  <a:rPr lang="en-US" b="1" dirty="0">
                    <a:solidFill>
                      <a:srgbClr val="10CF9B">
                        <a:lumMod val="75000"/>
                      </a:srgbClr>
                    </a:solidFill>
                  </a:rPr>
                  <a:t>$3,239</a:t>
                </a:r>
              </a:p>
            </p:txBody>
          </p:sp>
        </p:grpSp>
      </p:grpSp>
      <p:grpSp>
        <p:nvGrpSpPr>
          <p:cNvPr id="27" name="Group 29"/>
          <p:cNvGrpSpPr/>
          <p:nvPr/>
        </p:nvGrpSpPr>
        <p:grpSpPr>
          <a:xfrm>
            <a:off x="2737945" y="2872925"/>
            <a:ext cx="3771900" cy="702232"/>
            <a:chOff x="2042437" y="4014036"/>
            <a:chExt cx="4514102" cy="936307"/>
          </a:xfrm>
        </p:grpSpPr>
        <p:sp>
          <p:nvSpPr>
            <p:cNvPr id="29" name="TextBox 28"/>
            <p:cNvSpPr txBox="1"/>
            <p:nvPr/>
          </p:nvSpPr>
          <p:spPr>
            <a:xfrm>
              <a:off x="2042437" y="4014036"/>
              <a:ext cx="4487094" cy="410369"/>
            </a:xfrm>
            <a:prstGeom prst="rect">
              <a:avLst/>
            </a:prstGeom>
            <a:solidFill>
              <a:schemeClr val="bg1">
                <a:lumMod val="95000"/>
              </a:schemeClr>
            </a:solidFill>
          </p:spPr>
          <p:txBody>
            <a:bodyPr wrap="square" rtlCol="0">
              <a:spAutoFit/>
            </a:bodyPr>
            <a:lstStyle/>
            <a:p>
              <a:pPr defTabSz="685069"/>
              <a:endParaRPr lang="en-US" sz="1400" dirty="0">
                <a:solidFill>
                  <a:prstClr val="black"/>
                </a:solidFill>
              </a:endParaRPr>
            </a:p>
          </p:txBody>
        </p:sp>
        <p:grpSp>
          <p:nvGrpSpPr>
            <p:cNvPr id="30" name="Group 25"/>
            <p:cNvGrpSpPr/>
            <p:nvPr/>
          </p:nvGrpSpPr>
          <p:grpSpPr>
            <a:xfrm>
              <a:off x="2050154" y="4050768"/>
              <a:ext cx="4506385" cy="899575"/>
              <a:chOff x="2050154" y="4050768"/>
              <a:chExt cx="4506385" cy="899575"/>
            </a:xfrm>
          </p:grpSpPr>
          <p:sp>
            <p:nvSpPr>
              <p:cNvPr id="13" name="TextBox 12"/>
              <p:cNvSpPr txBox="1"/>
              <p:nvPr/>
            </p:nvSpPr>
            <p:spPr>
              <a:xfrm>
                <a:off x="3152712" y="4050768"/>
                <a:ext cx="2374524" cy="410369"/>
              </a:xfrm>
              <a:prstGeom prst="rect">
                <a:avLst/>
              </a:prstGeom>
              <a:noFill/>
            </p:spPr>
            <p:txBody>
              <a:bodyPr wrap="square" rtlCol="0">
                <a:spAutoFit/>
              </a:bodyPr>
              <a:lstStyle/>
              <a:p>
                <a:pPr defTabSz="685069"/>
                <a:r>
                  <a:rPr lang="en-US" sz="1400" cap="small" dirty="0">
                    <a:solidFill>
                      <a:prstClr val="black">
                        <a:lumMod val="50000"/>
                        <a:lumOff val="50000"/>
                      </a:prstClr>
                    </a:solidFill>
                  </a:rPr>
                  <a:t>Annual Support Due</a:t>
                </a:r>
              </a:p>
            </p:txBody>
          </p:sp>
          <p:sp>
            <p:nvSpPr>
              <p:cNvPr id="14" name="TextBox 13"/>
              <p:cNvSpPr txBox="1"/>
              <p:nvPr/>
            </p:nvSpPr>
            <p:spPr>
              <a:xfrm>
                <a:off x="2050154" y="4457901"/>
                <a:ext cx="1066800" cy="492442"/>
              </a:xfrm>
              <a:prstGeom prst="rect">
                <a:avLst/>
              </a:prstGeom>
              <a:noFill/>
            </p:spPr>
            <p:txBody>
              <a:bodyPr wrap="square" rtlCol="0">
                <a:spAutoFit/>
              </a:bodyPr>
              <a:lstStyle/>
              <a:p>
                <a:pPr defTabSz="685069"/>
                <a:r>
                  <a:rPr lang="en-US" b="1" dirty="0">
                    <a:solidFill>
                      <a:srgbClr val="ED7D31"/>
                    </a:solidFill>
                  </a:rPr>
                  <a:t>$2,588</a:t>
                </a:r>
              </a:p>
            </p:txBody>
          </p:sp>
          <p:sp>
            <p:nvSpPr>
              <p:cNvPr id="16" name="TextBox 15"/>
              <p:cNvSpPr txBox="1"/>
              <p:nvPr/>
            </p:nvSpPr>
            <p:spPr>
              <a:xfrm>
                <a:off x="5389957" y="4441992"/>
                <a:ext cx="1166582" cy="492441"/>
              </a:xfrm>
              <a:prstGeom prst="rect">
                <a:avLst/>
              </a:prstGeom>
              <a:noFill/>
            </p:spPr>
            <p:txBody>
              <a:bodyPr wrap="square" rtlCol="0">
                <a:spAutoFit/>
              </a:bodyPr>
              <a:lstStyle/>
              <a:p>
                <a:pPr defTabSz="685069"/>
                <a:r>
                  <a:rPr lang="en-US" b="1" dirty="0">
                    <a:solidFill>
                      <a:srgbClr val="10CF9B">
                        <a:lumMod val="75000"/>
                      </a:srgbClr>
                    </a:solidFill>
                  </a:rPr>
                  <a:t>$4,800</a:t>
                </a:r>
              </a:p>
            </p:txBody>
          </p:sp>
        </p:grpSp>
      </p:grpSp>
      <p:sp>
        <p:nvSpPr>
          <p:cNvPr id="34" name="TextBox 33"/>
          <p:cNvSpPr txBox="1"/>
          <p:nvPr/>
        </p:nvSpPr>
        <p:spPr>
          <a:xfrm>
            <a:off x="304800" y="2724150"/>
            <a:ext cx="1929355" cy="2264721"/>
          </a:xfrm>
          <a:prstGeom prst="rect">
            <a:avLst/>
          </a:prstGeom>
          <a:noFill/>
        </p:spPr>
        <p:txBody>
          <a:bodyPr wrap="square" lIns="68516" tIns="34289" rIns="68516" bIns="34289" rtlCol="0">
            <a:spAutoFit/>
          </a:bodyPr>
          <a:lstStyle/>
          <a:p>
            <a:pPr marL="214098" indent="-214098" defTabSz="685069">
              <a:spcAft>
                <a:spcPts val="450"/>
              </a:spcAft>
              <a:buFont typeface="Wingdings" panose="05000000000000000000" pitchFamily="2" charset="2"/>
              <a:buChar char="§"/>
            </a:pPr>
            <a:r>
              <a:rPr lang="en-US" sz="1400" b="1" dirty="0">
                <a:solidFill>
                  <a:srgbClr val="ED7D31"/>
                </a:solidFill>
              </a:rPr>
              <a:t>Unrealistic orders</a:t>
            </a:r>
          </a:p>
          <a:p>
            <a:pPr marL="214098" indent="-214098" defTabSz="685069">
              <a:spcAft>
                <a:spcPts val="450"/>
              </a:spcAft>
              <a:buFont typeface="Wingdings" panose="05000000000000000000" pitchFamily="2" charset="2"/>
              <a:buChar char="§"/>
            </a:pPr>
            <a:r>
              <a:rPr lang="en-US" sz="1400" b="1" dirty="0">
                <a:solidFill>
                  <a:srgbClr val="ED7D31"/>
                </a:solidFill>
              </a:rPr>
              <a:t>Low payment compliance</a:t>
            </a:r>
          </a:p>
          <a:p>
            <a:pPr marL="214098" indent="-214098" defTabSz="685069">
              <a:spcAft>
                <a:spcPts val="450"/>
              </a:spcAft>
              <a:buFont typeface="Wingdings" panose="05000000000000000000" pitchFamily="2" charset="2"/>
              <a:buChar char="§"/>
            </a:pPr>
            <a:r>
              <a:rPr lang="en-US" sz="1400" b="1" dirty="0">
                <a:solidFill>
                  <a:srgbClr val="ED7D31"/>
                </a:solidFill>
              </a:rPr>
              <a:t>Large past-due balances</a:t>
            </a:r>
          </a:p>
          <a:p>
            <a:pPr marL="214098" indent="-214098" defTabSz="685069">
              <a:spcAft>
                <a:spcPts val="450"/>
              </a:spcAft>
              <a:buFont typeface="Wingdings" panose="05000000000000000000" pitchFamily="2" charset="2"/>
              <a:buChar char="§"/>
            </a:pPr>
            <a:r>
              <a:rPr lang="en-US" sz="1400" b="1" dirty="0">
                <a:solidFill>
                  <a:srgbClr val="ED7D31"/>
                </a:solidFill>
              </a:rPr>
              <a:t>Drivers license suspension</a:t>
            </a:r>
          </a:p>
          <a:p>
            <a:pPr marL="214098" indent="-214098" defTabSz="685069">
              <a:spcAft>
                <a:spcPts val="450"/>
              </a:spcAft>
              <a:buFont typeface="Wingdings" panose="05000000000000000000" pitchFamily="2" charset="2"/>
              <a:buChar char="§"/>
            </a:pPr>
            <a:r>
              <a:rPr lang="en-US" sz="1400" b="1" dirty="0">
                <a:solidFill>
                  <a:srgbClr val="ED7D31"/>
                </a:solidFill>
              </a:rPr>
              <a:t>Wage garnishment up to 65%</a:t>
            </a:r>
          </a:p>
        </p:txBody>
      </p:sp>
      <p:sp>
        <p:nvSpPr>
          <p:cNvPr id="1025" name="TextBox 1024"/>
          <p:cNvSpPr txBox="1"/>
          <p:nvPr/>
        </p:nvSpPr>
        <p:spPr>
          <a:xfrm>
            <a:off x="2842095" y="4972050"/>
            <a:ext cx="4015906" cy="192358"/>
          </a:xfrm>
          <a:prstGeom prst="rect">
            <a:avLst/>
          </a:prstGeom>
          <a:noFill/>
        </p:spPr>
        <p:txBody>
          <a:bodyPr wrap="square" lIns="68516" tIns="34289" rIns="68516" bIns="34289" rtlCol="0">
            <a:spAutoFit/>
          </a:bodyPr>
          <a:lstStyle/>
          <a:p>
            <a:pPr defTabSz="685069"/>
            <a:r>
              <a:rPr lang="en-US" sz="800" b="1" dirty="0">
                <a:solidFill>
                  <a:prstClr val="black"/>
                </a:solidFill>
              </a:rPr>
              <a:t>Note</a:t>
            </a:r>
            <a:r>
              <a:rPr lang="en-US" sz="800" dirty="0">
                <a:solidFill>
                  <a:prstClr val="black"/>
                </a:solidFill>
              </a:rPr>
              <a:t>: Data is based on the 2011-2014 Case-Level Guidelines Review</a:t>
            </a:r>
          </a:p>
        </p:txBody>
      </p:sp>
    </p:spTree>
    <p:extLst>
      <p:ext uri="{BB962C8B-B14F-4D97-AF65-F5344CB8AC3E}">
        <p14:creationId xmlns:p14="http://schemas.microsoft.com/office/powerpoint/2010/main" val="232192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38150"/>
            <a:ext cx="6172200" cy="514350"/>
          </a:xfrm>
        </p:spPr>
        <p:txBody>
          <a:bodyPr>
            <a:noAutofit/>
          </a:bodyPr>
          <a:lstStyle/>
          <a:p>
            <a:r>
              <a:rPr lang="en-US" sz="3600" dirty="0"/>
              <a:t>Low-Income Subcommittee cont.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3128390"/>
              </p:ext>
            </p:extLst>
          </p:nvPr>
        </p:nvGraphicFramePr>
        <p:xfrm>
          <a:off x="381000" y="1023938"/>
          <a:ext cx="8229600" cy="354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1A3C6657-05FA-4207-AE6A-4CD066233943}" type="slidenum">
              <a:rPr lang="en-US" smtClean="0">
                <a:solidFill>
                  <a:srgbClr val="04617B">
                    <a:shade val="90000"/>
                  </a:srgbClr>
                </a:solidFill>
              </a:rPr>
              <a:pPr/>
              <a:t>9</a:t>
            </a:fld>
            <a:endParaRPr lang="en-US" dirty="0">
              <a:solidFill>
                <a:srgbClr val="04617B">
                  <a:shade val="90000"/>
                </a:srgbClr>
              </a:solidFill>
            </a:endParaRPr>
          </a:p>
        </p:txBody>
      </p:sp>
      <p:sp>
        <p:nvSpPr>
          <p:cNvPr id="6" name="TextBox 5"/>
          <p:cNvSpPr txBox="1"/>
          <p:nvPr/>
        </p:nvSpPr>
        <p:spPr>
          <a:xfrm>
            <a:off x="1371600" y="4705350"/>
            <a:ext cx="5715000" cy="346247"/>
          </a:xfrm>
          <a:prstGeom prst="rect">
            <a:avLst/>
          </a:prstGeom>
          <a:noFill/>
        </p:spPr>
        <p:txBody>
          <a:bodyPr wrap="square" lIns="68525" tIns="34289" rIns="68525" bIns="34289" rtlCol="0">
            <a:spAutoFit/>
          </a:bodyPr>
          <a:lstStyle/>
          <a:p>
            <a:pPr defTabSz="685171"/>
            <a:r>
              <a:rPr lang="en-US" sz="900" baseline="30000" dirty="0">
                <a:solidFill>
                  <a:prstClr val="black"/>
                </a:solidFill>
              </a:rPr>
              <a:t>1 </a:t>
            </a:r>
            <a:r>
              <a:rPr lang="en-US" sz="900" dirty="0">
                <a:solidFill>
                  <a:prstClr val="black"/>
                </a:solidFill>
              </a:rPr>
              <a:t>Flexibility, Efficiency, and Modernization in Child Support Enforcement Programs Rule effective January 19, 2017 (see </a:t>
            </a:r>
            <a:r>
              <a:rPr lang="en-US" sz="900" i="1" dirty="0">
                <a:solidFill>
                  <a:prstClr val="black"/>
                </a:solidFill>
              </a:rPr>
              <a:t>Title 45 of the Code of Federal Regulations § 302.56</a:t>
            </a:r>
            <a:r>
              <a:rPr lang="en-US" sz="900" dirty="0">
                <a:solidFill>
                  <a:prstClr val="black"/>
                </a:solidFill>
              </a:rPr>
              <a:t>)</a:t>
            </a:r>
            <a:endParaRPr lang="en-US" sz="1400" dirty="0">
              <a:solidFill>
                <a:prstClr val="black"/>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3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4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5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6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8.xml><?xml version="1.0" encoding="utf-8"?>
<a:theme xmlns:a="http://schemas.openxmlformats.org/drawingml/2006/main" name="7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6299</TotalTime>
  <Words>5582</Words>
  <Application>Microsoft Office PowerPoint</Application>
  <PresentationFormat>On-screen Show (16:9)</PresentationFormat>
  <Paragraphs>1058</Paragraphs>
  <Slides>38</Slides>
  <Notes>14</Notes>
  <HiddenSlides>0</HiddenSlides>
  <MMClips>0</MMClips>
  <ScaleCrop>false</ScaleCrop>
  <HeadingPairs>
    <vt:vector size="6" baseType="variant">
      <vt:variant>
        <vt:lpstr>Fonts Used</vt:lpstr>
      </vt:variant>
      <vt:variant>
        <vt:i4>7</vt:i4>
      </vt:variant>
      <vt:variant>
        <vt:lpstr>Theme</vt:lpstr>
      </vt:variant>
      <vt:variant>
        <vt:i4>8</vt:i4>
      </vt:variant>
      <vt:variant>
        <vt:lpstr>Slide Titles</vt:lpstr>
      </vt:variant>
      <vt:variant>
        <vt:i4>38</vt:i4>
      </vt:variant>
    </vt:vector>
  </HeadingPairs>
  <TitlesOfParts>
    <vt:vector size="53" baseType="lpstr">
      <vt:lpstr>Arial</vt:lpstr>
      <vt:lpstr>Calibri</vt:lpstr>
      <vt:lpstr>Constantia</vt:lpstr>
      <vt:lpstr>Franklin Gothic Book</vt:lpstr>
      <vt:lpstr>Times New Roman</vt:lpstr>
      <vt:lpstr>Wingdings</vt:lpstr>
      <vt:lpstr>Wingdings 2</vt:lpstr>
      <vt:lpstr>Flow</vt:lpstr>
      <vt:lpstr>1_Flow</vt:lpstr>
      <vt:lpstr>2_Flow</vt:lpstr>
      <vt:lpstr>3_Flow</vt:lpstr>
      <vt:lpstr>4_Flow</vt:lpstr>
      <vt:lpstr>5_Flow</vt:lpstr>
      <vt:lpstr>6_Flow</vt:lpstr>
      <vt:lpstr>7_Flow</vt:lpstr>
      <vt:lpstr>Child Support Guidelines Advisory Committee</vt:lpstr>
      <vt:lpstr>Introduction &amp; Purpose</vt:lpstr>
      <vt:lpstr>Committee Members</vt:lpstr>
      <vt:lpstr>Quick History of Maryland Guidelines</vt:lpstr>
      <vt:lpstr>Income Shares Model</vt:lpstr>
      <vt:lpstr>2016 Quadrennial Review </vt:lpstr>
      <vt:lpstr>Child Support Guidelines Advisory Committee</vt:lpstr>
      <vt:lpstr>Low-Income Subcommittee </vt:lpstr>
      <vt:lpstr>Low-Income Subcommittee cont. </vt:lpstr>
      <vt:lpstr>Low-Income Subcommittee cont. </vt:lpstr>
      <vt:lpstr>Low-Income Subcommittee cont.</vt:lpstr>
      <vt:lpstr>Low-Income Subcommittee cont. Specify Order Amounts at Low Incomes</vt:lpstr>
      <vt:lpstr>Low-Income Subcommittee cont.</vt:lpstr>
      <vt:lpstr>Low-Income Subcommittee cont. Current and New Schedule With SSR Shaded</vt:lpstr>
      <vt:lpstr> High-Income Subcommittee    History of Child Support Schedule </vt:lpstr>
      <vt:lpstr> High-Income Subcommittee cont.  A Real-world example:</vt:lpstr>
      <vt:lpstr>   High-Income Subcommittee cont.  Result: Family Law Article 12-204(d) – Judicial Discretion</vt:lpstr>
      <vt:lpstr>  High-Income Subcommittee cont.  This discretion is typically employed in two ways:</vt:lpstr>
      <vt:lpstr> High-Income Subcommittee cont.  Drawbacks to this approach:</vt:lpstr>
      <vt:lpstr> High-Income Subcommittee cont.  A Practical Solution:</vt:lpstr>
      <vt:lpstr> High-Income Subcommittee cont.  Extend Guidelines from $15,000 to $30,000</vt:lpstr>
      <vt:lpstr>Cliff Effect Subcommittee </vt:lpstr>
      <vt:lpstr>Cliff Effect Subcommittee Cont.</vt:lpstr>
      <vt:lpstr>PowerPoint Presentation</vt:lpstr>
      <vt:lpstr>PowerPoint Presentation</vt:lpstr>
      <vt:lpstr>PowerPoint Presentation</vt:lpstr>
      <vt:lpstr>Cliff Effect Subcommittee Cont. Comparison – Gradual Reduction of Basic Support Obligation</vt:lpstr>
      <vt:lpstr>Cliff Effect Subcommittee Cont. Comparison for Shared Physical Custody of One Child </vt:lpstr>
      <vt:lpstr>Multi-Family Subcommittee</vt:lpstr>
      <vt:lpstr>Multi-Family Subcommittee Cont.</vt:lpstr>
      <vt:lpstr>Multi-Family Subcommittee Cont. Proposed Solution</vt:lpstr>
      <vt:lpstr>Deviations Subcommittee</vt:lpstr>
      <vt:lpstr>Conclusion </vt:lpstr>
      <vt:lpstr>Proposed Bill #1</vt:lpstr>
      <vt:lpstr>Proposed Bill #2</vt:lpstr>
      <vt:lpstr>Proposed Bill #3</vt:lpstr>
      <vt:lpstr>Proposed Bill #4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Support Guidelines Committee</dc:title>
  <dc:creator>DHRAdmin</dc:creator>
  <cp:lastModifiedBy>Stephen Holmes</cp:lastModifiedBy>
  <cp:revision>389</cp:revision>
  <dcterms:created xsi:type="dcterms:W3CDTF">2018-12-13T17:07:30Z</dcterms:created>
  <dcterms:modified xsi:type="dcterms:W3CDTF">2023-01-13T16:49:22Z</dcterms:modified>
</cp:coreProperties>
</file>